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47" r:id="rId1"/>
  </p:sldMasterIdLst>
  <p:notesMasterIdLst>
    <p:notesMasterId r:id="rId33"/>
  </p:notesMasterIdLst>
  <p:handoutMasterIdLst>
    <p:handoutMasterId r:id="rId34"/>
  </p:handoutMasterIdLst>
  <p:sldIdLst>
    <p:sldId id="1300" r:id="rId2"/>
    <p:sldId id="1495" r:id="rId3"/>
    <p:sldId id="1332" r:id="rId4"/>
    <p:sldId id="1530" r:id="rId5"/>
    <p:sldId id="1562" r:id="rId6"/>
    <p:sldId id="1423" r:id="rId7"/>
    <p:sldId id="1588" r:id="rId8"/>
    <p:sldId id="1565" r:id="rId9"/>
    <p:sldId id="1573" r:id="rId10"/>
    <p:sldId id="1569" r:id="rId11"/>
    <p:sldId id="1590" r:id="rId12"/>
    <p:sldId id="1572" r:id="rId13"/>
    <p:sldId id="1554" r:id="rId14"/>
    <p:sldId id="1585" r:id="rId15"/>
    <p:sldId id="1582" r:id="rId16"/>
    <p:sldId id="1567" r:id="rId17"/>
    <p:sldId id="1592" r:id="rId18"/>
    <p:sldId id="1528" r:id="rId19"/>
    <p:sldId id="1555" r:id="rId20"/>
    <p:sldId id="1556" r:id="rId21"/>
    <p:sldId id="1507" r:id="rId22"/>
    <p:sldId id="1537" r:id="rId23"/>
    <p:sldId id="1536" r:id="rId24"/>
    <p:sldId id="1540" r:id="rId25"/>
    <p:sldId id="1534" r:id="rId26"/>
    <p:sldId id="1535" r:id="rId27"/>
    <p:sldId id="1577" r:id="rId28"/>
    <p:sldId id="1552" r:id="rId29"/>
    <p:sldId id="1574" r:id="rId30"/>
    <p:sldId id="1559" r:id="rId31"/>
    <p:sldId id="1593" r:id="rId32"/>
  </p:sldIdLst>
  <p:sldSz cx="7620000" cy="5715000"/>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00" userDrawn="1">
          <p15:clr>
            <a:srgbClr val="A4A3A4"/>
          </p15:clr>
        </p15:guide>
        <p15:guide id="2" pos="2400" userDrawn="1">
          <p15:clr>
            <a:srgbClr val="A4A3A4"/>
          </p15:clr>
        </p15:guide>
        <p15:guide id="3" orient="horz" pos="1883"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米田　吉希" initials="米田　吉希" lastIdx="2" clrIdx="0"/>
  <p:cmAuthor id="2" name="miduka" initials="m" lastIdx="4"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993364"/>
    <a:srgbClr val="0B87D6"/>
    <a:srgbClr val="FDFFCE"/>
    <a:srgbClr val="FFFFB3"/>
    <a:srgbClr val="FFFE9E"/>
    <a:srgbClr val="FFFFFF"/>
    <a:srgbClr val="C9F2EE"/>
    <a:srgbClr val="000000"/>
    <a:srgbClr val="2E75B6"/>
    <a:srgbClr val="2185B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中間スタイル 3 - アクセント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38B1855-1B75-4FBE-930C-398BA8C253C6}" styleName="テーマ スタイル 2 - アクセント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BC89EF96-8CEA-46FF-86C4-4CE0E7609802}" styleName="淡色スタイル 3 - アクセント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0E3FDE45-AF77-4B5C-9715-49D594BDF05E}" styleName="淡色スタイル 1 - アクセント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5FD0F851-EC5A-4D38-B0AD-8093EC10F338}" styleName="淡色スタイル 1 - アクセント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5A111915-BE36-4E01-A7E5-04B1672EAD32}" styleName="淡色スタイル 2 - アクセント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69012ECD-51FC-41F1-AA8D-1B2483CD663E}" styleName="淡色スタイル 2 - アクセント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F2DE63D5-997A-4646-A377-4702673A728D}" styleName="淡色スタイル 2 - アクセント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3B4B98B0-60AC-42C2-AFA5-B58CD77FA1E5}" styleName="淡色スタイル 1 - アクセント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2838BEF-8BB2-4498-84A7-C5851F593DF1}" styleName="中間スタイル 4 - アクセント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C4B1156A-380E-4F78-BDF5-A606A8083BF9}" styleName="中間スタイル 4 - アクセント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8A107856-5554-42FB-B03E-39F5DBC370BA}" styleName="中間スタイル 4 - アクセント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69CF1AB2-1976-4502-BF36-3FF5EA218861}" styleName="中間スタイル 4 - アクセント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676" autoAdjust="0"/>
    <p:restoredTop sz="73104" autoAdjust="0"/>
  </p:normalViewPr>
  <p:slideViewPr>
    <p:cSldViewPr>
      <p:cViewPr varScale="1">
        <p:scale>
          <a:sx n="106" d="100"/>
          <a:sy n="106" d="100"/>
        </p:scale>
        <p:origin x="2440" y="184"/>
      </p:cViewPr>
      <p:guideLst>
        <p:guide orient="horz" pos="1800"/>
        <p:guide pos="2400"/>
        <p:guide orient="horz" pos="1883"/>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commentAuthors" Target="commentAuthors.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1" y="0"/>
            <a:ext cx="2950263" cy="496888"/>
          </a:xfrm>
          <a:prstGeom prst="rect">
            <a:avLst/>
          </a:prstGeom>
        </p:spPr>
        <p:txBody>
          <a:bodyPr vert="horz" lIns="91430" tIns="45715" rIns="91430" bIns="45715" rtlCol="0"/>
          <a:lstStyle>
            <a:lvl1pPr algn="l">
              <a:defRPr sz="1200"/>
            </a:lvl1pPr>
          </a:lstStyle>
          <a:p>
            <a:endParaRPr kumimoji="1" lang="ja-JP" altLang="en-US"/>
          </a:p>
        </p:txBody>
      </p:sp>
      <p:sp>
        <p:nvSpPr>
          <p:cNvPr id="3" name="日付プレースホルダ 2"/>
          <p:cNvSpPr>
            <a:spLocks noGrp="1"/>
          </p:cNvSpPr>
          <p:nvPr>
            <p:ph type="dt" sz="quarter" idx="1"/>
          </p:nvPr>
        </p:nvSpPr>
        <p:spPr>
          <a:xfrm>
            <a:off x="3855350" y="0"/>
            <a:ext cx="2950263" cy="496888"/>
          </a:xfrm>
          <a:prstGeom prst="rect">
            <a:avLst/>
          </a:prstGeom>
        </p:spPr>
        <p:txBody>
          <a:bodyPr vert="horz" lIns="91430" tIns="45715" rIns="91430" bIns="45715" rtlCol="0"/>
          <a:lstStyle>
            <a:lvl1pPr algn="r">
              <a:defRPr sz="1200"/>
            </a:lvl1pPr>
          </a:lstStyle>
          <a:p>
            <a:fld id="{DE431F73-1305-49CA-ACA9-EE141B85A4ED}" type="datetimeFigureOut">
              <a:rPr kumimoji="1" lang="ja-JP" altLang="en-US" smtClean="0"/>
              <a:pPr/>
              <a:t>2019/11/3</a:t>
            </a:fld>
            <a:endParaRPr kumimoji="1" lang="ja-JP" altLang="en-US"/>
          </a:p>
        </p:txBody>
      </p:sp>
      <p:sp>
        <p:nvSpPr>
          <p:cNvPr id="4" name="フッター プレースホルダ 3"/>
          <p:cNvSpPr>
            <a:spLocks noGrp="1"/>
          </p:cNvSpPr>
          <p:nvPr>
            <p:ph type="ftr" sz="quarter" idx="2"/>
          </p:nvPr>
        </p:nvSpPr>
        <p:spPr>
          <a:xfrm>
            <a:off x="1" y="9440865"/>
            <a:ext cx="2950263" cy="496887"/>
          </a:xfrm>
          <a:prstGeom prst="rect">
            <a:avLst/>
          </a:prstGeom>
        </p:spPr>
        <p:txBody>
          <a:bodyPr vert="horz" lIns="91430" tIns="45715" rIns="91430" bIns="45715" rtlCol="0" anchor="b"/>
          <a:lstStyle>
            <a:lvl1pPr algn="l">
              <a:defRPr sz="1200"/>
            </a:lvl1pPr>
          </a:lstStyle>
          <a:p>
            <a:endParaRPr kumimoji="1" lang="ja-JP" altLang="en-US"/>
          </a:p>
        </p:txBody>
      </p:sp>
      <p:sp>
        <p:nvSpPr>
          <p:cNvPr id="5" name="スライド番号プレースホルダ 4"/>
          <p:cNvSpPr>
            <a:spLocks noGrp="1"/>
          </p:cNvSpPr>
          <p:nvPr>
            <p:ph type="sldNum" sz="quarter" idx="3"/>
          </p:nvPr>
        </p:nvSpPr>
        <p:spPr>
          <a:xfrm>
            <a:off x="3855350" y="9440865"/>
            <a:ext cx="2950263" cy="496887"/>
          </a:xfrm>
          <a:prstGeom prst="rect">
            <a:avLst/>
          </a:prstGeom>
        </p:spPr>
        <p:txBody>
          <a:bodyPr vert="horz" lIns="91430" tIns="45715" rIns="91430" bIns="45715" rtlCol="0" anchor="b"/>
          <a:lstStyle>
            <a:lvl1pPr algn="r">
              <a:defRPr sz="1200"/>
            </a:lvl1pPr>
          </a:lstStyle>
          <a:p>
            <a:fld id="{40C0B041-8099-4198-9687-8F439A93D97E}" type="slidenum">
              <a:rPr kumimoji="1" lang="ja-JP" altLang="en-US" smtClean="0"/>
              <a:pPr/>
              <a:t>‹#›</a:t>
            </a:fld>
            <a:endParaRPr kumimoji="1" lang="ja-JP" altLang="en-US"/>
          </a:p>
        </p:txBody>
      </p:sp>
    </p:spTree>
    <p:extLst>
      <p:ext uri="{BB962C8B-B14F-4D97-AF65-F5344CB8AC3E}">
        <p14:creationId xmlns:p14="http://schemas.microsoft.com/office/powerpoint/2010/main" val="42633731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2"/>
            <a:ext cx="2949787" cy="496967"/>
          </a:xfrm>
          <a:prstGeom prst="rect">
            <a:avLst/>
          </a:prstGeom>
        </p:spPr>
        <p:txBody>
          <a:bodyPr vert="horz" lIns="91430" tIns="45715" rIns="91430" bIns="45715"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39" y="2"/>
            <a:ext cx="2949787" cy="496967"/>
          </a:xfrm>
          <a:prstGeom prst="rect">
            <a:avLst/>
          </a:prstGeom>
        </p:spPr>
        <p:txBody>
          <a:bodyPr vert="horz" lIns="91430" tIns="45715" rIns="91430" bIns="45715" rtlCol="0"/>
          <a:lstStyle>
            <a:lvl1pPr algn="r">
              <a:defRPr sz="1200"/>
            </a:lvl1pPr>
          </a:lstStyle>
          <a:p>
            <a:fld id="{2C6A2E7B-0D2F-4F49-B266-40DFAA60D9C3}" type="datetimeFigureOut">
              <a:rPr kumimoji="1" lang="ja-JP" altLang="en-US" smtClean="0"/>
              <a:pPr/>
              <a:t>2019/11/3</a:t>
            </a:fld>
            <a:endParaRPr kumimoji="1" lang="ja-JP" altLang="en-US"/>
          </a:p>
        </p:txBody>
      </p:sp>
      <p:sp>
        <p:nvSpPr>
          <p:cNvPr id="4" name="スライド イメージ プレースホルダー 3"/>
          <p:cNvSpPr>
            <a:spLocks noGrp="1" noRot="1" noChangeAspect="1"/>
          </p:cNvSpPr>
          <p:nvPr>
            <p:ph type="sldImg" idx="2"/>
          </p:nvPr>
        </p:nvSpPr>
        <p:spPr>
          <a:xfrm>
            <a:off x="920750" y="746125"/>
            <a:ext cx="4967288" cy="3725863"/>
          </a:xfrm>
          <a:prstGeom prst="rect">
            <a:avLst/>
          </a:prstGeom>
          <a:noFill/>
          <a:ln w="12700">
            <a:solidFill>
              <a:prstClr val="black"/>
            </a:solidFill>
          </a:ln>
        </p:spPr>
        <p:txBody>
          <a:bodyPr vert="horz" lIns="91430" tIns="45715" rIns="91430" bIns="45715" rtlCol="0" anchor="ctr"/>
          <a:lstStyle/>
          <a:p>
            <a:endParaRPr lang="ja-JP" altLang="en-US"/>
          </a:p>
        </p:txBody>
      </p:sp>
      <p:sp>
        <p:nvSpPr>
          <p:cNvPr id="5" name="ノート プレースホルダー 4"/>
          <p:cNvSpPr>
            <a:spLocks noGrp="1"/>
          </p:cNvSpPr>
          <p:nvPr>
            <p:ph type="body" sz="quarter" idx="3"/>
          </p:nvPr>
        </p:nvSpPr>
        <p:spPr>
          <a:xfrm>
            <a:off x="680721" y="4721186"/>
            <a:ext cx="5445760" cy="4472702"/>
          </a:xfrm>
          <a:prstGeom prst="rect">
            <a:avLst/>
          </a:prstGeom>
        </p:spPr>
        <p:txBody>
          <a:bodyPr vert="horz" lIns="91430" tIns="45715" rIns="91430" bIns="45715"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1" y="9440648"/>
            <a:ext cx="2949787" cy="496967"/>
          </a:xfrm>
          <a:prstGeom prst="rect">
            <a:avLst/>
          </a:prstGeom>
        </p:spPr>
        <p:txBody>
          <a:bodyPr vert="horz" lIns="91430" tIns="45715" rIns="91430" bIns="45715"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839" y="9440648"/>
            <a:ext cx="2949787" cy="496967"/>
          </a:xfrm>
          <a:prstGeom prst="rect">
            <a:avLst/>
          </a:prstGeom>
        </p:spPr>
        <p:txBody>
          <a:bodyPr vert="horz" lIns="91430" tIns="45715" rIns="91430" bIns="45715" rtlCol="0" anchor="b"/>
          <a:lstStyle>
            <a:lvl1pPr algn="r">
              <a:defRPr sz="1200"/>
            </a:lvl1pPr>
          </a:lstStyle>
          <a:p>
            <a:fld id="{61C50207-85E6-4065-AD71-5926966B6CE7}" type="slidenum">
              <a:rPr kumimoji="1" lang="ja-JP" altLang="en-US" smtClean="0"/>
              <a:pPr/>
              <a:t>‹#›</a:t>
            </a:fld>
            <a:endParaRPr kumimoji="1" lang="ja-JP" altLang="en-US"/>
          </a:p>
        </p:txBody>
      </p:sp>
    </p:spTree>
    <p:extLst>
      <p:ext uri="{BB962C8B-B14F-4D97-AF65-F5344CB8AC3E}">
        <p14:creationId xmlns:p14="http://schemas.microsoft.com/office/powerpoint/2010/main" val="2132636303"/>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20750" y="746125"/>
            <a:ext cx="4967288" cy="3725863"/>
          </a:xfrm>
        </p:spPr>
      </p:sp>
      <p:sp>
        <p:nvSpPr>
          <p:cNvPr id="3" name="ノート プレースホルダー 2"/>
          <p:cNvSpPr>
            <a:spLocks noGrp="1"/>
          </p:cNvSpPr>
          <p:nvPr>
            <p:ph type="body" idx="1"/>
          </p:nvPr>
        </p:nvSpPr>
        <p:spPr/>
        <p:txBody>
          <a:bodyPr/>
          <a:lstStyle/>
          <a:p>
            <a:r>
              <a:rPr kumimoji="1" lang="ja-JP" altLang="en-US"/>
              <a:t>タイトル</a:t>
            </a:r>
            <a:endParaRPr kumimoji="1" lang="en-US" altLang="ja-JP" dirty="0"/>
          </a:p>
        </p:txBody>
      </p:sp>
      <p:sp>
        <p:nvSpPr>
          <p:cNvPr id="4" name="スライド番号プレースホルダー 3"/>
          <p:cNvSpPr>
            <a:spLocks noGrp="1"/>
          </p:cNvSpPr>
          <p:nvPr>
            <p:ph type="sldNum" sz="quarter" idx="10"/>
          </p:nvPr>
        </p:nvSpPr>
        <p:spPr/>
        <p:txBody>
          <a:bodyPr/>
          <a:lstStyle/>
          <a:p>
            <a:fld id="{61C50207-85E6-4065-AD71-5926966B6CE7}" type="slidenum">
              <a:rPr kumimoji="1" lang="ja-JP" altLang="en-US" smtClean="0"/>
              <a:pPr/>
              <a:t>1</a:t>
            </a:fld>
            <a:endParaRPr kumimoji="1" lang="ja-JP" altLang="en-US" dirty="0"/>
          </a:p>
        </p:txBody>
      </p:sp>
    </p:spTree>
    <p:extLst>
      <p:ext uri="{BB962C8B-B14F-4D97-AF65-F5344CB8AC3E}">
        <p14:creationId xmlns:p14="http://schemas.microsoft.com/office/powerpoint/2010/main" val="19803985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続いて、大雨と台風について、</a:t>
            </a:r>
            <a:endParaRPr kumimoji="1" lang="en-US" altLang="ja-JP" dirty="0"/>
          </a:p>
          <a:p>
            <a:r>
              <a:rPr kumimoji="1" lang="ja-JP" altLang="en-US"/>
              <a:t>これらの災害は予測ができるため、災害前、災害中、災害後でツイートの内容が異なる。</a:t>
            </a:r>
            <a:endParaRPr kumimoji="1" lang="en-US" altLang="ja-JP" dirty="0"/>
          </a:p>
          <a:p>
            <a:endParaRPr kumimoji="1" lang="en-US" altLang="ja-JP" dirty="0"/>
          </a:p>
          <a:p>
            <a:endParaRPr kumimoji="1" lang="en-US" altLang="ja-JP" dirty="0"/>
          </a:p>
          <a:p>
            <a:r>
              <a:rPr kumimoji="1" lang="ja-JP" altLang="en-US"/>
              <a:t>メモ</a:t>
            </a:r>
            <a:endParaRPr kumimoji="1" lang="en-US" altLang="ja-JP" dirty="0"/>
          </a:p>
          <a:p>
            <a:r>
              <a:rPr kumimoji="1" lang="ja-JP" altLang="en-US"/>
              <a:t>この</a:t>
            </a:r>
            <a:r>
              <a:rPr kumimoji="1" lang="ja-JP" altLang="en-US" dirty="0"/>
              <a:t>ときの大雨は，予報では避難するほどの大雨でないように報道されていなかったが，実際は非常に強い大雨で，避難が必要なほど大きな被害をもたらした．</a:t>
            </a:r>
          </a:p>
        </p:txBody>
      </p:sp>
      <p:sp>
        <p:nvSpPr>
          <p:cNvPr id="4" name="スライド番号プレースホルダー 3"/>
          <p:cNvSpPr>
            <a:spLocks noGrp="1"/>
          </p:cNvSpPr>
          <p:nvPr>
            <p:ph type="sldNum" sz="quarter" idx="5"/>
          </p:nvPr>
        </p:nvSpPr>
        <p:spPr/>
        <p:txBody>
          <a:bodyPr/>
          <a:lstStyle/>
          <a:p>
            <a:fld id="{61C50207-85E6-4065-AD71-5926966B6CE7}" type="slidenum">
              <a:rPr kumimoji="1" lang="ja-JP" altLang="en-US" smtClean="0"/>
              <a:pPr/>
              <a:t>10</a:t>
            </a:fld>
            <a:endParaRPr kumimoji="1" lang="ja-JP" altLang="en-US"/>
          </a:p>
        </p:txBody>
      </p:sp>
    </p:spTree>
    <p:extLst>
      <p:ext uri="{BB962C8B-B14F-4D97-AF65-F5344CB8AC3E}">
        <p14:creationId xmlns:p14="http://schemas.microsoft.com/office/powerpoint/2010/main" val="22735124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kern="1200">
                <a:solidFill>
                  <a:schemeClr val="tx1"/>
                </a:solidFill>
                <a:effectLst/>
                <a:latin typeface="+mn-lt"/>
                <a:ea typeface="+mn-ea"/>
                <a:cs typeface="+mn-cs"/>
              </a:rPr>
              <a:t>続いて、行動促進ツイートの可視化について説明する。</a:t>
            </a:r>
            <a:endParaRPr kumimoji="1" lang="en-US" altLang="ja-JP" sz="1200" kern="1200" dirty="0">
              <a:solidFill>
                <a:schemeClr val="tx1"/>
              </a:solidFill>
              <a:effectLst/>
              <a:latin typeface="+mn-lt"/>
              <a:ea typeface="+mn-ea"/>
              <a:cs typeface="+mn-cs"/>
            </a:endParaRPr>
          </a:p>
        </p:txBody>
      </p:sp>
      <p:sp>
        <p:nvSpPr>
          <p:cNvPr id="4" name="スライド番号プレースホルダー 3"/>
          <p:cNvSpPr>
            <a:spLocks noGrp="1"/>
          </p:cNvSpPr>
          <p:nvPr>
            <p:ph type="sldNum" sz="quarter" idx="5"/>
          </p:nvPr>
        </p:nvSpPr>
        <p:spPr/>
        <p:txBody>
          <a:bodyPr/>
          <a:lstStyle/>
          <a:p>
            <a:fld id="{61C50207-85E6-4065-AD71-5926966B6CE7}" type="slidenum">
              <a:rPr kumimoji="1" lang="ja-JP" altLang="en-US" smtClean="0"/>
              <a:pPr/>
              <a:t>11</a:t>
            </a:fld>
            <a:endParaRPr kumimoji="1" lang="ja-JP" altLang="en-US"/>
          </a:p>
        </p:txBody>
      </p:sp>
    </p:spTree>
    <p:extLst>
      <p:ext uri="{BB962C8B-B14F-4D97-AF65-F5344CB8AC3E}">
        <p14:creationId xmlns:p14="http://schemas.microsoft.com/office/powerpoint/2010/main" val="27520673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まず地震に関して、被災地周辺のローカル情報を可視化する。</a:t>
            </a:r>
            <a:endParaRPr kumimoji="1" lang="en-US" altLang="ja-JP" dirty="0"/>
          </a:p>
          <a:p>
            <a:r>
              <a:rPr kumimoji="1" lang="ja-JP" altLang="en-US"/>
              <a:t>ツイートから位置情報とツイートの内容を抽出する。</a:t>
            </a:r>
            <a:endParaRPr kumimoji="1" lang="en-US" altLang="ja-JP" dirty="0"/>
          </a:p>
          <a:p>
            <a:r>
              <a:rPr kumimoji="1" lang="ja-JP" altLang="en-US"/>
              <a:t>ツイートの内容に関してはクラスタリング手法を用いて抽出する。</a:t>
            </a:r>
            <a:endParaRPr kumimoji="1" lang="en-US" altLang="ja-JP" dirty="0"/>
          </a:p>
          <a:p>
            <a:r>
              <a:rPr kumimoji="1" lang="ja-JP" altLang="en-US"/>
              <a:t>ツイートの内容とは例えばー</a:t>
            </a:r>
            <a:endParaRPr kumimoji="1" lang="en-US" altLang="ja-JP" dirty="0"/>
          </a:p>
          <a:p>
            <a:r>
              <a:rPr kumimoji="1" lang="ja-JP" altLang="en-US"/>
              <a:t>それらを用いて被災地周辺のローカル情報を可視化する。</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61C50207-85E6-4065-AD71-5926966B6CE7}" type="slidenum">
              <a:rPr kumimoji="1" lang="ja-JP" altLang="en-US" smtClean="0"/>
              <a:pPr/>
              <a:t>12</a:t>
            </a:fld>
            <a:endParaRPr kumimoji="1" lang="ja-JP" altLang="en-US"/>
          </a:p>
        </p:txBody>
      </p:sp>
    </p:spTree>
    <p:extLst>
      <p:ext uri="{BB962C8B-B14F-4D97-AF65-F5344CB8AC3E}">
        <p14:creationId xmlns:p14="http://schemas.microsoft.com/office/powerpoint/2010/main" val="8583946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システムの例がこのような画像である。</a:t>
            </a:r>
            <a:endParaRPr kumimoji="1" lang="en-US" altLang="ja-JP" dirty="0"/>
          </a:p>
          <a:p>
            <a:r>
              <a:rPr kumimoji="1" lang="ja-JP" altLang="en-US"/>
              <a:t>下にツイートの内容が色付けしたスポットとともに表示され、ユーザがスポットを押すとツイートが表示されるというシステムである。</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61C50207-85E6-4065-AD71-5926966B6CE7}" type="slidenum">
              <a:rPr kumimoji="1" lang="ja-JP" altLang="en-US" smtClean="0"/>
              <a:pPr/>
              <a:t>13</a:t>
            </a:fld>
            <a:endParaRPr kumimoji="1" lang="ja-JP" altLang="en-US"/>
          </a:p>
        </p:txBody>
      </p:sp>
    </p:spTree>
    <p:extLst>
      <p:ext uri="{BB962C8B-B14F-4D97-AF65-F5344CB8AC3E}">
        <p14:creationId xmlns:p14="http://schemas.microsoft.com/office/powerpoint/2010/main" val="29130258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利用システムイメージは</a:t>
            </a:r>
            <a:endParaRPr kumimoji="1" lang="en-US" altLang="ja-JP" dirty="0"/>
          </a:p>
          <a:p>
            <a:r>
              <a:rPr kumimoji="1" lang="ja-JP" altLang="en-US"/>
              <a:t>ユーザが起動、地名を入力する</a:t>
            </a:r>
            <a:endParaRPr kumimoji="1" lang="en-US" altLang="ja-JP" dirty="0"/>
          </a:p>
          <a:p>
            <a:r>
              <a:rPr kumimoji="1" lang="ja-JP" altLang="en-US"/>
              <a:t>⇒システムはその地名周辺の地図と内容毎に色付けしたスポットが表示される</a:t>
            </a:r>
            <a:endParaRPr kumimoji="1" lang="en-US" altLang="ja-JP" dirty="0"/>
          </a:p>
          <a:p>
            <a:r>
              <a:rPr kumimoji="1" lang="ja-JP" altLang="en-US"/>
              <a:t>⇒ユーザがスポットを押すと</a:t>
            </a:r>
            <a:endParaRPr kumimoji="1" lang="en-US" altLang="ja-JP" dirty="0"/>
          </a:p>
          <a:p>
            <a:r>
              <a:rPr kumimoji="1" lang="ja-JP" altLang="en-US"/>
              <a:t>⇒その地点に関する、色に基づくツイートが表示される。</a:t>
            </a:r>
            <a:endParaRPr kumimoji="1" lang="en-US" altLang="ja-JP" dirty="0"/>
          </a:p>
          <a:p>
            <a:r>
              <a:rPr kumimoji="1" lang="ja-JP" altLang="en-US"/>
              <a:t>という流れである。</a:t>
            </a:r>
          </a:p>
        </p:txBody>
      </p:sp>
      <p:sp>
        <p:nvSpPr>
          <p:cNvPr id="4" name="スライド番号プレースホルダー 3"/>
          <p:cNvSpPr>
            <a:spLocks noGrp="1"/>
          </p:cNvSpPr>
          <p:nvPr>
            <p:ph type="sldNum" sz="quarter" idx="5"/>
          </p:nvPr>
        </p:nvSpPr>
        <p:spPr/>
        <p:txBody>
          <a:bodyPr/>
          <a:lstStyle/>
          <a:p>
            <a:fld id="{61C50207-85E6-4065-AD71-5926966B6CE7}" type="slidenum">
              <a:rPr kumimoji="1" lang="ja-JP" altLang="en-US" smtClean="0"/>
              <a:pPr/>
              <a:t>14</a:t>
            </a:fld>
            <a:endParaRPr kumimoji="1" lang="ja-JP" altLang="en-US"/>
          </a:p>
        </p:txBody>
      </p:sp>
    </p:spTree>
    <p:extLst>
      <p:ext uri="{BB962C8B-B14F-4D97-AF65-F5344CB8AC3E}">
        <p14:creationId xmlns:p14="http://schemas.microsoft.com/office/powerpoint/2010/main" val="26812569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大雨と台風に関しては、災害前、災害中、災害後があるので、地震のときと比べて、ツイート時間も抽出する。</a:t>
            </a:r>
            <a:endParaRPr kumimoji="1" lang="en-US" altLang="ja-JP" dirty="0"/>
          </a:p>
          <a:p>
            <a:r>
              <a:rPr kumimoji="1" lang="ja-JP" altLang="en-US"/>
              <a:t>システムの流れとしては、地震のときと同様、地図上にスポットを表示する。</a:t>
            </a:r>
            <a:endParaRPr kumimoji="1" lang="en-US" altLang="ja-JP" dirty="0"/>
          </a:p>
          <a:p>
            <a:r>
              <a:rPr kumimoji="1" lang="ja-JP" altLang="en-US"/>
              <a:t>このシステムではスポットを押すと災害前、災害中、災害後のツイートが一括表示され、詳しい情報が見たい場合はツイートを押すことで見れる、という流れのシステムである。</a:t>
            </a:r>
            <a:endParaRPr kumimoji="1" lang="en-US" altLang="ja-JP" dirty="0"/>
          </a:p>
        </p:txBody>
      </p:sp>
      <p:sp>
        <p:nvSpPr>
          <p:cNvPr id="4" name="スライド番号プレースホルダー 3"/>
          <p:cNvSpPr>
            <a:spLocks noGrp="1"/>
          </p:cNvSpPr>
          <p:nvPr>
            <p:ph type="sldNum" sz="quarter" idx="5"/>
          </p:nvPr>
        </p:nvSpPr>
        <p:spPr/>
        <p:txBody>
          <a:bodyPr/>
          <a:lstStyle/>
          <a:p>
            <a:fld id="{61C50207-85E6-4065-AD71-5926966B6CE7}" type="slidenum">
              <a:rPr kumimoji="1" lang="ja-JP" altLang="en-US" smtClean="0"/>
              <a:pPr/>
              <a:t>15</a:t>
            </a:fld>
            <a:endParaRPr kumimoji="1" lang="ja-JP" altLang="en-US"/>
          </a:p>
        </p:txBody>
      </p:sp>
    </p:spTree>
    <p:extLst>
      <p:ext uri="{BB962C8B-B14F-4D97-AF65-F5344CB8AC3E}">
        <p14:creationId xmlns:p14="http://schemas.microsoft.com/office/powerpoint/2010/main" val="15465001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a:solidFill>
                  <a:schemeClr val="tx1"/>
                </a:solidFill>
                <a:effectLst/>
              </a:rPr>
              <a:t>まとめと今後の課題</a:t>
            </a:r>
            <a:endParaRPr kumimoji="1" lang="en-US" altLang="ja-JP" sz="1200" u="none" kern="1200" dirty="0">
              <a:solidFill>
                <a:schemeClr val="tx1"/>
              </a:solidFill>
              <a:effectLst/>
            </a:endParaRPr>
          </a:p>
        </p:txBody>
      </p:sp>
      <p:sp>
        <p:nvSpPr>
          <p:cNvPr id="4" name="スライド番号プレースホルダー 3"/>
          <p:cNvSpPr>
            <a:spLocks noGrp="1"/>
          </p:cNvSpPr>
          <p:nvPr>
            <p:ph type="sldNum" sz="quarter" idx="5"/>
          </p:nvPr>
        </p:nvSpPr>
        <p:spPr/>
        <p:txBody>
          <a:bodyPr/>
          <a:lstStyle/>
          <a:p>
            <a:fld id="{61C50207-85E6-4065-AD71-5926966B6CE7}" type="slidenum">
              <a:rPr kumimoji="1" lang="ja-JP" altLang="en-US" smtClean="0"/>
              <a:pPr/>
              <a:t>16</a:t>
            </a:fld>
            <a:endParaRPr kumimoji="1" lang="ja-JP" altLang="en-US"/>
          </a:p>
        </p:txBody>
      </p:sp>
    </p:spTree>
    <p:extLst>
      <p:ext uri="{BB962C8B-B14F-4D97-AF65-F5344CB8AC3E}">
        <p14:creationId xmlns:p14="http://schemas.microsoft.com/office/powerpoint/2010/main" val="749619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a:solidFill>
                  <a:schemeClr val="tx1"/>
                </a:solidFill>
                <a:effectLst/>
              </a:rPr>
              <a:t>念の為</a:t>
            </a:r>
            <a:endParaRPr kumimoji="1" lang="en-US" altLang="ja-JP" sz="1200" u="none" kern="1200" dirty="0">
              <a:solidFill>
                <a:schemeClr val="tx1"/>
              </a:solidFill>
              <a:effectLst/>
            </a:endParaRPr>
          </a:p>
        </p:txBody>
      </p:sp>
      <p:sp>
        <p:nvSpPr>
          <p:cNvPr id="4" name="スライド番号プレースホルダー 3"/>
          <p:cNvSpPr>
            <a:spLocks noGrp="1"/>
          </p:cNvSpPr>
          <p:nvPr>
            <p:ph type="sldNum" sz="quarter" idx="5"/>
          </p:nvPr>
        </p:nvSpPr>
        <p:spPr/>
        <p:txBody>
          <a:bodyPr/>
          <a:lstStyle/>
          <a:p>
            <a:fld id="{61C50207-85E6-4065-AD71-5926966B6CE7}" type="slidenum">
              <a:rPr kumimoji="1" lang="ja-JP" altLang="en-US" smtClean="0"/>
              <a:pPr/>
              <a:t>17</a:t>
            </a:fld>
            <a:endParaRPr kumimoji="1" lang="ja-JP" altLang="en-US"/>
          </a:p>
        </p:txBody>
      </p:sp>
    </p:spTree>
    <p:extLst>
      <p:ext uri="{BB962C8B-B14F-4D97-AF65-F5344CB8AC3E}">
        <p14:creationId xmlns:p14="http://schemas.microsoft.com/office/powerpoint/2010/main" val="14992612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 altLang="ja-JP" dirty="0"/>
              <a:t>We have experienced many natural disasters many times for a long time. </a:t>
            </a:r>
          </a:p>
          <a:p>
            <a:endParaRPr kumimoji="1" lang="en" altLang="ja-JP" dirty="0"/>
          </a:p>
          <a:p>
            <a:r>
              <a:rPr kumimoji="1" lang="en" altLang="ja-JP" dirty="0"/>
              <a:t>Old ages, in 1923 the Tokyo area has great earthquake.</a:t>
            </a:r>
          </a:p>
          <a:p>
            <a:r>
              <a:rPr kumimoji="1" lang="en" altLang="ja-JP" dirty="0"/>
              <a:t>Tokyo was terrible destroyed.</a:t>
            </a:r>
          </a:p>
          <a:p>
            <a:r>
              <a:rPr kumimoji="1" lang="en" altLang="ja-JP" dirty="0"/>
              <a:t>In this time the information spread by mouth to mouth and mass media.</a:t>
            </a:r>
          </a:p>
          <a:p>
            <a:endParaRPr kumimoji="1" lang="en" altLang="ja-JP" dirty="0"/>
          </a:p>
          <a:p>
            <a:r>
              <a:rPr kumimoji="1" lang="en" altLang="ja-JP" dirty="0"/>
              <a:t>In 1995 the Kobe area has also great earthquake.</a:t>
            </a:r>
          </a:p>
          <a:p>
            <a:r>
              <a:rPr kumimoji="1" lang="en" altLang="ja-JP" dirty="0"/>
              <a:t>The highway was destroyed.</a:t>
            </a:r>
          </a:p>
          <a:p>
            <a:r>
              <a:rPr kumimoji="1" lang="en" altLang="ja-JP" dirty="0"/>
              <a:t>There was a large-scale fire in Kobe.</a:t>
            </a:r>
          </a:p>
          <a:p>
            <a:r>
              <a:rPr kumimoji="1" lang="en" altLang="ja-JP" dirty="0"/>
              <a:t>In this time the information spread by mouth to mouth and mass media. </a:t>
            </a:r>
          </a:p>
          <a:p>
            <a:r>
              <a:rPr kumimoji="1" lang="en" altLang="ja-JP" dirty="0"/>
              <a:t>And Internet comes as new communication tools. </a:t>
            </a:r>
          </a:p>
          <a:p>
            <a:r>
              <a:rPr kumimoji="1" lang="en" altLang="ja-JP" dirty="0"/>
              <a:t>But in this time we used only Web and bulletin board systems.</a:t>
            </a:r>
          </a:p>
          <a:p>
            <a:r>
              <a:rPr kumimoji="1" lang="en" altLang="ja-JP" dirty="0"/>
              <a:t>We did not have SNS. </a:t>
            </a:r>
          </a:p>
        </p:txBody>
      </p:sp>
      <p:sp>
        <p:nvSpPr>
          <p:cNvPr id="4" name="スライド番号プレースホルダー 3"/>
          <p:cNvSpPr>
            <a:spLocks noGrp="1"/>
          </p:cNvSpPr>
          <p:nvPr>
            <p:ph type="sldNum" sz="quarter" idx="5"/>
          </p:nvPr>
        </p:nvSpPr>
        <p:spPr/>
        <p:txBody>
          <a:bodyPr/>
          <a:lstStyle/>
          <a:p>
            <a:fld id="{61C50207-85E6-4065-AD71-5926966B6CE7}" type="slidenum">
              <a:rPr kumimoji="1" lang="ja-JP" altLang="en-US" smtClean="0"/>
              <a:pPr/>
              <a:t>19</a:t>
            </a:fld>
            <a:endParaRPr kumimoji="1" lang="ja-JP" altLang="en-US"/>
          </a:p>
        </p:txBody>
      </p:sp>
    </p:spTree>
    <p:extLst>
      <p:ext uri="{BB962C8B-B14F-4D97-AF65-F5344CB8AC3E}">
        <p14:creationId xmlns:p14="http://schemas.microsoft.com/office/powerpoint/2010/main" val="33113319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 altLang="ja-JP" dirty="0"/>
              <a:t>In 2011, the east Japan has great earthquake and tsunami.</a:t>
            </a:r>
          </a:p>
          <a:p>
            <a:r>
              <a:rPr kumimoji="1" lang="en" altLang="ja-JP" dirty="0"/>
              <a:t>In this time, the great earthquake effects not only Tohoku-area but also Tokyo area.</a:t>
            </a:r>
          </a:p>
          <a:p>
            <a:r>
              <a:rPr kumimoji="1" lang="en" altLang="ja-JP" dirty="0"/>
              <a:t>The information was spread by mass media and Internet.</a:t>
            </a:r>
          </a:p>
          <a:p>
            <a:r>
              <a:rPr kumimoji="1" lang="en" altLang="ja-JP" dirty="0"/>
              <a:t>Especially, we used Twitter as new media. </a:t>
            </a:r>
          </a:p>
          <a:p>
            <a:r>
              <a:rPr kumimoji="1" lang="en" altLang="ja-JP" dirty="0"/>
              <a:t>From this disaster, the Twitter become measure communication tools at disaster situation.</a:t>
            </a:r>
          </a:p>
        </p:txBody>
      </p:sp>
      <p:sp>
        <p:nvSpPr>
          <p:cNvPr id="4" name="スライド番号プレースホルダー 3"/>
          <p:cNvSpPr>
            <a:spLocks noGrp="1"/>
          </p:cNvSpPr>
          <p:nvPr>
            <p:ph type="sldNum" sz="quarter" idx="5"/>
          </p:nvPr>
        </p:nvSpPr>
        <p:spPr/>
        <p:txBody>
          <a:bodyPr/>
          <a:lstStyle/>
          <a:p>
            <a:fld id="{61C50207-85E6-4065-AD71-5926966B6CE7}" type="slidenum">
              <a:rPr kumimoji="1" lang="ja-JP" altLang="en-US" smtClean="0"/>
              <a:pPr/>
              <a:t>20</a:t>
            </a:fld>
            <a:endParaRPr kumimoji="1" lang="ja-JP" altLang="en-US"/>
          </a:p>
        </p:txBody>
      </p:sp>
    </p:spTree>
    <p:extLst>
      <p:ext uri="{BB962C8B-B14F-4D97-AF65-F5344CB8AC3E}">
        <p14:creationId xmlns:p14="http://schemas.microsoft.com/office/powerpoint/2010/main" val="7378326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a:t>近年、日本では多くの災害が起こっている。</a:t>
            </a:r>
            <a:endParaRPr kumimoji="1" lang="en-US" altLang="ja-JP" dirty="0"/>
          </a:p>
        </p:txBody>
      </p:sp>
      <p:sp>
        <p:nvSpPr>
          <p:cNvPr id="4" name="スライド番号プレースホルダー 3"/>
          <p:cNvSpPr>
            <a:spLocks noGrp="1"/>
          </p:cNvSpPr>
          <p:nvPr>
            <p:ph type="sldNum" sz="quarter" idx="5"/>
          </p:nvPr>
        </p:nvSpPr>
        <p:spPr/>
        <p:txBody>
          <a:bodyPr/>
          <a:lstStyle/>
          <a:p>
            <a:fld id="{61C50207-85E6-4065-AD71-5926966B6CE7}" type="slidenum">
              <a:rPr kumimoji="1" lang="ja-JP" altLang="en-US" smtClean="0"/>
              <a:pPr/>
              <a:t>2</a:t>
            </a:fld>
            <a:endParaRPr kumimoji="1" lang="ja-JP" altLang="en-US"/>
          </a:p>
        </p:txBody>
      </p:sp>
    </p:spTree>
    <p:extLst>
      <p:ext uri="{BB962C8B-B14F-4D97-AF65-F5344CB8AC3E}">
        <p14:creationId xmlns:p14="http://schemas.microsoft.com/office/powerpoint/2010/main" val="12241592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 altLang="ja-JP" dirty="0"/>
              <a:t>The tweets as term sequence content, then we use LSTM when we extract behavioral facilitation tweets.</a:t>
            </a:r>
          </a:p>
          <a:p>
            <a:r>
              <a:rPr kumimoji="1" lang="en" altLang="ja-JP" dirty="0"/>
              <a:t>We use such LSTM network like this. </a:t>
            </a:r>
          </a:p>
          <a:p>
            <a:r>
              <a:rPr kumimoji="1" lang="en" altLang="ja-JP" dirty="0"/>
              <a:t>It is a recurrent model consisting of an embedding layer, an LSTM layer, and a fully connected layer.</a:t>
            </a:r>
          </a:p>
          <a:p>
            <a:r>
              <a:rPr kumimoji="1" lang="en" altLang="ja-JP" dirty="0"/>
              <a:t>We also use soft max.</a:t>
            </a:r>
          </a:p>
          <a:p>
            <a:r>
              <a:rPr kumimoji="1" lang="en" altLang="ja-JP" dirty="0"/>
              <a:t>Input of LSTM is using </a:t>
            </a:r>
            <a:r>
              <a:rPr kumimoji="1" lang="en" altLang="ja-JP" dirty="0" err="1"/>
              <a:t>fastText</a:t>
            </a:r>
            <a:r>
              <a:rPr kumimoji="1" lang="en" altLang="ja-JP" dirty="0"/>
              <a:t>.</a:t>
            </a:r>
          </a:p>
          <a:p>
            <a:r>
              <a:rPr kumimoji="1" lang="en" altLang="ja-JP" dirty="0"/>
              <a:t>At this time, we use NWJC2Vec as a Japanese </a:t>
            </a:r>
            <a:r>
              <a:rPr kumimoji="1" lang="en" altLang="ja-JP" dirty="0" err="1"/>
              <a:t>fastText</a:t>
            </a:r>
            <a:r>
              <a:rPr kumimoji="1" lang="en" altLang="ja-JP" dirty="0"/>
              <a:t> model.</a:t>
            </a:r>
          </a:p>
          <a:p>
            <a:r>
              <a:rPr kumimoji="1" lang="en" altLang="ja-JP" dirty="0"/>
              <a:t>LSTM parameters are like this.</a:t>
            </a:r>
          </a:p>
          <a:p>
            <a:r>
              <a:rPr kumimoji="1" lang="en" altLang="ja-JP" dirty="0"/>
              <a:t>We decide these parameter by our experiments.</a:t>
            </a:r>
          </a:p>
        </p:txBody>
      </p:sp>
      <p:sp>
        <p:nvSpPr>
          <p:cNvPr id="4" name="スライド番号プレースホルダー 3"/>
          <p:cNvSpPr>
            <a:spLocks noGrp="1"/>
          </p:cNvSpPr>
          <p:nvPr>
            <p:ph type="sldNum" sz="quarter" idx="5"/>
          </p:nvPr>
        </p:nvSpPr>
        <p:spPr/>
        <p:txBody>
          <a:bodyPr/>
          <a:lstStyle/>
          <a:p>
            <a:fld id="{61C50207-85E6-4065-AD71-5926966B6CE7}" type="slidenum">
              <a:rPr kumimoji="1" lang="ja-JP" altLang="en-US" smtClean="0"/>
              <a:pPr/>
              <a:t>21</a:t>
            </a:fld>
            <a:endParaRPr kumimoji="1" lang="ja-JP" altLang="en-US"/>
          </a:p>
        </p:txBody>
      </p:sp>
    </p:spTree>
    <p:extLst>
      <p:ext uri="{BB962C8B-B14F-4D97-AF65-F5344CB8AC3E}">
        <p14:creationId xmlns:p14="http://schemas.microsoft.com/office/powerpoint/2010/main" val="18391248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kern="1200" dirty="0">
                <a:solidFill>
                  <a:schemeClr val="tx1"/>
                </a:solidFill>
                <a:effectLst/>
                <a:latin typeface="+mn-lt"/>
                <a:ea typeface="+mn-ea"/>
                <a:cs typeface="+mn-cs"/>
              </a:rPr>
              <a:t>Target topic of the tweets are ``Earthquake’’, ``Heavy rain’’, ``Typhoon’’, and ``Heatstroke’’.</a:t>
            </a:r>
            <a:endParaRPr kumimoji="1" lang="ja-JP" altLang="ja-JP" sz="1200" kern="120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Subjects are 5 people.</a:t>
            </a:r>
            <a:endParaRPr kumimoji="1" lang="ja-JP" altLang="ja-JP" sz="1200" kern="120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This is a flow of the generating</a:t>
            </a:r>
            <a:r>
              <a:rPr kumimoji="1" lang="en-US" altLang="ja-JP" sz="1200" kern="1200" baseline="0" dirty="0">
                <a:solidFill>
                  <a:schemeClr val="tx1"/>
                </a:solidFill>
                <a:effectLst/>
                <a:latin typeface="+mn-lt"/>
                <a:ea typeface="+mn-ea"/>
                <a:cs typeface="+mn-cs"/>
              </a:rPr>
              <a:t> correct data.</a:t>
            </a:r>
            <a:endParaRPr kumimoji="1" lang="ja-JP" altLang="ja-JP" sz="1200" kern="120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First, we collected randomly tweets about four topics.</a:t>
            </a:r>
            <a:endParaRPr kumimoji="1" lang="ja-JP" altLang="ja-JP"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kern="1200" dirty="0">
                <a:solidFill>
                  <a:schemeClr val="tx1"/>
                </a:solidFill>
                <a:effectLst/>
                <a:latin typeface="+mn-lt"/>
                <a:ea typeface="+mn-ea"/>
                <a:cs typeface="+mn-cs"/>
              </a:rPr>
              <a:t>Second, we ask subjects whether the tweet</a:t>
            </a:r>
            <a:r>
              <a:rPr kumimoji="1" lang="en-US" altLang="ja-JP" sz="1200" kern="1200" baseline="0" dirty="0">
                <a:solidFill>
                  <a:schemeClr val="tx1"/>
                </a:solidFill>
                <a:effectLst/>
                <a:latin typeface="+mn-lt"/>
                <a:ea typeface="+mn-ea"/>
                <a:cs typeface="+mn-cs"/>
              </a:rPr>
              <a:t> is a </a:t>
            </a:r>
            <a:r>
              <a:rPr lang="en-US" altLang="ja-JP" sz="1200" dirty="0"/>
              <a:t>behavioral facilitation tweet or not.</a:t>
            </a:r>
            <a:endParaRPr kumimoji="1" lang="ja-JP" altLang="ja-JP" sz="1200" kern="120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we regard positive data that 3 and more subjects judge a tweet as a behavioral facilitation tweet.</a:t>
            </a:r>
          </a:p>
          <a:p>
            <a:r>
              <a:rPr kumimoji="1" lang="en-US" altLang="ja-JP" sz="1200" kern="1200" dirty="0">
                <a:solidFill>
                  <a:schemeClr val="tx1"/>
                </a:solidFill>
                <a:effectLst/>
                <a:latin typeface="+mn-lt"/>
                <a:ea typeface="+mn-ea"/>
                <a:cs typeface="+mn-cs"/>
              </a:rPr>
              <a:t>Another data becomes negative data.</a:t>
            </a:r>
          </a:p>
          <a:p>
            <a:endParaRPr kumimoji="1" lang="en" altLang="ja-JP" dirty="0"/>
          </a:p>
          <a:p>
            <a:endParaRPr kumimoji="1" lang="ja-JP" altLang="en-US"/>
          </a:p>
        </p:txBody>
      </p:sp>
      <p:sp>
        <p:nvSpPr>
          <p:cNvPr id="4" name="スライド番号プレースホルダー 3"/>
          <p:cNvSpPr>
            <a:spLocks noGrp="1"/>
          </p:cNvSpPr>
          <p:nvPr>
            <p:ph type="sldNum" sz="quarter" idx="5"/>
          </p:nvPr>
        </p:nvSpPr>
        <p:spPr/>
        <p:txBody>
          <a:bodyPr/>
          <a:lstStyle/>
          <a:p>
            <a:fld id="{61C50207-85E6-4065-AD71-5926966B6CE7}" type="slidenum">
              <a:rPr kumimoji="1" lang="ja-JP" altLang="en-US" smtClean="0"/>
              <a:pPr/>
              <a:t>23</a:t>
            </a:fld>
            <a:endParaRPr kumimoji="1" lang="ja-JP" altLang="en-US"/>
          </a:p>
        </p:txBody>
      </p:sp>
    </p:spTree>
    <p:extLst>
      <p:ext uri="{BB962C8B-B14F-4D97-AF65-F5344CB8AC3E}">
        <p14:creationId xmlns:p14="http://schemas.microsoft.com/office/powerpoint/2010/main" val="6153767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 altLang="ja-JP" dirty="0"/>
              <a:t>This slide shows experiment data each topics.</a:t>
            </a:r>
          </a:p>
          <a:p>
            <a:r>
              <a:rPr kumimoji="1" lang="en" altLang="ja-JP" dirty="0"/>
              <a:t>80% is training data.</a:t>
            </a:r>
          </a:p>
          <a:p>
            <a:r>
              <a:rPr kumimoji="1" lang="en" altLang="ja-JP" dirty="0"/>
              <a:t>20% is test data.</a:t>
            </a:r>
          </a:p>
        </p:txBody>
      </p:sp>
      <p:sp>
        <p:nvSpPr>
          <p:cNvPr id="4" name="スライド番号プレースホルダー 3"/>
          <p:cNvSpPr>
            <a:spLocks noGrp="1"/>
          </p:cNvSpPr>
          <p:nvPr>
            <p:ph type="sldNum" sz="quarter" idx="5"/>
          </p:nvPr>
        </p:nvSpPr>
        <p:spPr/>
        <p:txBody>
          <a:bodyPr/>
          <a:lstStyle/>
          <a:p>
            <a:fld id="{61C50207-85E6-4065-AD71-5926966B6CE7}" type="slidenum">
              <a:rPr kumimoji="1" lang="ja-JP" altLang="en-US" smtClean="0"/>
              <a:pPr/>
              <a:t>24</a:t>
            </a:fld>
            <a:endParaRPr kumimoji="1" lang="ja-JP" altLang="en-US"/>
          </a:p>
        </p:txBody>
      </p:sp>
    </p:spTree>
    <p:extLst>
      <p:ext uri="{BB962C8B-B14F-4D97-AF65-F5344CB8AC3E}">
        <p14:creationId xmlns:p14="http://schemas.microsoft.com/office/powerpoint/2010/main" val="29126400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 altLang="ja-JP" dirty="0"/>
              <a:t>This slide shows the result of experiment.</a:t>
            </a:r>
          </a:p>
          <a:p>
            <a:r>
              <a:rPr lang="en-US" altLang="ja-JP" dirty="0">
                <a:effectLst/>
              </a:rPr>
              <a:t>From these results, </a:t>
            </a:r>
            <a:r>
              <a:rPr kumimoji="1" lang="en" altLang="ja-JP" dirty="0">
                <a:effectLst/>
              </a:rPr>
              <a:t>o</a:t>
            </a:r>
            <a:r>
              <a:rPr kumimoji="1" lang="en" altLang="ja-JP" dirty="0"/>
              <a:t>verall, the precision, recall, and F-measure show good results.</a:t>
            </a:r>
          </a:p>
          <a:p>
            <a:endParaRPr kumimoji="1" lang="en" altLang="ja-JP" dirty="0"/>
          </a:p>
          <a:p>
            <a:r>
              <a:rPr kumimoji="1" lang="en" altLang="ja-JP" dirty="0"/>
              <a:t>However, for heavy rains and typhoons, the precision results are good, but the recall results are lower than the topics of strong earthquakes.</a:t>
            </a:r>
          </a:p>
        </p:txBody>
      </p:sp>
      <p:sp>
        <p:nvSpPr>
          <p:cNvPr id="4" name="スライド番号プレースホルダー 3"/>
          <p:cNvSpPr>
            <a:spLocks noGrp="1"/>
          </p:cNvSpPr>
          <p:nvPr>
            <p:ph type="sldNum" sz="quarter" idx="5"/>
          </p:nvPr>
        </p:nvSpPr>
        <p:spPr/>
        <p:txBody>
          <a:bodyPr/>
          <a:lstStyle/>
          <a:p>
            <a:fld id="{61C50207-85E6-4065-AD71-5926966B6CE7}" type="slidenum">
              <a:rPr kumimoji="1" lang="ja-JP" altLang="en-US" smtClean="0"/>
              <a:pPr/>
              <a:t>25</a:t>
            </a:fld>
            <a:endParaRPr kumimoji="1" lang="ja-JP" altLang="en-US"/>
          </a:p>
        </p:txBody>
      </p:sp>
    </p:spTree>
    <p:extLst>
      <p:ext uri="{BB962C8B-B14F-4D97-AF65-F5344CB8AC3E}">
        <p14:creationId xmlns:p14="http://schemas.microsoft.com/office/powerpoint/2010/main" val="2769276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このときの大雨は，予報では避難するほどの大雨でないように報道されていなかったが，実際は非常に強い大雨で，避難が必要なほど大きな被害をもたらした．</a:t>
            </a:r>
          </a:p>
        </p:txBody>
      </p:sp>
      <p:sp>
        <p:nvSpPr>
          <p:cNvPr id="4" name="スライド番号プレースホルダー 3"/>
          <p:cNvSpPr>
            <a:spLocks noGrp="1"/>
          </p:cNvSpPr>
          <p:nvPr>
            <p:ph type="sldNum" sz="quarter" idx="5"/>
          </p:nvPr>
        </p:nvSpPr>
        <p:spPr/>
        <p:txBody>
          <a:bodyPr/>
          <a:lstStyle/>
          <a:p>
            <a:fld id="{61C50207-85E6-4065-AD71-5926966B6CE7}" type="slidenum">
              <a:rPr kumimoji="1" lang="ja-JP" altLang="en-US" smtClean="0"/>
              <a:pPr/>
              <a:t>29</a:t>
            </a:fld>
            <a:endParaRPr kumimoji="1" lang="ja-JP" altLang="en-US"/>
          </a:p>
        </p:txBody>
      </p:sp>
    </p:spTree>
    <p:extLst>
      <p:ext uri="{BB962C8B-B14F-4D97-AF65-F5344CB8AC3E}">
        <p14:creationId xmlns:p14="http://schemas.microsoft.com/office/powerpoint/2010/main" val="11276525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地震と同様の例</a:t>
            </a:r>
          </a:p>
        </p:txBody>
      </p:sp>
      <p:sp>
        <p:nvSpPr>
          <p:cNvPr id="4" name="スライド番号プレースホルダー 3"/>
          <p:cNvSpPr>
            <a:spLocks noGrp="1"/>
          </p:cNvSpPr>
          <p:nvPr>
            <p:ph type="sldNum" sz="quarter" idx="5"/>
          </p:nvPr>
        </p:nvSpPr>
        <p:spPr/>
        <p:txBody>
          <a:bodyPr/>
          <a:lstStyle/>
          <a:p>
            <a:fld id="{61C50207-85E6-4065-AD71-5926966B6CE7}" type="slidenum">
              <a:rPr kumimoji="1" lang="ja-JP" altLang="en-US" smtClean="0"/>
              <a:pPr/>
              <a:t>30</a:t>
            </a:fld>
            <a:endParaRPr kumimoji="1" lang="ja-JP" altLang="en-US"/>
          </a:p>
        </p:txBody>
      </p:sp>
    </p:spTree>
    <p:extLst>
      <p:ext uri="{BB962C8B-B14F-4D97-AF65-F5344CB8AC3E}">
        <p14:creationId xmlns:p14="http://schemas.microsoft.com/office/powerpoint/2010/main" val="25386767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システム</a:t>
            </a:r>
            <a:endParaRPr kumimoji="1" lang="en-US" altLang="ja-JP" dirty="0"/>
          </a:p>
          <a:p>
            <a:r>
              <a:rPr kumimoji="1" lang="ja-JP" altLang="en-US"/>
              <a:t>起動⇒地名を入力</a:t>
            </a:r>
          </a:p>
        </p:txBody>
      </p:sp>
      <p:sp>
        <p:nvSpPr>
          <p:cNvPr id="4" name="スライド番号プレースホルダー 3"/>
          <p:cNvSpPr>
            <a:spLocks noGrp="1"/>
          </p:cNvSpPr>
          <p:nvPr>
            <p:ph type="sldNum" sz="quarter" idx="5"/>
          </p:nvPr>
        </p:nvSpPr>
        <p:spPr/>
        <p:txBody>
          <a:bodyPr/>
          <a:lstStyle/>
          <a:p>
            <a:fld id="{61C50207-85E6-4065-AD71-5926966B6CE7}" type="slidenum">
              <a:rPr kumimoji="1" lang="ja-JP" altLang="en-US" smtClean="0"/>
              <a:pPr/>
              <a:t>31</a:t>
            </a:fld>
            <a:endParaRPr kumimoji="1" lang="ja-JP" altLang="en-US"/>
          </a:p>
        </p:txBody>
      </p:sp>
    </p:spTree>
    <p:extLst>
      <p:ext uri="{BB962C8B-B14F-4D97-AF65-F5344CB8AC3E}">
        <p14:creationId xmlns:p14="http://schemas.microsoft.com/office/powerpoint/2010/main" val="8061859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35843"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ltLang="ja-JP" dirty="0"/>
              <a:t>Twitter</a:t>
            </a:r>
            <a:r>
              <a:rPr lang="ja-JP" altLang="en-US"/>
              <a:t>は災害時によく使われる。</a:t>
            </a:r>
            <a:endParaRPr lang="ja-JP" altLang="en-US" dirty="0"/>
          </a:p>
        </p:txBody>
      </p:sp>
      <p:sp>
        <p:nvSpPr>
          <p:cNvPr id="35844"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BBE1BE5-1175-4D29-A2C2-AF256C12C2D2}" type="slidenum">
              <a:rPr lang="ja-JP" altLang="en-US"/>
              <a:pPr fontAlgn="base">
                <a:spcBef>
                  <a:spcPct val="0"/>
                </a:spcBef>
                <a:spcAft>
                  <a:spcPct val="0"/>
                </a:spcAft>
              </a:pPr>
              <a:t>3</a:t>
            </a:fld>
            <a:endParaRPr lang="ja-JP" altLang="en-US"/>
          </a:p>
        </p:txBody>
      </p:sp>
    </p:spTree>
    <p:extLst>
      <p:ext uri="{BB962C8B-B14F-4D97-AF65-F5344CB8AC3E}">
        <p14:creationId xmlns:p14="http://schemas.microsoft.com/office/powerpoint/2010/main" val="31316400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 altLang="ja-JP" dirty="0"/>
              <a:t>Twitter</a:t>
            </a:r>
            <a:r>
              <a:rPr kumimoji="1" lang="ja-JP" altLang="en-US"/>
              <a:t>は誰でも簡単に情報を拡散できるため、被災者支援に関する情報も拡散する。</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t>そのような情報のなかには、人に行動を促すツイートが存在する。</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t>本発表ではそれらを行動促進ツイートと呼ぶ。</a:t>
            </a:r>
            <a:endParaRPr kumimoji="1" lang="en-US" altLang="ja-JP" dirty="0"/>
          </a:p>
        </p:txBody>
      </p:sp>
      <p:sp>
        <p:nvSpPr>
          <p:cNvPr id="4" name="スライド番号プレースホルダー 3"/>
          <p:cNvSpPr>
            <a:spLocks noGrp="1"/>
          </p:cNvSpPr>
          <p:nvPr>
            <p:ph type="sldNum" sz="quarter" idx="5"/>
          </p:nvPr>
        </p:nvSpPr>
        <p:spPr/>
        <p:txBody>
          <a:bodyPr/>
          <a:lstStyle/>
          <a:p>
            <a:fld id="{61C50207-85E6-4065-AD71-5926966B6CE7}" type="slidenum">
              <a:rPr kumimoji="1" lang="ja-JP" altLang="en-US" smtClean="0"/>
              <a:pPr/>
              <a:t>4</a:t>
            </a:fld>
            <a:endParaRPr kumimoji="1" lang="ja-JP" altLang="en-US"/>
          </a:p>
        </p:txBody>
      </p:sp>
    </p:spTree>
    <p:extLst>
      <p:ext uri="{BB962C8B-B14F-4D97-AF65-F5344CB8AC3E}">
        <p14:creationId xmlns:p14="http://schemas.microsoft.com/office/powerpoint/2010/main" val="4351552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行動促進ツイートは人々の行動に強い影響を与えるため重要である。</a:t>
            </a:r>
            <a:endParaRPr kumimoji="1" lang="en-US" altLang="ja-JP" dirty="0"/>
          </a:p>
          <a:p>
            <a:r>
              <a:rPr kumimoji="1" lang="ja-JP" altLang="en-US"/>
              <a:t>しかし、膨大なツイートの中から、人手で行動促進ツイートを抽出することは難しい。</a:t>
            </a:r>
            <a:endParaRPr kumimoji="1" lang="en-US" altLang="ja-JP" dirty="0"/>
          </a:p>
        </p:txBody>
      </p:sp>
      <p:sp>
        <p:nvSpPr>
          <p:cNvPr id="4" name="スライド番号プレースホルダー 3"/>
          <p:cNvSpPr>
            <a:spLocks noGrp="1"/>
          </p:cNvSpPr>
          <p:nvPr>
            <p:ph type="sldNum" sz="quarter" idx="5"/>
          </p:nvPr>
        </p:nvSpPr>
        <p:spPr/>
        <p:txBody>
          <a:bodyPr/>
          <a:lstStyle/>
          <a:p>
            <a:fld id="{61C50207-85E6-4065-AD71-5926966B6CE7}" type="slidenum">
              <a:rPr kumimoji="1" lang="ja-JP" altLang="en-US" smtClean="0"/>
              <a:pPr/>
              <a:t>5</a:t>
            </a:fld>
            <a:endParaRPr kumimoji="1" lang="ja-JP" altLang="en-US"/>
          </a:p>
        </p:txBody>
      </p:sp>
    </p:spTree>
    <p:extLst>
      <p:ext uri="{BB962C8B-B14F-4D97-AF65-F5344CB8AC3E}">
        <p14:creationId xmlns:p14="http://schemas.microsoft.com/office/powerpoint/2010/main" val="19322060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そこで、我々の目的は</a:t>
            </a:r>
            <a:r>
              <a:rPr kumimoji="1" lang="en-US" altLang="ja-JP" dirty="0"/>
              <a:t>2</a:t>
            </a:r>
            <a:r>
              <a:rPr kumimoji="1" lang="ja-JP" altLang="en-US"/>
              <a:t>つあり、</a:t>
            </a:r>
            <a:r>
              <a:rPr kumimoji="1" lang="en-US" altLang="ja-JP" dirty="0"/>
              <a:t>1</a:t>
            </a:r>
            <a:r>
              <a:rPr kumimoji="1" lang="ja-JP" altLang="en-US"/>
              <a:t>つは災害時の行動促進ツイートの抽出、もう</a:t>
            </a:r>
            <a:r>
              <a:rPr kumimoji="1" lang="en-US" altLang="ja-JP" dirty="0"/>
              <a:t>1</a:t>
            </a:r>
            <a:r>
              <a:rPr kumimoji="1" lang="ja-JP" altLang="en-US"/>
              <a:t>つはそれらを可視化することである。</a:t>
            </a:r>
            <a:endParaRPr kumimoji="1" lang="en-US" altLang="ja-JP" dirty="0"/>
          </a:p>
          <a:p>
            <a:r>
              <a:rPr kumimoji="1" lang="ja-JP" altLang="en-US"/>
              <a:t>それにより、人々の行動の支援ができると考えられる。</a:t>
            </a:r>
            <a:endParaRPr kumimoji="1" lang="en-US" altLang="ja-JP" dirty="0"/>
          </a:p>
          <a:p>
            <a:r>
              <a:rPr kumimoji="1" lang="ja-JP" altLang="en-US"/>
              <a:t>我々が対象とする災害は、地震、大雨、台風の</a:t>
            </a:r>
            <a:r>
              <a:rPr kumimoji="1" lang="en-US" altLang="ja-JP" dirty="0"/>
              <a:t>3</a:t>
            </a:r>
            <a:r>
              <a:rPr kumimoji="1" lang="ja-JP" altLang="en-US"/>
              <a:t>つである。</a:t>
            </a:r>
            <a:r>
              <a:rPr kumimoji="1" lang="ja-JP" altLang="en"/>
              <a:t>Ｌ</a:t>
            </a:r>
            <a:endParaRPr kumimoji="1" lang="en" altLang="ja-JP" dirty="0"/>
          </a:p>
        </p:txBody>
      </p:sp>
      <p:sp>
        <p:nvSpPr>
          <p:cNvPr id="4" name="スライド番号プレースホルダー 3"/>
          <p:cNvSpPr>
            <a:spLocks noGrp="1"/>
          </p:cNvSpPr>
          <p:nvPr>
            <p:ph type="sldNum" sz="quarter" idx="5"/>
          </p:nvPr>
        </p:nvSpPr>
        <p:spPr/>
        <p:txBody>
          <a:bodyPr/>
          <a:lstStyle/>
          <a:p>
            <a:fld id="{61C50207-85E6-4065-AD71-5926966B6CE7}" type="slidenum">
              <a:rPr kumimoji="1" lang="ja-JP" altLang="en-US" smtClean="0"/>
              <a:pPr/>
              <a:t>6</a:t>
            </a:fld>
            <a:endParaRPr kumimoji="1" lang="ja-JP" altLang="en-US"/>
          </a:p>
        </p:txBody>
      </p:sp>
    </p:spTree>
    <p:extLst>
      <p:ext uri="{BB962C8B-B14F-4D97-AF65-F5344CB8AC3E}">
        <p14:creationId xmlns:p14="http://schemas.microsoft.com/office/powerpoint/2010/main" val="38714527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kern="1200">
                <a:solidFill>
                  <a:schemeClr val="tx1"/>
                </a:solidFill>
                <a:effectLst/>
                <a:latin typeface="+mn-lt"/>
                <a:ea typeface="+mn-ea"/>
                <a:cs typeface="+mn-cs"/>
              </a:rPr>
              <a:t>全体の流れはこのようになっており、</a:t>
            </a:r>
            <a:r>
              <a:rPr kumimoji="1" lang="en-US" altLang="ja-JP" sz="1200" kern="1200" dirty="0">
                <a:solidFill>
                  <a:schemeClr val="tx1"/>
                </a:solidFill>
                <a:effectLst/>
                <a:latin typeface="+mn-lt"/>
                <a:ea typeface="+mn-ea"/>
                <a:cs typeface="+mn-cs"/>
              </a:rPr>
              <a:t>2</a:t>
            </a:r>
            <a:r>
              <a:rPr kumimoji="1" lang="ja-JP" altLang="en-US" sz="1200" kern="1200">
                <a:solidFill>
                  <a:schemeClr val="tx1"/>
                </a:solidFill>
                <a:effectLst/>
                <a:latin typeface="+mn-lt"/>
                <a:ea typeface="+mn-ea"/>
                <a:cs typeface="+mn-cs"/>
              </a:rPr>
              <a:t>の行動促進ツイートの抽出と、</a:t>
            </a:r>
            <a:r>
              <a:rPr kumimoji="1" lang="en-US" altLang="ja-JP" sz="1200" kern="1200" dirty="0">
                <a:solidFill>
                  <a:schemeClr val="tx1"/>
                </a:solidFill>
                <a:effectLst/>
                <a:latin typeface="+mn-lt"/>
                <a:ea typeface="+mn-ea"/>
                <a:cs typeface="+mn-cs"/>
              </a:rPr>
              <a:t>3</a:t>
            </a:r>
            <a:r>
              <a:rPr kumimoji="1" lang="ja-JP" altLang="en-US" sz="1200" kern="1200">
                <a:solidFill>
                  <a:schemeClr val="tx1"/>
                </a:solidFill>
                <a:effectLst/>
                <a:latin typeface="+mn-lt"/>
                <a:ea typeface="+mn-ea"/>
                <a:cs typeface="+mn-cs"/>
              </a:rPr>
              <a:t>の可視化について説明する。</a:t>
            </a:r>
            <a:endParaRPr kumimoji="1" lang="en-US" altLang="ja-JP" sz="1200" kern="1200" dirty="0">
              <a:solidFill>
                <a:schemeClr val="tx1"/>
              </a:solidFill>
              <a:effectLst/>
              <a:latin typeface="+mn-lt"/>
              <a:ea typeface="+mn-ea"/>
              <a:cs typeface="+mn-cs"/>
            </a:endParaRPr>
          </a:p>
        </p:txBody>
      </p:sp>
      <p:sp>
        <p:nvSpPr>
          <p:cNvPr id="4" name="スライド番号プレースホルダー 3"/>
          <p:cNvSpPr>
            <a:spLocks noGrp="1"/>
          </p:cNvSpPr>
          <p:nvPr>
            <p:ph type="sldNum" sz="quarter" idx="5"/>
          </p:nvPr>
        </p:nvSpPr>
        <p:spPr/>
        <p:txBody>
          <a:bodyPr/>
          <a:lstStyle/>
          <a:p>
            <a:fld id="{61C50207-85E6-4065-AD71-5926966B6CE7}" type="slidenum">
              <a:rPr kumimoji="1" lang="ja-JP" altLang="en-US" smtClean="0"/>
              <a:pPr/>
              <a:t>7</a:t>
            </a:fld>
            <a:endParaRPr kumimoji="1" lang="ja-JP" altLang="en-US"/>
          </a:p>
        </p:txBody>
      </p:sp>
    </p:spTree>
    <p:extLst>
      <p:ext uri="{BB962C8B-B14F-4D97-AF65-F5344CB8AC3E}">
        <p14:creationId xmlns:p14="http://schemas.microsoft.com/office/powerpoint/2010/main" val="25986133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kern="1200">
                <a:solidFill>
                  <a:schemeClr val="tx1"/>
                </a:solidFill>
                <a:effectLst/>
                <a:latin typeface="+mn-lt"/>
                <a:ea typeface="+mn-ea"/>
                <a:cs typeface="+mn-cs"/>
              </a:rPr>
              <a:t>まずは行動促進ツイートの抽出について説明する。</a:t>
            </a:r>
            <a:endParaRPr kumimoji="1" lang="en-US" altLang="ja-JP" sz="1200" kern="1200" dirty="0">
              <a:solidFill>
                <a:schemeClr val="tx1"/>
              </a:solidFill>
              <a:effectLst/>
              <a:latin typeface="+mn-lt"/>
              <a:ea typeface="+mn-ea"/>
              <a:cs typeface="+mn-cs"/>
            </a:endParaRPr>
          </a:p>
          <a:p>
            <a:r>
              <a:rPr kumimoji="1" lang="ja-JP" altLang="en-US" sz="1200" kern="1200">
                <a:solidFill>
                  <a:schemeClr val="tx1"/>
                </a:solidFill>
                <a:effectLst/>
                <a:latin typeface="+mn-lt"/>
                <a:ea typeface="+mn-ea"/>
                <a:cs typeface="+mn-cs"/>
              </a:rPr>
              <a:t>手法としては</a:t>
            </a:r>
            <a:r>
              <a:rPr kumimoji="1" lang="en-US" altLang="ja-JP" sz="1200" kern="1200" dirty="0">
                <a:solidFill>
                  <a:schemeClr val="tx1"/>
                </a:solidFill>
                <a:effectLst/>
                <a:latin typeface="+mn-lt"/>
                <a:ea typeface="+mn-ea"/>
                <a:cs typeface="+mn-cs"/>
              </a:rPr>
              <a:t>Deep Learning</a:t>
            </a:r>
            <a:r>
              <a:rPr kumimoji="1" lang="ja-JP" altLang="en-US" sz="1200" kern="1200">
                <a:solidFill>
                  <a:schemeClr val="tx1"/>
                </a:solidFill>
                <a:effectLst/>
                <a:latin typeface="+mn-lt"/>
                <a:ea typeface="+mn-ea"/>
                <a:cs typeface="+mn-cs"/>
              </a:rPr>
              <a:t>を用いて抽出する。</a:t>
            </a:r>
            <a:endParaRPr kumimoji="1" lang="en-US" altLang="ja-JP" sz="1200" kern="1200" dirty="0">
              <a:solidFill>
                <a:schemeClr val="tx1"/>
              </a:solidFill>
              <a:effectLst/>
              <a:latin typeface="+mn-lt"/>
              <a:ea typeface="+mn-ea"/>
              <a:cs typeface="+mn-cs"/>
            </a:endParaRPr>
          </a:p>
          <a:p>
            <a:r>
              <a:rPr kumimoji="1" lang="ja-JP" altLang="en-US" sz="1200" kern="1200">
                <a:solidFill>
                  <a:schemeClr val="tx1"/>
                </a:solidFill>
                <a:effectLst/>
                <a:latin typeface="+mn-lt"/>
                <a:ea typeface="+mn-ea"/>
                <a:cs typeface="+mn-cs"/>
              </a:rPr>
              <a:t>そして、抽出した行動促進ツイートを地震と、大雨と台風に分けて考察を行う。</a:t>
            </a:r>
            <a:endParaRPr kumimoji="1" lang="en-US" altLang="ja-JP" sz="1200" kern="1200" dirty="0">
              <a:solidFill>
                <a:schemeClr val="tx1"/>
              </a:solidFill>
              <a:effectLst/>
              <a:latin typeface="+mn-lt"/>
              <a:ea typeface="+mn-ea"/>
              <a:cs typeface="+mn-cs"/>
            </a:endParaRPr>
          </a:p>
        </p:txBody>
      </p:sp>
      <p:sp>
        <p:nvSpPr>
          <p:cNvPr id="4" name="スライド番号プレースホルダー 3"/>
          <p:cNvSpPr>
            <a:spLocks noGrp="1"/>
          </p:cNvSpPr>
          <p:nvPr>
            <p:ph type="sldNum" sz="quarter" idx="5"/>
          </p:nvPr>
        </p:nvSpPr>
        <p:spPr/>
        <p:txBody>
          <a:bodyPr/>
          <a:lstStyle/>
          <a:p>
            <a:fld id="{61C50207-85E6-4065-AD71-5926966B6CE7}" type="slidenum">
              <a:rPr kumimoji="1" lang="ja-JP" altLang="en-US" smtClean="0"/>
              <a:pPr/>
              <a:t>8</a:t>
            </a:fld>
            <a:endParaRPr kumimoji="1" lang="ja-JP" altLang="en-US"/>
          </a:p>
        </p:txBody>
      </p:sp>
    </p:spTree>
    <p:extLst>
      <p:ext uri="{BB962C8B-B14F-4D97-AF65-F5344CB8AC3E}">
        <p14:creationId xmlns:p14="http://schemas.microsoft.com/office/powerpoint/2010/main" val="41225031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まずは地震について、</a:t>
            </a:r>
            <a:endParaRPr kumimoji="1" lang="en-US" altLang="ja-JP" dirty="0"/>
          </a:p>
          <a:p>
            <a:r>
              <a:rPr kumimoji="1" lang="ja-JP" altLang="en-US"/>
              <a:t>地震の特徴として、予測ができないため、強く伝えるという特徴がある。</a:t>
            </a:r>
            <a:endParaRPr kumimoji="1" lang="en-US" altLang="ja-JP" dirty="0"/>
          </a:p>
          <a:p>
            <a:r>
              <a:rPr kumimoji="1" lang="ja-JP" altLang="en-US"/>
              <a:t>また、被災地周辺のローカルな情報が多く存在する。</a:t>
            </a:r>
            <a:endParaRPr kumimoji="1" lang="en-US" altLang="ja-JP" dirty="0"/>
          </a:p>
          <a:p>
            <a:r>
              <a:rPr kumimoji="1" lang="ja-JP" altLang="en-US"/>
              <a:t>例えばー</a:t>
            </a:r>
          </a:p>
        </p:txBody>
      </p:sp>
      <p:sp>
        <p:nvSpPr>
          <p:cNvPr id="4" name="スライド番号プレースホルダー 3"/>
          <p:cNvSpPr>
            <a:spLocks noGrp="1"/>
          </p:cNvSpPr>
          <p:nvPr>
            <p:ph type="sldNum" sz="quarter" idx="5"/>
          </p:nvPr>
        </p:nvSpPr>
        <p:spPr/>
        <p:txBody>
          <a:bodyPr/>
          <a:lstStyle/>
          <a:p>
            <a:fld id="{61C50207-85E6-4065-AD71-5926966B6CE7}" type="slidenum">
              <a:rPr kumimoji="1" lang="ja-JP" altLang="en-US" smtClean="0"/>
              <a:pPr/>
              <a:t>9</a:t>
            </a:fld>
            <a:endParaRPr kumimoji="1" lang="ja-JP" altLang="en-US"/>
          </a:p>
        </p:txBody>
      </p:sp>
    </p:spTree>
    <p:extLst>
      <p:ext uri="{BB962C8B-B14F-4D97-AF65-F5344CB8AC3E}">
        <p14:creationId xmlns:p14="http://schemas.microsoft.com/office/powerpoint/2010/main" val="29429977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tmp"/><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5123" name="Rectangle 3">
            <a:extLst>
              <a:ext uri="{FF2B5EF4-FFF2-40B4-BE49-F238E27FC236}">
                <a16:creationId xmlns:a16="http://schemas.microsoft.com/office/drawing/2014/main" id="{7C69D74F-2D1A-4179-A6B0-DF14BE77FD4D}"/>
              </a:ext>
            </a:extLst>
          </p:cNvPr>
          <p:cNvSpPr>
            <a:spLocks noGrp="1" noChangeArrowheads="1"/>
          </p:cNvSpPr>
          <p:nvPr>
            <p:ph type="ctrTitle"/>
          </p:nvPr>
        </p:nvSpPr>
        <p:spPr>
          <a:xfrm>
            <a:off x="762000" y="1778000"/>
            <a:ext cx="6096000" cy="952500"/>
          </a:xfrm>
        </p:spPr>
        <p:txBody>
          <a:bodyPr/>
          <a:lstStyle>
            <a:lvl1pPr algn="ctr">
              <a:defRPr/>
            </a:lvl1pPr>
          </a:lstStyle>
          <a:p>
            <a:pPr lvl="0"/>
            <a:r>
              <a:rPr lang="ja-JP" altLang="en-US" noProof="0"/>
              <a:t>マスター タイトルの書式設定</a:t>
            </a:r>
          </a:p>
        </p:txBody>
      </p:sp>
      <p:sp>
        <p:nvSpPr>
          <p:cNvPr id="5124" name="Rectangle 4">
            <a:extLst>
              <a:ext uri="{FF2B5EF4-FFF2-40B4-BE49-F238E27FC236}">
                <a16:creationId xmlns:a16="http://schemas.microsoft.com/office/drawing/2014/main" id="{6A361087-A304-4863-A708-7D60C3CFCA24}"/>
              </a:ext>
            </a:extLst>
          </p:cNvPr>
          <p:cNvSpPr>
            <a:spLocks noGrp="1" noChangeArrowheads="1"/>
          </p:cNvSpPr>
          <p:nvPr>
            <p:ph type="subTitle" idx="1"/>
          </p:nvPr>
        </p:nvSpPr>
        <p:spPr>
          <a:xfrm>
            <a:off x="762000" y="3556000"/>
            <a:ext cx="6096000" cy="508000"/>
          </a:xfrm>
        </p:spPr>
        <p:txBody>
          <a:bodyPr/>
          <a:lstStyle>
            <a:lvl1pPr marL="0" indent="0" algn="ctr">
              <a:defRPr/>
            </a:lvl1pPr>
          </a:lstStyle>
          <a:p>
            <a:pPr lvl="0"/>
            <a:r>
              <a:rPr lang="ja-JP" altLang="en-US" noProof="0"/>
              <a:t>マスター サブタイトルの書式設定</a:t>
            </a:r>
          </a:p>
        </p:txBody>
      </p:sp>
      <p:sp>
        <p:nvSpPr>
          <p:cNvPr id="5150" name="Rectangle 30">
            <a:extLst>
              <a:ext uri="{FF2B5EF4-FFF2-40B4-BE49-F238E27FC236}">
                <a16:creationId xmlns:a16="http://schemas.microsoft.com/office/drawing/2014/main" id="{F55DF5B6-40AF-4850-857D-EADFDDD3702C}"/>
              </a:ext>
            </a:extLst>
          </p:cNvPr>
          <p:cNvSpPr>
            <a:spLocks noChangeArrowheads="1"/>
          </p:cNvSpPr>
          <p:nvPr/>
        </p:nvSpPr>
        <p:spPr bwMode="auto">
          <a:xfrm>
            <a:off x="3970" y="0"/>
            <a:ext cx="7617354" cy="635000"/>
          </a:xfrm>
          <a:prstGeom prst="rect">
            <a:avLst/>
          </a:prstGeom>
          <a:gradFill rotWithShape="0">
            <a:gsLst>
              <a:gs pos="0">
                <a:srgbClr val="33CC33">
                  <a:gamma/>
                  <a:shade val="40000"/>
                  <a:invGamma/>
                </a:srgbClr>
              </a:gs>
              <a:gs pos="100000">
                <a:srgbClr val="33CC33"/>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33CC33">
                      <a:gamma/>
                      <a:shade val="60000"/>
                      <a:invGamma/>
                    </a:srgbClr>
                  </a:outerShdw>
                </a:effectLst>
              </a14:hiddenEffects>
            </a:ext>
          </a:extLst>
        </p:spPr>
        <p:txBody>
          <a:bodyPr wrap="none" anchor="ctr"/>
          <a:lstStyle/>
          <a:p>
            <a:endParaRPr lang="ja-JP" altLang="ja-JP" sz="1333" b="1">
              <a:solidFill>
                <a:schemeClr val="bg1"/>
              </a:solidFill>
              <a:latin typeface="Arial" panose="020B0604020202020204" pitchFamily="34" charset="0"/>
              <a:ea typeface="ＭＳ Ｐゴシック" panose="020B0600070205080204" pitchFamily="50" charset="-128"/>
            </a:endParaRPr>
          </a:p>
        </p:txBody>
      </p:sp>
      <p:sp>
        <p:nvSpPr>
          <p:cNvPr id="5152" name="Rectangle 32">
            <a:extLst>
              <a:ext uri="{FF2B5EF4-FFF2-40B4-BE49-F238E27FC236}">
                <a16:creationId xmlns:a16="http://schemas.microsoft.com/office/drawing/2014/main" id="{ECF03166-947F-4413-B31E-6530EB89243B}"/>
              </a:ext>
            </a:extLst>
          </p:cNvPr>
          <p:cNvSpPr>
            <a:spLocks noChangeArrowheads="1"/>
          </p:cNvSpPr>
          <p:nvPr/>
        </p:nvSpPr>
        <p:spPr bwMode="auto">
          <a:xfrm>
            <a:off x="0" y="635000"/>
            <a:ext cx="7620000" cy="63500"/>
          </a:xfrm>
          <a:prstGeom prst="rect">
            <a:avLst/>
          </a:prstGeom>
          <a:gradFill rotWithShape="0">
            <a:gsLst>
              <a:gs pos="0">
                <a:srgbClr val="99FF33"/>
              </a:gs>
              <a:gs pos="100000">
                <a:srgbClr val="99FF33">
                  <a:gamma/>
                  <a:shade val="46275"/>
                  <a:invGamma/>
                </a:srgb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500"/>
          </a:p>
        </p:txBody>
      </p:sp>
      <p:sp>
        <p:nvSpPr>
          <p:cNvPr id="13" name="Rectangle 16">
            <a:extLst>
              <a:ext uri="{FF2B5EF4-FFF2-40B4-BE49-F238E27FC236}">
                <a16:creationId xmlns:a16="http://schemas.microsoft.com/office/drawing/2014/main" id="{161D303D-4B9C-4BA7-941E-6CE987B9A592}"/>
              </a:ext>
            </a:extLst>
          </p:cNvPr>
          <p:cNvSpPr>
            <a:spLocks noGrp="1" noChangeArrowheads="1"/>
          </p:cNvSpPr>
          <p:nvPr>
            <p:ph type="sldNum" sz="quarter" idx="4"/>
          </p:nvPr>
        </p:nvSpPr>
        <p:spPr bwMode="auto">
          <a:xfrm>
            <a:off x="5966916" y="5492750"/>
            <a:ext cx="1587500" cy="222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167">
                <a:latin typeface="+mn-lt"/>
                <a:ea typeface="+mn-ea"/>
              </a:defRPr>
            </a:lvl1pPr>
          </a:lstStyle>
          <a:p>
            <a:fld id="{D2D8002D-B5B0-4BAC-B1F6-782DDCCE6D9C}" type="slidenum">
              <a:rPr lang="ja-JP" altLang="en-US" smtClean="0">
                <a:solidFill>
                  <a:prstClr val="black"/>
                </a:solidFill>
              </a:rPr>
              <a:pPr/>
              <a:t>‹#›</a:t>
            </a:fld>
            <a:endParaRPr lang="ja-JP" altLang="en-US" dirty="0"/>
          </a:p>
        </p:txBody>
      </p:sp>
      <p:pic>
        <p:nvPicPr>
          <p:cNvPr id="15" name="図 14" descr="画面の領域">
            <a:extLst>
              <a:ext uri="{FF2B5EF4-FFF2-40B4-BE49-F238E27FC236}">
                <a16:creationId xmlns:a16="http://schemas.microsoft.com/office/drawing/2014/main" id="{203AAB22-C7B7-46F6-8095-05748A271D70}"/>
              </a:ext>
            </a:extLst>
          </p:cNvPr>
          <p:cNvPicPr>
            <a:picLocks noChangeAspect="1"/>
          </p:cNvPicPr>
          <p:nvPr userDrawn="1"/>
        </p:nvPicPr>
        <p:blipFill>
          <a:blip r:embed="rId2"/>
          <a:stretch>
            <a:fillRect/>
          </a:stretch>
        </p:blipFill>
        <p:spPr>
          <a:xfrm>
            <a:off x="5638992" y="0"/>
            <a:ext cx="1981008" cy="351112"/>
          </a:xfrm>
          <a:prstGeom prst="rect">
            <a:avLst/>
          </a:prstGeom>
        </p:spPr>
      </p:pic>
    </p:spTree>
    <p:extLst>
      <p:ext uri="{BB962C8B-B14F-4D97-AF65-F5344CB8AC3E}">
        <p14:creationId xmlns:p14="http://schemas.microsoft.com/office/powerpoint/2010/main" val="4205608416"/>
      </p:ext>
    </p:extLst>
  </p:cSld>
  <p:clrMapOvr>
    <a:masterClrMapping/>
  </p:clrMapOvr>
  <p:transition>
    <p:cu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4F1B7E5-2302-4D20-B2C0-5E6A94CC3A3E}"/>
              </a:ext>
            </a:extLst>
          </p:cNvPr>
          <p:cNvSpPr>
            <a:spLocks noGrp="1"/>
          </p:cNvSpPr>
          <p:nvPr>
            <p:ph type="title"/>
          </p:nvPr>
        </p:nvSpPr>
        <p:spPr/>
        <p:txBody>
          <a:bodyPr/>
          <a:lstStyle/>
          <a:p>
            <a:r>
              <a:rPr lang="ja-JP" altLang="en-US"/>
              <a:t>マスター タイトルの書式設定</a:t>
            </a:r>
          </a:p>
        </p:txBody>
      </p:sp>
      <p:sp>
        <p:nvSpPr>
          <p:cNvPr id="3" name="縦書きテキスト プレースホルダー 2">
            <a:extLst>
              <a:ext uri="{FF2B5EF4-FFF2-40B4-BE49-F238E27FC236}">
                <a16:creationId xmlns:a16="http://schemas.microsoft.com/office/drawing/2014/main" id="{9C5E9DB7-3125-4759-B451-ECD581CD7E2A}"/>
              </a:ext>
            </a:extLst>
          </p:cNvPr>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スライド番号プレースホルダー 4">
            <a:extLst>
              <a:ext uri="{FF2B5EF4-FFF2-40B4-BE49-F238E27FC236}">
                <a16:creationId xmlns:a16="http://schemas.microsoft.com/office/drawing/2014/main" id="{51D220BA-0D71-4194-BD7B-2FB9C118355A}"/>
              </a:ext>
            </a:extLst>
          </p:cNvPr>
          <p:cNvSpPr>
            <a:spLocks noGrp="1"/>
          </p:cNvSpPr>
          <p:nvPr>
            <p:ph type="sldNum" sz="quarter" idx="11"/>
          </p:nvPr>
        </p:nvSpPr>
        <p:spPr/>
        <p:txBody>
          <a:bodyPr/>
          <a:lstStyle>
            <a:lvl1pPr>
              <a:defRPr/>
            </a:lvl1pPr>
          </a:lstStyle>
          <a:p>
            <a:fld id="{D2D8002D-B5B0-4BAC-B1F6-782DDCCE6D9C}" type="slidenum">
              <a:rPr lang="ja-JP" altLang="en-US" smtClean="0">
                <a:solidFill>
                  <a:prstClr val="black"/>
                </a:solidFill>
              </a:rPr>
              <a:pPr/>
              <a:t>‹#›</a:t>
            </a:fld>
            <a:endParaRPr lang="ja-JP" altLang="en-US" dirty="0"/>
          </a:p>
        </p:txBody>
      </p:sp>
    </p:spTree>
    <p:extLst>
      <p:ext uri="{BB962C8B-B14F-4D97-AF65-F5344CB8AC3E}">
        <p14:creationId xmlns:p14="http://schemas.microsoft.com/office/powerpoint/2010/main" val="4059233147"/>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6DC59332-5D00-4BEE-9873-9125B9F0445D}"/>
              </a:ext>
            </a:extLst>
          </p:cNvPr>
          <p:cNvSpPr>
            <a:spLocks noGrp="1"/>
          </p:cNvSpPr>
          <p:nvPr>
            <p:ph type="title" orient="vert"/>
          </p:nvPr>
        </p:nvSpPr>
        <p:spPr>
          <a:xfrm>
            <a:off x="5556250" y="381000"/>
            <a:ext cx="1746250" cy="4953000"/>
          </a:xfrm>
        </p:spPr>
        <p:txBody>
          <a:bodyPr vert="eaVert"/>
          <a:lstStyle/>
          <a:p>
            <a:r>
              <a:rPr lang="ja-JP" altLang="en-US"/>
              <a:t>マスター タイトルの書式設定</a:t>
            </a:r>
          </a:p>
        </p:txBody>
      </p:sp>
      <p:sp>
        <p:nvSpPr>
          <p:cNvPr id="3" name="縦書きテキスト プレースホルダー 2">
            <a:extLst>
              <a:ext uri="{FF2B5EF4-FFF2-40B4-BE49-F238E27FC236}">
                <a16:creationId xmlns:a16="http://schemas.microsoft.com/office/drawing/2014/main" id="{5FE009A0-0F80-4F7E-BDC0-9AAEA0919A84}"/>
              </a:ext>
            </a:extLst>
          </p:cNvPr>
          <p:cNvSpPr>
            <a:spLocks noGrp="1"/>
          </p:cNvSpPr>
          <p:nvPr>
            <p:ph type="body" orient="vert" idx="1"/>
          </p:nvPr>
        </p:nvSpPr>
        <p:spPr>
          <a:xfrm>
            <a:off x="317500" y="381000"/>
            <a:ext cx="5111750" cy="4953000"/>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スライド番号プレースホルダー 4">
            <a:extLst>
              <a:ext uri="{FF2B5EF4-FFF2-40B4-BE49-F238E27FC236}">
                <a16:creationId xmlns:a16="http://schemas.microsoft.com/office/drawing/2014/main" id="{5EE00FA6-D437-4425-929D-FB7804B0DB2E}"/>
              </a:ext>
            </a:extLst>
          </p:cNvPr>
          <p:cNvSpPr>
            <a:spLocks noGrp="1"/>
          </p:cNvSpPr>
          <p:nvPr>
            <p:ph type="sldNum" sz="quarter" idx="11"/>
          </p:nvPr>
        </p:nvSpPr>
        <p:spPr/>
        <p:txBody>
          <a:bodyPr/>
          <a:lstStyle>
            <a:lvl1pPr>
              <a:defRPr/>
            </a:lvl1pPr>
          </a:lstStyle>
          <a:p>
            <a:fld id="{D2D8002D-B5B0-4BAC-B1F6-782DDCCE6D9C}" type="slidenum">
              <a:rPr lang="ja-JP" altLang="en-US" smtClean="0">
                <a:solidFill>
                  <a:prstClr val="black"/>
                </a:solidFill>
              </a:rPr>
              <a:pPr/>
              <a:t>‹#›</a:t>
            </a:fld>
            <a:endParaRPr lang="ja-JP" altLang="en-US" dirty="0"/>
          </a:p>
        </p:txBody>
      </p:sp>
    </p:spTree>
    <p:extLst>
      <p:ext uri="{BB962C8B-B14F-4D97-AF65-F5344CB8AC3E}">
        <p14:creationId xmlns:p14="http://schemas.microsoft.com/office/powerpoint/2010/main" val="2453861138"/>
      </p:ext>
    </p:extLst>
  </p:cSld>
  <p:clrMapOvr>
    <a:masterClrMapping/>
  </p:clrMapOvr>
  <p:transition>
    <p:cu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9D974D8-7D3E-4E57-A39E-87743354170A}"/>
              </a:ext>
            </a:extLst>
          </p:cNvPr>
          <p:cNvSpPr>
            <a:spLocks noGrp="1"/>
          </p:cNvSpPr>
          <p:nvPr>
            <p:ph type="title"/>
          </p:nvPr>
        </p:nvSpPr>
        <p:spPr/>
        <p:txBody>
          <a:bodyPr/>
          <a:lstStyle/>
          <a:p>
            <a:r>
              <a:rPr lang="ja-JP" altLang="en-US"/>
              <a:t>マスター タイトルの書式設定</a:t>
            </a:r>
          </a:p>
        </p:txBody>
      </p:sp>
      <p:sp>
        <p:nvSpPr>
          <p:cNvPr id="3" name="コンテンツ プレースホルダー 2">
            <a:extLst>
              <a:ext uri="{FF2B5EF4-FFF2-40B4-BE49-F238E27FC236}">
                <a16:creationId xmlns:a16="http://schemas.microsoft.com/office/drawing/2014/main" id="{561D56B2-571A-415E-A683-EAF52EFC869C}"/>
              </a:ext>
            </a:extLst>
          </p:cNvPr>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スライド番号プレースホルダー 4">
            <a:extLst>
              <a:ext uri="{FF2B5EF4-FFF2-40B4-BE49-F238E27FC236}">
                <a16:creationId xmlns:a16="http://schemas.microsoft.com/office/drawing/2014/main" id="{78B54EB7-CFF3-4F55-ABFD-BE89995CFC50}"/>
              </a:ext>
            </a:extLst>
          </p:cNvPr>
          <p:cNvSpPr>
            <a:spLocks noGrp="1"/>
          </p:cNvSpPr>
          <p:nvPr>
            <p:ph type="sldNum" sz="quarter" idx="11"/>
          </p:nvPr>
        </p:nvSpPr>
        <p:spPr/>
        <p:txBody>
          <a:bodyPr/>
          <a:lstStyle>
            <a:lvl1pPr>
              <a:defRPr/>
            </a:lvl1pPr>
          </a:lstStyle>
          <a:p>
            <a:fld id="{D2D8002D-B5B0-4BAC-B1F6-782DDCCE6D9C}" type="slidenum">
              <a:rPr lang="ja-JP" altLang="en-US" smtClean="0">
                <a:solidFill>
                  <a:prstClr val="black"/>
                </a:solidFill>
              </a:rPr>
              <a:pPr/>
              <a:t>‹#›</a:t>
            </a:fld>
            <a:endParaRPr lang="ja-JP" altLang="en-US" dirty="0"/>
          </a:p>
        </p:txBody>
      </p:sp>
    </p:spTree>
    <p:extLst>
      <p:ext uri="{BB962C8B-B14F-4D97-AF65-F5344CB8AC3E}">
        <p14:creationId xmlns:p14="http://schemas.microsoft.com/office/powerpoint/2010/main" val="504545144"/>
      </p:ext>
    </p:extLst>
  </p:cSld>
  <p:clrMapOvr>
    <a:masterClrMapping/>
  </p:clrMapOvr>
  <p:transition>
    <p:cu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99F8111-AB94-47BA-8A0B-193ACAB1C4BB}"/>
              </a:ext>
            </a:extLst>
          </p:cNvPr>
          <p:cNvSpPr>
            <a:spLocks noGrp="1"/>
          </p:cNvSpPr>
          <p:nvPr>
            <p:ph type="title"/>
          </p:nvPr>
        </p:nvSpPr>
        <p:spPr>
          <a:xfrm>
            <a:off x="519907" y="1424782"/>
            <a:ext cx="6572250" cy="2377281"/>
          </a:xfrm>
        </p:spPr>
        <p:txBody>
          <a:bodyPr anchor="b"/>
          <a:lstStyle>
            <a:lvl1pPr>
              <a:defRPr sz="5000"/>
            </a:lvl1pPr>
          </a:lstStyle>
          <a:p>
            <a:r>
              <a:rPr lang="ja-JP" altLang="en-US"/>
              <a:t>マスター タイトルの書式設定</a:t>
            </a:r>
          </a:p>
        </p:txBody>
      </p:sp>
      <p:sp>
        <p:nvSpPr>
          <p:cNvPr id="3" name="テキスト プレースホルダー 2">
            <a:extLst>
              <a:ext uri="{FF2B5EF4-FFF2-40B4-BE49-F238E27FC236}">
                <a16:creationId xmlns:a16="http://schemas.microsoft.com/office/drawing/2014/main" id="{896C0685-B94F-45EB-B18F-6E44ACAF5981}"/>
              </a:ext>
            </a:extLst>
          </p:cNvPr>
          <p:cNvSpPr>
            <a:spLocks noGrp="1"/>
          </p:cNvSpPr>
          <p:nvPr>
            <p:ph type="body" idx="1"/>
          </p:nvPr>
        </p:nvSpPr>
        <p:spPr>
          <a:xfrm>
            <a:off x="519907" y="3824553"/>
            <a:ext cx="6572250" cy="1250156"/>
          </a:xfrm>
        </p:spPr>
        <p:txBody>
          <a:bodyPr/>
          <a:lstStyle>
            <a:lvl1pPr marL="0" indent="0">
              <a:buNone/>
              <a:defRPr sz="2000"/>
            </a:lvl1pPr>
            <a:lvl2pPr marL="380985" indent="0">
              <a:buNone/>
              <a:defRPr sz="1667"/>
            </a:lvl2pPr>
            <a:lvl3pPr marL="761970" indent="0">
              <a:buNone/>
              <a:defRPr sz="1500"/>
            </a:lvl3pPr>
            <a:lvl4pPr marL="1142954" indent="0">
              <a:buNone/>
              <a:defRPr sz="1333"/>
            </a:lvl4pPr>
            <a:lvl5pPr marL="1523939" indent="0">
              <a:buNone/>
              <a:defRPr sz="1333"/>
            </a:lvl5pPr>
            <a:lvl6pPr marL="1904924" indent="0">
              <a:buNone/>
              <a:defRPr sz="1333"/>
            </a:lvl6pPr>
            <a:lvl7pPr marL="2285909" indent="0">
              <a:buNone/>
              <a:defRPr sz="1333"/>
            </a:lvl7pPr>
            <a:lvl8pPr marL="2666893" indent="0">
              <a:buNone/>
              <a:defRPr sz="1333"/>
            </a:lvl8pPr>
            <a:lvl9pPr marL="3047878" indent="0">
              <a:buNone/>
              <a:defRPr sz="1333"/>
            </a:lvl9pPr>
          </a:lstStyle>
          <a:p>
            <a:pPr lvl="0"/>
            <a:r>
              <a:rPr lang="ja-JP" altLang="en-US"/>
              <a:t>マスター テキストの書式設定</a:t>
            </a:r>
          </a:p>
        </p:txBody>
      </p:sp>
      <p:sp>
        <p:nvSpPr>
          <p:cNvPr id="5" name="スライド番号プレースホルダー 4">
            <a:extLst>
              <a:ext uri="{FF2B5EF4-FFF2-40B4-BE49-F238E27FC236}">
                <a16:creationId xmlns:a16="http://schemas.microsoft.com/office/drawing/2014/main" id="{C6E9C948-1F5A-4CAF-B81C-2261F8018EE8}"/>
              </a:ext>
            </a:extLst>
          </p:cNvPr>
          <p:cNvSpPr>
            <a:spLocks noGrp="1"/>
          </p:cNvSpPr>
          <p:nvPr>
            <p:ph type="sldNum" sz="quarter" idx="11"/>
          </p:nvPr>
        </p:nvSpPr>
        <p:spPr/>
        <p:txBody>
          <a:bodyPr/>
          <a:lstStyle>
            <a:lvl1pPr>
              <a:defRPr/>
            </a:lvl1pPr>
          </a:lstStyle>
          <a:p>
            <a:fld id="{D2D8002D-B5B0-4BAC-B1F6-782DDCCE6D9C}" type="slidenum">
              <a:rPr lang="ja-JP" altLang="en-US" smtClean="0">
                <a:solidFill>
                  <a:prstClr val="black"/>
                </a:solidFill>
              </a:rPr>
              <a:pPr/>
              <a:t>‹#›</a:t>
            </a:fld>
            <a:endParaRPr lang="ja-JP" altLang="en-US" dirty="0"/>
          </a:p>
        </p:txBody>
      </p:sp>
    </p:spTree>
    <p:extLst>
      <p:ext uri="{BB962C8B-B14F-4D97-AF65-F5344CB8AC3E}">
        <p14:creationId xmlns:p14="http://schemas.microsoft.com/office/powerpoint/2010/main" val="1981929258"/>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26AB5E8-D732-46D1-A934-69D398453F7E}"/>
              </a:ext>
            </a:extLst>
          </p:cNvPr>
          <p:cNvSpPr>
            <a:spLocks noGrp="1"/>
          </p:cNvSpPr>
          <p:nvPr>
            <p:ph type="title"/>
          </p:nvPr>
        </p:nvSpPr>
        <p:spPr/>
        <p:txBody>
          <a:bodyPr/>
          <a:lstStyle/>
          <a:p>
            <a:r>
              <a:rPr lang="ja-JP" altLang="en-US"/>
              <a:t>マスター タイトルの書式設定</a:t>
            </a:r>
          </a:p>
        </p:txBody>
      </p:sp>
      <p:sp>
        <p:nvSpPr>
          <p:cNvPr id="3" name="コンテンツ プレースホルダー 2">
            <a:extLst>
              <a:ext uri="{FF2B5EF4-FFF2-40B4-BE49-F238E27FC236}">
                <a16:creationId xmlns:a16="http://schemas.microsoft.com/office/drawing/2014/main" id="{2EBDCF58-912D-4D93-913B-318632E56018}"/>
              </a:ext>
            </a:extLst>
          </p:cNvPr>
          <p:cNvSpPr>
            <a:spLocks noGrp="1"/>
          </p:cNvSpPr>
          <p:nvPr>
            <p:ph sz="half" idx="1"/>
          </p:nvPr>
        </p:nvSpPr>
        <p:spPr>
          <a:xfrm>
            <a:off x="317500" y="889000"/>
            <a:ext cx="3429000" cy="44450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a:extLst>
              <a:ext uri="{FF2B5EF4-FFF2-40B4-BE49-F238E27FC236}">
                <a16:creationId xmlns:a16="http://schemas.microsoft.com/office/drawing/2014/main" id="{A2D418EF-265D-4F11-8A18-6CBA0C3EC423}"/>
              </a:ext>
            </a:extLst>
          </p:cNvPr>
          <p:cNvSpPr>
            <a:spLocks noGrp="1"/>
          </p:cNvSpPr>
          <p:nvPr>
            <p:ph sz="half" idx="2"/>
          </p:nvPr>
        </p:nvSpPr>
        <p:spPr>
          <a:xfrm>
            <a:off x="3873500" y="889000"/>
            <a:ext cx="3429000" cy="44450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スライド番号プレースホルダー 5">
            <a:extLst>
              <a:ext uri="{FF2B5EF4-FFF2-40B4-BE49-F238E27FC236}">
                <a16:creationId xmlns:a16="http://schemas.microsoft.com/office/drawing/2014/main" id="{B7F54E20-3C23-4C6D-96D0-5545F609CB23}"/>
              </a:ext>
            </a:extLst>
          </p:cNvPr>
          <p:cNvSpPr>
            <a:spLocks noGrp="1"/>
          </p:cNvSpPr>
          <p:nvPr>
            <p:ph type="sldNum" sz="quarter" idx="11"/>
          </p:nvPr>
        </p:nvSpPr>
        <p:spPr/>
        <p:txBody>
          <a:bodyPr/>
          <a:lstStyle>
            <a:lvl1pPr>
              <a:defRPr/>
            </a:lvl1pPr>
          </a:lstStyle>
          <a:p>
            <a:fld id="{D2D8002D-B5B0-4BAC-B1F6-782DDCCE6D9C}" type="slidenum">
              <a:rPr lang="ja-JP" altLang="en-US" smtClean="0">
                <a:solidFill>
                  <a:prstClr val="black"/>
                </a:solidFill>
              </a:rPr>
              <a:pPr/>
              <a:t>‹#›</a:t>
            </a:fld>
            <a:endParaRPr lang="ja-JP" altLang="en-US" dirty="0"/>
          </a:p>
        </p:txBody>
      </p:sp>
    </p:spTree>
    <p:extLst>
      <p:ext uri="{BB962C8B-B14F-4D97-AF65-F5344CB8AC3E}">
        <p14:creationId xmlns:p14="http://schemas.microsoft.com/office/powerpoint/2010/main" val="261975394"/>
      </p:ext>
    </p:extLst>
  </p:cSld>
  <p:clrMapOvr>
    <a:masterClrMapping/>
  </p:clrMapOvr>
  <p:transition>
    <p:cu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29CCC1B-0CE3-43ED-B55A-12E93244C155}"/>
              </a:ext>
            </a:extLst>
          </p:cNvPr>
          <p:cNvSpPr>
            <a:spLocks noGrp="1"/>
          </p:cNvSpPr>
          <p:nvPr>
            <p:ph type="title"/>
          </p:nvPr>
        </p:nvSpPr>
        <p:spPr>
          <a:xfrm>
            <a:off x="525198" y="304271"/>
            <a:ext cx="6572250" cy="1104636"/>
          </a:xfrm>
        </p:spPr>
        <p:txBody>
          <a:bodyPr/>
          <a:lstStyle/>
          <a:p>
            <a:r>
              <a:rPr lang="ja-JP" altLang="en-US"/>
              <a:t>マスター タイトルの書式設定</a:t>
            </a:r>
          </a:p>
        </p:txBody>
      </p:sp>
      <p:sp>
        <p:nvSpPr>
          <p:cNvPr id="3" name="テキスト プレースホルダー 2">
            <a:extLst>
              <a:ext uri="{FF2B5EF4-FFF2-40B4-BE49-F238E27FC236}">
                <a16:creationId xmlns:a16="http://schemas.microsoft.com/office/drawing/2014/main" id="{2117294A-8DB8-449C-B130-7174815BC871}"/>
              </a:ext>
            </a:extLst>
          </p:cNvPr>
          <p:cNvSpPr>
            <a:spLocks noGrp="1"/>
          </p:cNvSpPr>
          <p:nvPr>
            <p:ph type="body" idx="1"/>
          </p:nvPr>
        </p:nvSpPr>
        <p:spPr>
          <a:xfrm>
            <a:off x="525199" y="1400969"/>
            <a:ext cx="3223948" cy="686593"/>
          </a:xfrm>
        </p:spPr>
        <p:txBody>
          <a:bodyPr anchor="b"/>
          <a:lstStyle>
            <a:lvl1pPr marL="0" indent="0">
              <a:buNone/>
              <a:defRPr sz="2000" b="1"/>
            </a:lvl1pPr>
            <a:lvl2pPr marL="380985" indent="0">
              <a:buNone/>
              <a:defRPr sz="1667" b="1"/>
            </a:lvl2pPr>
            <a:lvl3pPr marL="761970" indent="0">
              <a:buNone/>
              <a:defRPr sz="1500" b="1"/>
            </a:lvl3pPr>
            <a:lvl4pPr marL="1142954" indent="0">
              <a:buNone/>
              <a:defRPr sz="1333" b="1"/>
            </a:lvl4pPr>
            <a:lvl5pPr marL="1523939" indent="0">
              <a:buNone/>
              <a:defRPr sz="1333" b="1"/>
            </a:lvl5pPr>
            <a:lvl6pPr marL="1904924" indent="0">
              <a:buNone/>
              <a:defRPr sz="1333" b="1"/>
            </a:lvl6pPr>
            <a:lvl7pPr marL="2285909" indent="0">
              <a:buNone/>
              <a:defRPr sz="1333" b="1"/>
            </a:lvl7pPr>
            <a:lvl8pPr marL="2666893" indent="0">
              <a:buNone/>
              <a:defRPr sz="1333" b="1"/>
            </a:lvl8pPr>
            <a:lvl9pPr marL="3047878" indent="0">
              <a:buNone/>
              <a:defRPr sz="1333" b="1"/>
            </a:lvl9pPr>
          </a:lstStyle>
          <a:p>
            <a:pPr lvl="0"/>
            <a:r>
              <a:rPr lang="ja-JP" altLang="en-US"/>
              <a:t>マスター テキストの書式設定</a:t>
            </a:r>
          </a:p>
        </p:txBody>
      </p:sp>
      <p:sp>
        <p:nvSpPr>
          <p:cNvPr id="4" name="コンテンツ プレースホルダー 3">
            <a:extLst>
              <a:ext uri="{FF2B5EF4-FFF2-40B4-BE49-F238E27FC236}">
                <a16:creationId xmlns:a16="http://schemas.microsoft.com/office/drawing/2014/main" id="{B82AD899-8E36-4F75-87E0-EB581C98FE42}"/>
              </a:ext>
            </a:extLst>
          </p:cNvPr>
          <p:cNvSpPr>
            <a:spLocks noGrp="1"/>
          </p:cNvSpPr>
          <p:nvPr>
            <p:ph sz="half" idx="2"/>
          </p:nvPr>
        </p:nvSpPr>
        <p:spPr>
          <a:xfrm>
            <a:off x="525199" y="2087563"/>
            <a:ext cx="3223948" cy="307049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a:extLst>
              <a:ext uri="{FF2B5EF4-FFF2-40B4-BE49-F238E27FC236}">
                <a16:creationId xmlns:a16="http://schemas.microsoft.com/office/drawing/2014/main" id="{1A27E061-9EB5-48D2-8A26-2B8706B6E186}"/>
              </a:ext>
            </a:extLst>
          </p:cNvPr>
          <p:cNvSpPr>
            <a:spLocks noGrp="1"/>
          </p:cNvSpPr>
          <p:nvPr>
            <p:ph type="body" sz="quarter" idx="3"/>
          </p:nvPr>
        </p:nvSpPr>
        <p:spPr>
          <a:xfrm>
            <a:off x="3857625" y="1400969"/>
            <a:ext cx="3239823" cy="686593"/>
          </a:xfrm>
        </p:spPr>
        <p:txBody>
          <a:bodyPr anchor="b"/>
          <a:lstStyle>
            <a:lvl1pPr marL="0" indent="0">
              <a:buNone/>
              <a:defRPr sz="2000" b="1"/>
            </a:lvl1pPr>
            <a:lvl2pPr marL="380985" indent="0">
              <a:buNone/>
              <a:defRPr sz="1667" b="1"/>
            </a:lvl2pPr>
            <a:lvl3pPr marL="761970" indent="0">
              <a:buNone/>
              <a:defRPr sz="1500" b="1"/>
            </a:lvl3pPr>
            <a:lvl4pPr marL="1142954" indent="0">
              <a:buNone/>
              <a:defRPr sz="1333" b="1"/>
            </a:lvl4pPr>
            <a:lvl5pPr marL="1523939" indent="0">
              <a:buNone/>
              <a:defRPr sz="1333" b="1"/>
            </a:lvl5pPr>
            <a:lvl6pPr marL="1904924" indent="0">
              <a:buNone/>
              <a:defRPr sz="1333" b="1"/>
            </a:lvl6pPr>
            <a:lvl7pPr marL="2285909" indent="0">
              <a:buNone/>
              <a:defRPr sz="1333" b="1"/>
            </a:lvl7pPr>
            <a:lvl8pPr marL="2666893" indent="0">
              <a:buNone/>
              <a:defRPr sz="1333" b="1"/>
            </a:lvl8pPr>
            <a:lvl9pPr marL="3047878" indent="0">
              <a:buNone/>
              <a:defRPr sz="1333" b="1"/>
            </a:lvl9pPr>
          </a:lstStyle>
          <a:p>
            <a:pPr lvl="0"/>
            <a:r>
              <a:rPr lang="ja-JP" altLang="en-US"/>
              <a:t>マスター テキストの書式設定</a:t>
            </a:r>
          </a:p>
        </p:txBody>
      </p:sp>
      <p:sp>
        <p:nvSpPr>
          <p:cNvPr id="6" name="コンテンツ プレースホルダー 5">
            <a:extLst>
              <a:ext uri="{FF2B5EF4-FFF2-40B4-BE49-F238E27FC236}">
                <a16:creationId xmlns:a16="http://schemas.microsoft.com/office/drawing/2014/main" id="{885D5B83-88B8-4826-93E5-0E9F5055DF0A}"/>
              </a:ext>
            </a:extLst>
          </p:cNvPr>
          <p:cNvSpPr>
            <a:spLocks noGrp="1"/>
          </p:cNvSpPr>
          <p:nvPr>
            <p:ph sz="quarter" idx="4"/>
          </p:nvPr>
        </p:nvSpPr>
        <p:spPr>
          <a:xfrm>
            <a:off x="3857625" y="2087563"/>
            <a:ext cx="3239823" cy="307049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8" name="スライド番号プレースホルダー 7">
            <a:extLst>
              <a:ext uri="{FF2B5EF4-FFF2-40B4-BE49-F238E27FC236}">
                <a16:creationId xmlns:a16="http://schemas.microsoft.com/office/drawing/2014/main" id="{02F9CE7E-3BCF-435D-8ACA-F67650A33E7D}"/>
              </a:ext>
            </a:extLst>
          </p:cNvPr>
          <p:cNvSpPr>
            <a:spLocks noGrp="1"/>
          </p:cNvSpPr>
          <p:nvPr>
            <p:ph type="sldNum" sz="quarter" idx="11"/>
          </p:nvPr>
        </p:nvSpPr>
        <p:spPr/>
        <p:txBody>
          <a:bodyPr/>
          <a:lstStyle>
            <a:lvl1pPr>
              <a:defRPr/>
            </a:lvl1pPr>
          </a:lstStyle>
          <a:p>
            <a:fld id="{D2D8002D-B5B0-4BAC-B1F6-782DDCCE6D9C}" type="slidenum">
              <a:rPr lang="ja-JP" altLang="en-US" smtClean="0">
                <a:solidFill>
                  <a:prstClr val="black"/>
                </a:solidFill>
              </a:rPr>
              <a:pPr/>
              <a:t>‹#›</a:t>
            </a:fld>
            <a:endParaRPr lang="ja-JP" altLang="en-US" dirty="0"/>
          </a:p>
        </p:txBody>
      </p:sp>
    </p:spTree>
    <p:extLst>
      <p:ext uri="{BB962C8B-B14F-4D97-AF65-F5344CB8AC3E}">
        <p14:creationId xmlns:p14="http://schemas.microsoft.com/office/powerpoint/2010/main" val="3041609414"/>
      </p:ext>
    </p:extLst>
  </p:cSld>
  <p:clrMapOvr>
    <a:masterClrMapping/>
  </p:clrMapOvr>
  <p:transition>
    <p:cu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54EBCA2-BDFC-4BED-9196-E0BB5D46BFE9}"/>
              </a:ext>
            </a:extLst>
          </p:cNvPr>
          <p:cNvSpPr>
            <a:spLocks noGrp="1"/>
          </p:cNvSpPr>
          <p:nvPr>
            <p:ph type="title"/>
          </p:nvPr>
        </p:nvSpPr>
        <p:spPr/>
        <p:txBody>
          <a:bodyPr/>
          <a:lstStyle/>
          <a:p>
            <a:r>
              <a:rPr lang="ja-JP" altLang="en-US"/>
              <a:t>マスター タイトルの書式設定</a:t>
            </a:r>
          </a:p>
        </p:txBody>
      </p:sp>
      <p:sp>
        <p:nvSpPr>
          <p:cNvPr id="4" name="スライド番号プレースホルダー 3">
            <a:extLst>
              <a:ext uri="{FF2B5EF4-FFF2-40B4-BE49-F238E27FC236}">
                <a16:creationId xmlns:a16="http://schemas.microsoft.com/office/drawing/2014/main" id="{C3D0AD49-7705-4389-A752-8ADE743ED6A7}"/>
              </a:ext>
            </a:extLst>
          </p:cNvPr>
          <p:cNvSpPr>
            <a:spLocks noGrp="1"/>
          </p:cNvSpPr>
          <p:nvPr>
            <p:ph type="sldNum" sz="quarter" idx="11"/>
          </p:nvPr>
        </p:nvSpPr>
        <p:spPr/>
        <p:txBody>
          <a:bodyPr/>
          <a:lstStyle>
            <a:lvl1pPr>
              <a:defRPr/>
            </a:lvl1pPr>
          </a:lstStyle>
          <a:p>
            <a:fld id="{D2D8002D-B5B0-4BAC-B1F6-782DDCCE6D9C}" type="slidenum">
              <a:rPr lang="ja-JP" altLang="en-US" smtClean="0">
                <a:solidFill>
                  <a:prstClr val="black"/>
                </a:solidFill>
              </a:rPr>
              <a:pPr/>
              <a:t>‹#›</a:t>
            </a:fld>
            <a:endParaRPr lang="ja-JP" altLang="en-US" dirty="0"/>
          </a:p>
        </p:txBody>
      </p:sp>
    </p:spTree>
    <p:extLst>
      <p:ext uri="{BB962C8B-B14F-4D97-AF65-F5344CB8AC3E}">
        <p14:creationId xmlns:p14="http://schemas.microsoft.com/office/powerpoint/2010/main" val="2316975994"/>
      </p:ext>
    </p:extLst>
  </p:cSld>
  <p:clrMapOvr>
    <a:masterClrMapping/>
  </p:clrMapOvr>
  <p:transition>
    <p:cu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F40D9BF7-045B-4B2D-8CEF-CD80546E5E46}"/>
              </a:ext>
            </a:extLst>
          </p:cNvPr>
          <p:cNvSpPr>
            <a:spLocks noGrp="1"/>
          </p:cNvSpPr>
          <p:nvPr>
            <p:ph type="sldNum" sz="quarter" idx="11"/>
          </p:nvPr>
        </p:nvSpPr>
        <p:spPr/>
        <p:txBody>
          <a:bodyPr/>
          <a:lstStyle>
            <a:lvl1pPr>
              <a:defRPr/>
            </a:lvl1pPr>
          </a:lstStyle>
          <a:p>
            <a:fld id="{D2D8002D-B5B0-4BAC-B1F6-782DDCCE6D9C}" type="slidenum">
              <a:rPr lang="ja-JP" altLang="en-US" smtClean="0">
                <a:solidFill>
                  <a:prstClr val="black"/>
                </a:solidFill>
              </a:rPr>
              <a:pPr/>
              <a:t>‹#›</a:t>
            </a:fld>
            <a:endParaRPr lang="ja-JP" altLang="en-US" dirty="0"/>
          </a:p>
        </p:txBody>
      </p:sp>
    </p:spTree>
    <p:extLst>
      <p:ext uri="{BB962C8B-B14F-4D97-AF65-F5344CB8AC3E}">
        <p14:creationId xmlns:p14="http://schemas.microsoft.com/office/powerpoint/2010/main" val="1890614421"/>
      </p:ext>
    </p:extLst>
  </p:cSld>
  <p:clrMapOvr>
    <a:masterClrMapping/>
  </p:clrMapOvr>
  <p:transition>
    <p:cu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6FE0E31-8EFC-41A8-BB2A-3EFBE04755BB}"/>
              </a:ext>
            </a:extLst>
          </p:cNvPr>
          <p:cNvSpPr>
            <a:spLocks noGrp="1"/>
          </p:cNvSpPr>
          <p:nvPr>
            <p:ph type="title"/>
          </p:nvPr>
        </p:nvSpPr>
        <p:spPr>
          <a:xfrm>
            <a:off x="525199" y="381000"/>
            <a:ext cx="2457979" cy="1333500"/>
          </a:xfrm>
        </p:spPr>
        <p:txBody>
          <a:bodyPr anchor="b"/>
          <a:lstStyle>
            <a:lvl1pPr>
              <a:defRPr sz="2667"/>
            </a:lvl1pPr>
          </a:lstStyle>
          <a:p>
            <a:r>
              <a:rPr lang="ja-JP" altLang="en-US"/>
              <a:t>マスター タイトルの書式設定</a:t>
            </a:r>
          </a:p>
        </p:txBody>
      </p:sp>
      <p:sp>
        <p:nvSpPr>
          <p:cNvPr id="3" name="コンテンツ プレースホルダー 2">
            <a:extLst>
              <a:ext uri="{FF2B5EF4-FFF2-40B4-BE49-F238E27FC236}">
                <a16:creationId xmlns:a16="http://schemas.microsoft.com/office/drawing/2014/main" id="{E0DD89D0-9109-4DC1-9BD4-789294F81F2E}"/>
              </a:ext>
            </a:extLst>
          </p:cNvPr>
          <p:cNvSpPr>
            <a:spLocks noGrp="1"/>
          </p:cNvSpPr>
          <p:nvPr>
            <p:ph idx="1"/>
          </p:nvPr>
        </p:nvSpPr>
        <p:spPr>
          <a:xfrm>
            <a:off x="3239823" y="822855"/>
            <a:ext cx="3857625" cy="4061354"/>
          </a:xfrm>
        </p:spPr>
        <p:txBody>
          <a:bodyPr/>
          <a:lstStyle>
            <a:lvl1pPr>
              <a:defRPr sz="2667"/>
            </a:lvl1pPr>
            <a:lvl2pPr>
              <a:defRPr sz="2333"/>
            </a:lvl2pPr>
            <a:lvl3pPr>
              <a:defRPr sz="2000"/>
            </a:lvl3pPr>
            <a:lvl4pPr>
              <a:defRPr sz="1667"/>
            </a:lvl4pPr>
            <a:lvl5pPr>
              <a:defRPr sz="1667"/>
            </a:lvl5pPr>
            <a:lvl6pPr>
              <a:defRPr sz="1667"/>
            </a:lvl6pPr>
            <a:lvl7pPr>
              <a:defRPr sz="1667"/>
            </a:lvl7pPr>
            <a:lvl8pPr>
              <a:defRPr sz="1667"/>
            </a:lvl8pPr>
            <a:lvl9pPr>
              <a:defRPr sz="1667"/>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a:extLst>
              <a:ext uri="{FF2B5EF4-FFF2-40B4-BE49-F238E27FC236}">
                <a16:creationId xmlns:a16="http://schemas.microsoft.com/office/drawing/2014/main" id="{A84F72BF-84AE-4F86-9019-E0621258E6BA}"/>
              </a:ext>
            </a:extLst>
          </p:cNvPr>
          <p:cNvSpPr>
            <a:spLocks noGrp="1"/>
          </p:cNvSpPr>
          <p:nvPr>
            <p:ph type="body" sz="half" idx="2"/>
          </p:nvPr>
        </p:nvSpPr>
        <p:spPr>
          <a:xfrm>
            <a:off x="525199" y="1714500"/>
            <a:ext cx="2457979" cy="3176323"/>
          </a:xfrm>
        </p:spPr>
        <p:txBody>
          <a:bodyPr/>
          <a:lstStyle>
            <a:lvl1pPr marL="0" indent="0">
              <a:buNone/>
              <a:defRPr sz="1333"/>
            </a:lvl1pPr>
            <a:lvl2pPr marL="380985" indent="0">
              <a:buNone/>
              <a:defRPr sz="1167"/>
            </a:lvl2pPr>
            <a:lvl3pPr marL="761970" indent="0">
              <a:buNone/>
              <a:defRPr sz="1000"/>
            </a:lvl3pPr>
            <a:lvl4pPr marL="1142954" indent="0">
              <a:buNone/>
              <a:defRPr sz="833"/>
            </a:lvl4pPr>
            <a:lvl5pPr marL="1523939" indent="0">
              <a:buNone/>
              <a:defRPr sz="833"/>
            </a:lvl5pPr>
            <a:lvl6pPr marL="1904924" indent="0">
              <a:buNone/>
              <a:defRPr sz="833"/>
            </a:lvl6pPr>
            <a:lvl7pPr marL="2285909" indent="0">
              <a:buNone/>
              <a:defRPr sz="833"/>
            </a:lvl7pPr>
            <a:lvl8pPr marL="2666893" indent="0">
              <a:buNone/>
              <a:defRPr sz="833"/>
            </a:lvl8pPr>
            <a:lvl9pPr marL="3047878" indent="0">
              <a:buNone/>
              <a:defRPr sz="833"/>
            </a:lvl9pPr>
          </a:lstStyle>
          <a:p>
            <a:pPr lvl="0"/>
            <a:r>
              <a:rPr lang="ja-JP" altLang="en-US"/>
              <a:t>マスター テキストの書式設定</a:t>
            </a:r>
          </a:p>
        </p:txBody>
      </p:sp>
      <p:sp>
        <p:nvSpPr>
          <p:cNvPr id="6" name="スライド番号プレースホルダー 5">
            <a:extLst>
              <a:ext uri="{FF2B5EF4-FFF2-40B4-BE49-F238E27FC236}">
                <a16:creationId xmlns:a16="http://schemas.microsoft.com/office/drawing/2014/main" id="{9C10B09A-ED82-449B-911B-DD367C5A658D}"/>
              </a:ext>
            </a:extLst>
          </p:cNvPr>
          <p:cNvSpPr>
            <a:spLocks noGrp="1"/>
          </p:cNvSpPr>
          <p:nvPr>
            <p:ph type="sldNum" sz="quarter" idx="11"/>
          </p:nvPr>
        </p:nvSpPr>
        <p:spPr/>
        <p:txBody>
          <a:bodyPr/>
          <a:lstStyle>
            <a:lvl1pPr>
              <a:defRPr/>
            </a:lvl1pPr>
          </a:lstStyle>
          <a:p>
            <a:fld id="{D2D8002D-B5B0-4BAC-B1F6-782DDCCE6D9C}" type="slidenum">
              <a:rPr lang="ja-JP" altLang="en-US" smtClean="0">
                <a:solidFill>
                  <a:prstClr val="black"/>
                </a:solidFill>
              </a:rPr>
              <a:pPr/>
              <a:t>‹#›</a:t>
            </a:fld>
            <a:endParaRPr lang="ja-JP" altLang="en-US" dirty="0"/>
          </a:p>
        </p:txBody>
      </p:sp>
    </p:spTree>
    <p:extLst>
      <p:ext uri="{BB962C8B-B14F-4D97-AF65-F5344CB8AC3E}">
        <p14:creationId xmlns:p14="http://schemas.microsoft.com/office/powerpoint/2010/main" val="3632386415"/>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92E6020-303F-45E2-8457-4C5F40153313}"/>
              </a:ext>
            </a:extLst>
          </p:cNvPr>
          <p:cNvSpPr>
            <a:spLocks noGrp="1"/>
          </p:cNvSpPr>
          <p:nvPr>
            <p:ph type="title"/>
          </p:nvPr>
        </p:nvSpPr>
        <p:spPr>
          <a:xfrm>
            <a:off x="525199" y="381000"/>
            <a:ext cx="2457979" cy="1333500"/>
          </a:xfrm>
        </p:spPr>
        <p:txBody>
          <a:bodyPr anchor="b"/>
          <a:lstStyle>
            <a:lvl1pPr>
              <a:defRPr sz="2667"/>
            </a:lvl1pPr>
          </a:lstStyle>
          <a:p>
            <a:r>
              <a:rPr lang="ja-JP" altLang="en-US"/>
              <a:t>マスター タイトルの書式設定</a:t>
            </a:r>
          </a:p>
        </p:txBody>
      </p:sp>
      <p:sp>
        <p:nvSpPr>
          <p:cNvPr id="3" name="図プレースホルダー 2">
            <a:extLst>
              <a:ext uri="{FF2B5EF4-FFF2-40B4-BE49-F238E27FC236}">
                <a16:creationId xmlns:a16="http://schemas.microsoft.com/office/drawing/2014/main" id="{85F99409-662A-44D6-8672-37F08B52A59E}"/>
              </a:ext>
            </a:extLst>
          </p:cNvPr>
          <p:cNvSpPr>
            <a:spLocks noGrp="1"/>
          </p:cNvSpPr>
          <p:nvPr>
            <p:ph type="pic" idx="1"/>
          </p:nvPr>
        </p:nvSpPr>
        <p:spPr>
          <a:xfrm>
            <a:off x="3239823" y="822855"/>
            <a:ext cx="3857625" cy="4061354"/>
          </a:xfrm>
        </p:spPr>
        <p:txBody>
          <a:bodyPr/>
          <a:lstStyle>
            <a:lvl1pPr marL="0" indent="0">
              <a:buNone/>
              <a:defRPr sz="2667"/>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ja-JP" altLang="en-US"/>
              <a:t>アイコンをクリックして図を追加</a:t>
            </a:r>
          </a:p>
        </p:txBody>
      </p:sp>
      <p:sp>
        <p:nvSpPr>
          <p:cNvPr id="4" name="テキスト プレースホルダー 3">
            <a:extLst>
              <a:ext uri="{FF2B5EF4-FFF2-40B4-BE49-F238E27FC236}">
                <a16:creationId xmlns:a16="http://schemas.microsoft.com/office/drawing/2014/main" id="{3FEE2B0C-33DE-4ACA-B9D9-C7B5DC221148}"/>
              </a:ext>
            </a:extLst>
          </p:cNvPr>
          <p:cNvSpPr>
            <a:spLocks noGrp="1"/>
          </p:cNvSpPr>
          <p:nvPr>
            <p:ph type="body" sz="half" idx="2"/>
          </p:nvPr>
        </p:nvSpPr>
        <p:spPr>
          <a:xfrm>
            <a:off x="525199" y="1714500"/>
            <a:ext cx="2457979" cy="3176323"/>
          </a:xfrm>
        </p:spPr>
        <p:txBody>
          <a:bodyPr/>
          <a:lstStyle>
            <a:lvl1pPr marL="0" indent="0">
              <a:buNone/>
              <a:defRPr sz="1333"/>
            </a:lvl1pPr>
            <a:lvl2pPr marL="380985" indent="0">
              <a:buNone/>
              <a:defRPr sz="1167"/>
            </a:lvl2pPr>
            <a:lvl3pPr marL="761970" indent="0">
              <a:buNone/>
              <a:defRPr sz="1000"/>
            </a:lvl3pPr>
            <a:lvl4pPr marL="1142954" indent="0">
              <a:buNone/>
              <a:defRPr sz="833"/>
            </a:lvl4pPr>
            <a:lvl5pPr marL="1523939" indent="0">
              <a:buNone/>
              <a:defRPr sz="833"/>
            </a:lvl5pPr>
            <a:lvl6pPr marL="1904924" indent="0">
              <a:buNone/>
              <a:defRPr sz="833"/>
            </a:lvl6pPr>
            <a:lvl7pPr marL="2285909" indent="0">
              <a:buNone/>
              <a:defRPr sz="833"/>
            </a:lvl7pPr>
            <a:lvl8pPr marL="2666893" indent="0">
              <a:buNone/>
              <a:defRPr sz="833"/>
            </a:lvl8pPr>
            <a:lvl9pPr marL="3047878" indent="0">
              <a:buNone/>
              <a:defRPr sz="833"/>
            </a:lvl9pPr>
          </a:lstStyle>
          <a:p>
            <a:pPr lvl="0"/>
            <a:r>
              <a:rPr lang="ja-JP" altLang="en-US"/>
              <a:t>マスター テキストの書式設定</a:t>
            </a:r>
          </a:p>
        </p:txBody>
      </p:sp>
      <p:sp>
        <p:nvSpPr>
          <p:cNvPr id="6" name="スライド番号プレースホルダー 5">
            <a:extLst>
              <a:ext uri="{FF2B5EF4-FFF2-40B4-BE49-F238E27FC236}">
                <a16:creationId xmlns:a16="http://schemas.microsoft.com/office/drawing/2014/main" id="{1D658D82-FB3F-4D35-95EB-1171AAC1D2F8}"/>
              </a:ext>
            </a:extLst>
          </p:cNvPr>
          <p:cNvSpPr>
            <a:spLocks noGrp="1"/>
          </p:cNvSpPr>
          <p:nvPr>
            <p:ph type="sldNum" sz="quarter" idx="11"/>
          </p:nvPr>
        </p:nvSpPr>
        <p:spPr/>
        <p:txBody>
          <a:bodyPr/>
          <a:lstStyle>
            <a:lvl1pPr>
              <a:defRPr/>
            </a:lvl1pPr>
          </a:lstStyle>
          <a:p>
            <a:fld id="{D2D8002D-B5B0-4BAC-B1F6-782DDCCE6D9C}" type="slidenum">
              <a:rPr lang="ja-JP" altLang="en-US" smtClean="0">
                <a:solidFill>
                  <a:prstClr val="black"/>
                </a:solidFill>
              </a:rPr>
              <a:pPr/>
              <a:t>‹#›</a:t>
            </a:fld>
            <a:endParaRPr lang="ja-JP" altLang="en-US" dirty="0"/>
          </a:p>
        </p:txBody>
      </p:sp>
    </p:spTree>
    <p:extLst>
      <p:ext uri="{BB962C8B-B14F-4D97-AF65-F5344CB8AC3E}">
        <p14:creationId xmlns:p14="http://schemas.microsoft.com/office/powerpoint/2010/main" val="3739010500"/>
      </p:ext>
    </p:extLst>
  </p:cSld>
  <p:clrMapOvr>
    <a:masterClrMapping/>
  </p:clrMapOvr>
  <p:transition>
    <p:cu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tmp"/><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12" name="Rectangle 16">
            <a:extLst>
              <a:ext uri="{FF2B5EF4-FFF2-40B4-BE49-F238E27FC236}">
                <a16:creationId xmlns:a16="http://schemas.microsoft.com/office/drawing/2014/main" id="{42C6D721-EBDB-4414-9D23-0A4555BB88C8}"/>
              </a:ext>
            </a:extLst>
          </p:cNvPr>
          <p:cNvSpPr>
            <a:spLocks noGrp="1" noChangeArrowheads="1"/>
          </p:cNvSpPr>
          <p:nvPr>
            <p:ph type="sldNum" sz="quarter" idx="4"/>
          </p:nvPr>
        </p:nvSpPr>
        <p:spPr bwMode="auto">
          <a:xfrm>
            <a:off x="5966916" y="5492750"/>
            <a:ext cx="1587500" cy="222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167">
                <a:latin typeface="+mn-lt"/>
                <a:ea typeface="+mn-ea"/>
              </a:defRPr>
            </a:lvl1pPr>
          </a:lstStyle>
          <a:p>
            <a:fld id="{D2D8002D-B5B0-4BAC-B1F6-782DDCCE6D9C}" type="slidenum">
              <a:rPr lang="ja-JP" altLang="en-US" smtClean="0">
                <a:solidFill>
                  <a:prstClr val="black"/>
                </a:solidFill>
              </a:rPr>
              <a:pPr/>
              <a:t>‹#›</a:t>
            </a:fld>
            <a:endParaRPr lang="ja-JP" altLang="en-US" dirty="0"/>
          </a:p>
        </p:txBody>
      </p:sp>
      <p:sp>
        <p:nvSpPr>
          <p:cNvPr id="4117" name="Rectangle 21">
            <a:extLst>
              <a:ext uri="{FF2B5EF4-FFF2-40B4-BE49-F238E27FC236}">
                <a16:creationId xmlns:a16="http://schemas.microsoft.com/office/drawing/2014/main" id="{EA222BE4-E828-46E5-BC9F-D7730E0E4760}"/>
              </a:ext>
            </a:extLst>
          </p:cNvPr>
          <p:cNvSpPr>
            <a:spLocks noGrp="1" noChangeArrowheads="1"/>
          </p:cNvSpPr>
          <p:nvPr>
            <p:ph type="title"/>
          </p:nvPr>
        </p:nvSpPr>
        <p:spPr bwMode="auto">
          <a:xfrm>
            <a:off x="317500" y="381000"/>
            <a:ext cx="6540500" cy="44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dirty="0"/>
              <a:t>マスタ タイトルの書式設定</a:t>
            </a:r>
          </a:p>
        </p:txBody>
      </p:sp>
      <p:sp>
        <p:nvSpPr>
          <p:cNvPr id="4120" name="Rectangle 24">
            <a:extLst>
              <a:ext uri="{FF2B5EF4-FFF2-40B4-BE49-F238E27FC236}">
                <a16:creationId xmlns:a16="http://schemas.microsoft.com/office/drawing/2014/main" id="{805060D3-7931-4718-9699-599C38EDB808}"/>
              </a:ext>
            </a:extLst>
          </p:cNvPr>
          <p:cNvSpPr>
            <a:spLocks noChangeArrowheads="1"/>
          </p:cNvSpPr>
          <p:nvPr/>
        </p:nvSpPr>
        <p:spPr bwMode="auto">
          <a:xfrm>
            <a:off x="3970" y="0"/>
            <a:ext cx="7617354" cy="317500"/>
          </a:xfrm>
          <a:prstGeom prst="rect">
            <a:avLst/>
          </a:prstGeom>
          <a:gradFill rotWithShape="0">
            <a:gsLst>
              <a:gs pos="0">
                <a:srgbClr val="33CC33">
                  <a:gamma/>
                  <a:shade val="40000"/>
                  <a:invGamma/>
                </a:srgbClr>
              </a:gs>
              <a:gs pos="100000">
                <a:srgbClr val="33CC33"/>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33CC33">
                      <a:gamma/>
                      <a:shade val="60000"/>
                      <a:invGamma/>
                    </a:srgbClr>
                  </a:outerShdw>
                </a:effectLst>
              </a14:hiddenEffects>
            </a:ext>
          </a:extLst>
        </p:spPr>
        <p:txBody>
          <a:bodyPr wrap="none" anchor="ctr"/>
          <a:lstStyle/>
          <a:p>
            <a:endParaRPr lang="ja-JP" altLang="en-US" sz="1333" b="1" dirty="0">
              <a:solidFill>
                <a:schemeClr val="bg1"/>
              </a:solidFill>
              <a:latin typeface="Arial" panose="020B0604020202020204" pitchFamily="34" charset="0"/>
              <a:ea typeface="ＭＳ Ｐゴシック" panose="020B0600070205080204" pitchFamily="50" charset="-128"/>
            </a:endParaRPr>
          </a:p>
        </p:txBody>
      </p:sp>
      <p:sp>
        <p:nvSpPr>
          <p:cNvPr id="4114" name="Rectangle 18">
            <a:extLst>
              <a:ext uri="{FF2B5EF4-FFF2-40B4-BE49-F238E27FC236}">
                <a16:creationId xmlns:a16="http://schemas.microsoft.com/office/drawing/2014/main" id="{AB36BF14-0298-4A37-8C2D-387BEB4681E5}"/>
              </a:ext>
            </a:extLst>
          </p:cNvPr>
          <p:cNvSpPr>
            <a:spLocks noGrp="1" noChangeArrowheads="1"/>
          </p:cNvSpPr>
          <p:nvPr>
            <p:ph type="body" idx="1"/>
          </p:nvPr>
        </p:nvSpPr>
        <p:spPr bwMode="auto">
          <a:xfrm>
            <a:off x="317500" y="889000"/>
            <a:ext cx="6985000" cy="444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第</a:t>
            </a:r>
            <a:r>
              <a:rPr lang="en-US" altLang="ja-JP"/>
              <a:t>1</a:t>
            </a:r>
            <a:r>
              <a:rPr lang="ja-JP" altLang="en-US"/>
              <a:t>レベル</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147" name="Rectangle 51">
            <a:extLst>
              <a:ext uri="{FF2B5EF4-FFF2-40B4-BE49-F238E27FC236}">
                <a16:creationId xmlns:a16="http://schemas.microsoft.com/office/drawing/2014/main" id="{0D2F054D-7804-44EF-8460-FF2F740D0A1D}"/>
              </a:ext>
            </a:extLst>
          </p:cNvPr>
          <p:cNvSpPr>
            <a:spLocks noChangeArrowheads="1"/>
          </p:cNvSpPr>
          <p:nvPr/>
        </p:nvSpPr>
        <p:spPr bwMode="auto">
          <a:xfrm>
            <a:off x="0" y="317500"/>
            <a:ext cx="7620000" cy="63500"/>
          </a:xfrm>
          <a:prstGeom prst="rect">
            <a:avLst/>
          </a:prstGeom>
          <a:gradFill rotWithShape="0">
            <a:gsLst>
              <a:gs pos="0">
                <a:srgbClr val="99FF33"/>
              </a:gs>
              <a:gs pos="100000">
                <a:srgbClr val="99FF33">
                  <a:gamma/>
                  <a:shade val="46275"/>
                  <a:invGamma/>
                </a:srgb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500"/>
          </a:p>
        </p:txBody>
      </p:sp>
      <p:sp>
        <p:nvSpPr>
          <p:cNvPr id="4150" name="Line 54">
            <a:extLst>
              <a:ext uri="{FF2B5EF4-FFF2-40B4-BE49-F238E27FC236}">
                <a16:creationId xmlns:a16="http://schemas.microsoft.com/office/drawing/2014/main" id="{E4C58D5D-98E3-4ED3-AD4E-72A5D8135AAC}"/>
              </a:ext>
            </a:extLst>
          </p:cNvPr>
          <p:cNvSpPr>
            <a:spLocks noChangeShapeType="1"/>
          </p:cNvSpPr>
          <p:nvPr/>
        </p:nvSpPr>
        <p:spPr bwMode="auto">
          <a:xfrm>
            <a:off x="1016000" y="5556250"/>
            <a:ext cx="6604000" cy="0"/>
          </a:xfrm>
          <a:prstGeom prst="line">
            <a:avLst/>
          </a:prstGeom>
          <a:noFill/>
          <a:ln w="28575">
            <a:solidFill>
              <a:srgbClr val="66FF33"/>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0"/>
          </a:p>
        </p:txBody>
      </p:sp>
      <p:sp>
        <p:nvSpPr>
          <p:cNvPr id="4148" name="Line 52">
            <a:extLst>
              <a:ext uri="{FF2B5EF4-FFF2-40B4-BE49-F238E27FC236}">
                <a16:creationId xmlns:a16="http://schemas.microsoft.com/office/drawing/2014/main" id="{218CA568-2B94-4CB7-8FBB-F285A33A4B20}"/>
              </a:ext>
            </a:extLst>
          </p:cNvPr>
          <p:cNvSpPr>
            <a:spLocks noChangeShapeType="1"/>
          </p:cNvSpPr>
          <p:nvPr/>
        </p:nvSpPr>
        <p:spPr bwMode="auto">
          <a:xfrm>
            <a:off x="508000" y="5524500"/>
            <a:ext cx="7112000" cy="0"/>
          </a:xfrm>
          <a:prstGeom prst="line">
            <a:avLst/>
          </a:prstGeom>
          <a:noFill/>
          <a:ln w="28575">
            <a:solidFill>
              <a:srgbClr val="00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0"/>
          </a:p>
        </p:txBody>
      </p:sp>
      <p:pic>
        <p:nvPicPr>
          <p:cNvPr id="12" name="図 11" descr="画面の領域">
            <a:extLst>
              <a:ext uri="{FF2B5EF4-FFF2-40B4-BE49-F238E27FC236}">
                <a16:creationId xmlns:a16="http://schemas.microsoft.com/office/drawing/2014/main" id="{41BCB4E1-B633-4860-8827-04DF624EDA2D}"/>
              </a:ext>
            </a:extLst>
          </p:cNvPr>
          <p:cNvPicPr>
            <a:picLocks noChangeAspect="1"/>
          </p:cNvPicPr>
          <p:nvPr userDrawn="1"/>
        </p:nvPicPr>
        <p:blipFill>
          <a:blip r:embed="rId13"/>
          <a:stretch>
            <a:fillRect/>
          </a:stretch>
        </p:blipFill>
        <p:spPr>
          <a:xfrm>
            <a:off x="5638992" y="0"/>
            <a:ext cx="1981008" cy="351112"/>
          </a:xfrm>
          <a:prstGeom prst="rect">
            <a:avLst/>
          </a:prstGeom>
        </p:spPr>
      </p:pic>
    </p:spTree>
    <p:extLst>
      <p:ext uri="{BB962C8B-B14F-4D97-AF65-F5344CB8AC3E}">
        <p14:creationId xmlns:p14="http://schemas.microsoft.com/office/powerpoint/2010/main" val="4127548969"/>
      </p:ext>
    </p:extLst>
  </p:cSld>
  <p:clrMap bg1="lt1" tx1="dk1" bg2="lt2" tx2="dk2" accent1="accent1" accent2="accent2" accent3="accent3" accent4="accent4" accent5="accent5" accent6="accent6" hlink="hlink" folHlink="folHlink"/>
  <p:sldLayoutIdLst>
    <p:sldLayoutId id="2147483948" r:id="rId1"/>
    <p:sldLayoutId id="2147483949" r:id="rId2"/>
    <p:sldLayoutId id="2147483950" r:id="rId3"/>
    <p:sldLayoutId id="2147483951" r:id="rId4"/>
    <p:sldLayoutId id="2147483952" r:id="rId5"/>
    <p:sldLayoutId id="2147483953" r:id="rId6"/>
    <p:sldLayoutId id="2147483954" r:id="rId7"/>
    <p:sldLayoutId id="2147483955" r:id="rId8"/>
    <p:sldLayoutId id="2147483956" r:id="rId9"/>
    <p:sldLayoutId id="2147483957" r:id="rId10"/>
    <p:sldLayoutId id="2147483958" r:id="rId11"/>
  </p:sldLayoutIdLst>
  <p:transition>
    <p:cut/>
  </p:transition>
  <p:hf hdr="0" ftr="0" dt="0"/>
  <p:txStyles>
    <p:titleStyle>
      <a:lvl1pPr algn="l" rtl="0" eaLnBrk="1" fontAlgn="base" hangingPunct="1">
        <a:spcBef>
          <a:spcPct val="0"/>
        </a:spcBef>
        <a:spcAft>
          <a:spcPct val="0"/>
        </a:spcAft>
        <a:defRPr kumimoji="1" sz="2667" b="1" kern="1200">
          <a:solidFill>
            <a:schemeClr val="tx1"/>
          </a:solidFill>
          <a:latin typeface="+mj-lt"/>
          <a:ea typeface="+mj-ea"/>
          <a:cs typeface="+mj-cs"/>
        </a:defRPr>
      </a:lvl1pPr>
      <a:lvl2pPr algn="l" rtl="0" eaLnBrk="1" fontAlgn="base" hangingPunct="1">
        <a:spcBef>
          <a:spcPct val="0"/>
        </a:spcBef>
        <a:spcAft>
          <a:spcPct val="0"/>
        </a:spcAft>
        <a:defRPr kumimoji="1" sz="2667" b="1">
          <a:solidFill>
            <a:schemeClr val="tx1"/>
          </a:solidFill>
          <a:latin typeface="ＭＳ Ｐゴシック" panose="020B0600070205080204" pitchFamily="50" charset="-128"/>
          <a:ea typeface="ＭＳ Ｐゴシック" panose="020B0600070205080204" pitchFamily="50" charset="-128"/>
        </a:defRPr>
      </a:lvl2pPr>
      <a:lvl3pPr algn="l" rtl="0" eaLnBrk="1" fontAlgn="base" hangingPunct="1">
        <a:spcBef>
          <a:spcPct val="0"/>
        </a:spcBef>
        <a:spcAft>
          <a:spcPct val="0"/>
        </a:spcAft>
        <a:defRPr kumimoji="1" sz="2667" b="1">
          <a:solidFill>
            <a:schemeClr val="tx1"/>
          </a:solidFill>
          <a:latin typeface="ＭＳ Ｐゴシック" panose="020B0600070205080204" pitchFamily="50" charset="-128"/>
          <a:ea typeface="ＭＳ Ｐゴシック" panose="020B0600070205080204" pitchFamily="50" charset="-128"/>
        </a:defRPr>
      </a:lvl3pPr>
      <a:lvl4pPr algn="l" rtl="0" eaLnBrk="1" fontAlgn="base" hangingPunct="1">
        <a:spcBef>
          <a:spcPct val="0"/>
        </a:spcBef>
        <a:spcAft>
          <a:spcPct val="0"/>
        </a:spcAft>
        <a:defRPr kumimoji="1" sz="2667" b="1">
          <a:solidFill>
            <a:schemeClr val="tx1"/>
          </a:solidFill>
          <a:latin typeface="ＭＳ Ｐゴシック" panose="020B0600070205080204" pitchFamily="50" charset="-128"/>
          <a:ea typeface="ＭＳ Ｐゴシック" panose="020B0600070205080204" pitchFamily="50" charset="-128"/>
        </a:defRPr>
      </a:lvl4pPr>
      <a:lvl5pPr algn="l" rtl="0" eaLnBrk="1" fontAlgn="base" hangingPunct="1">
        <a:spcBef>
          <a:spcPct val="0"/>
        </a:spcBef>
        <a:spcAft>
          <a:spcPct val="0"/>
        </a:spcAft>
        <a:defRPr kumimoji="1" sz="2667" b="1">
          <a:solidFill>
            <a:schemeClr val="tx1"/>
          </a:solidFill>
          <a:latin typeface="ＭＳ Ｐゴシック" panose="020B0600070205080204" pitchFamily="50" charset="-128"/>
          <a:ea typeface="ＭＳ Ｐゴシック" panose="020B0600070205080204" pitchFamily="50" charset="-128"/>
        </a:defRPr>
      </a:lvl5pPr>
      <a:lvl6pPr marL="380985" algn="l" rtl="0" eaLnBrk="1" fontAlgn="base" hangingPunct="1">
        <a:spcBef>
          <a:spcPct val="0"/>
        </a:spcBef>
        <a:spcAft>
          <a:spcPct val="0"/>
        </a:spcAft>
        <a:defRPr kumimoji="1" sz="2667" b="1">
          <a:solidFill>
            <a:schemeClr val="tx1"/>
          </a:solidFill>
          <a:latin typeface="ＭＳ Ｐゴシック" panose="020B0600070205080204" pitchFamily="50" charset="-128"/>
          <a:ea typeface="ＭＳ Ｐゴシック" panose="020B0600070205080204" pitchFamily="50" charset="-128"/>
        </a:defRPr>
      </a:lvl6pPr>
      <a:lvl7pPr marL="761970" algn="l" rtl="0" eaLnBrk="1" fontAlgn="base" hangingPunct="1">
        <a:spcBef>
          <a:spcPct val="0"/>
        </a:spcBef>
        <a:spcAft>
          <a:spcPct val="0"/>
        </a:spcAft>
        <a:defRPr kumimoji="1" sz="2667" b="1">
          <a:solidFill>
            <a:schemeClr val="tx1"/>
          </a:solidFill>
          <a:latin typeface="ＭＳ Ｐゴシック" panose="020B0600070205080204" pitchFamily="50" charset="-128"/>
          <a:ea typeface="ＭＳ Ｐゴシック" panose="020B0600070205080204" pitchFamily="50" charset="-128"/>
        </a:defRPr>
      </a:lvl7pPr>
      <a:lvl8pPr marL="1142954" algn="l" rtl="0" eaLnBrk="1" fontAlgn="base" hangingPunct="1">
        <a:spcBef>
          <a:spcPct val="0"/>
        </a:spcBef>
        <a:spcAft>
          <a:spcPct val="0"/>
        </a:spcAft>
        <a:defRPr kumimoji="1" sz="2667" b="1">
          <a:solidFill>
            <a:schemeClr val="tx1"/>
          </a:solidFill>
          <a:latin typeface="ＭＳ Ｐゴシック" panose="020B0600070205080204" pitchFamily="50" charset="-128"/>
          <a:ea typeface="ＭＳ Ｐゴシック" panose="020B0600070205080204" pitchFamily="50" charset="-128"/>
        </a:defRPr>
      </a:lvl8pPr>
      <a:lvl9pPr marL="1523939" algn="l" rtl="0" eaLnBrk="1" fontAlgn="base" hangingPunct="1">
        <a:spcBef>
          <a:spcPct val="0"/>
        </a:spcBef>
        <a:spcAft>
          <a:spcPct val="0"/>
        </a:spcAft>
        <a:defRPr kumimoji="1" sz="2667" b="1">
          <a:solidFill>
            <a:schemeClr val="tx1"/>
          </a:solidFill>
          <a:latin typeface="ＭＳ Ｐゴシック" panose="020B0600070205080204" pitchFamily="50" charset="-128"/>
          <a:ea typeface="ＭＳ Ｐゴシック" panose="020B0600070205080204" pitchFamily="50" charset="-128"/>
        </a:defRPr>
      </a:lvl9pPr>
    </p:titleStyle>
    <p:bodyStyle>
      <a:lvl1pPr marL="285739" indent="-285739" algn="l" rtl="0" eaLnBrk="1" fontAlgn="base" hangingPunct="1">
        <a:spcBef>
          <a:spcPct val="20000"/>
        </a:spcBef>
        <a:spcAft>
          <a:spcPct val="0"/>
        </a:spcAft>
        <a:buClr>
          <a:srgbClr val="333399"/>
        </a:buClr>
        <a:buFont typeface="Wingdings" panose="05000000000000000000" pitchFamily="2" charset="2"/>
        <a:defRPr kumimoji="1" sz="2333" kern="1200">
          <a:solidFill>
            <a:schemeClr val="tx1"/>
          </a:solidFill>
          <a:latin typeface="+mn-lt"/>
          <a:ea typeface="+mn-ea"/>
          <a:cs typeface="+mn-cs"/>
        </a:defRPr>
      </a:lvl1pPr>
      <a:lvl2pPr marL="619100" indent="-238115" algn="l" rtl="0" eaLnBrk="1" fontAlgn="base" hangingPunct="1">
        <a:spcBef>
          <a:spcPct val="20000"/>
        </a:spcBef>
        <a:spcAft>
          <a:spcPct val="0"/>
        </a:spcAft>
        <a:buClr>
          <a:srgbClr val="3399FF"/>
        </a:buClr>
        <a:buFont typeface="Wingdings" panose="05000000000000000000" pitchFamily="2" charset="2"/>
        <a:defRPr kumimoji="1" sz="2000" kern="1200">
          <a:solidFill>
            <a:schemeClr val="tx1"/>
          </a:solidFill>
          <a:latin typeface="+mn-lt"/>
          <a:ea typeface="+mn-ea"/>
          <a:cs typeface="+mn-cs"/>
        </a:defRPr>
      </a:lvl2pPr>
      <a:lvl3pPr marL="952462" indent="-190492" algn="l" rtl="0" eaLnBrk="1" fontAlgn="base" hangingPunct="1">
        <a:spcBef>
          <a:spcPct val="20000"/>
        </a:spcBef>
        <a:spcAft>
          <a:spcPct val="0"/>
        </a:spcAft>
        <a:buClr>
          <a:srgbClr val="00FFFF"/>
        </a:buClr>
        <a:buFont typeface="Wingdings" panose="05000000000000000000" pitchFamily="2" charset="2"/>
        <a:defRPr kumimoji="1" sz="1667" kern="1200">
          <a:solidFill>
            <a:schemeClr val="tx1"/>
          </a:solidFill>
          <a:latin typeface="+mn-lt"/>
          <a:ea typeface="+mn-ea"/>
          <a:cs typeface="+mn-cs"/>
        </a:defRPr>
      </a:lvl3pPr>
      <a:lvl4pPr marL="1333447" indent="-190492" algn="l" rtl="0" eaLnBrk="1" fontAlgn="base" hangingPunct="1">
        <a:spcBef>
          <a:spcPct val="20000"/>
        </a:spcBef>
        <a:spcAft>
          <a:spcPct val="0"/>
        </a:spcAft>
        <a:defRPr kumimoji="1" kern="1200">
          <a:solidFill>
            <a:schemeClr val="tx1"/>
          </a:solidFill>
          <a:latin typeface="+mn-lt"/>
          <a:ea typeface="+mn-ea"/>
          <a:cs typeface="+mn-cs"/>
        </a:defRPr>
      </a:lvl4pPr>
      <a:lvl5pPr marL="1714431" indent="-190492" algn="l" rtl="0" eaLnBrk="1" fontAlgn="base" hangingPunct="1">
        <a:spcBef>
          <a:spcPct val="20000"/>
        </a:spcBef>
        <a:spcAft>
          <a:spcPct val="0"/>
        </a:spcAft>
        <a:defRPr kumimoji="1" sz="1333" kern="1200">
          <a:solidFill>
            <a:schemeClr val="tx1"/>
          </a:solidFill>
          <a:latin typeface="+mn-lt"/>
          <a:ea typeface="+mn-ea"/>
          <a:cs typeface="+mn-cs"/>
        </a:defRPr>
      </a:lvl5pPr>
      <a:lvl6pPr marL="2095416" indent="-190492" algn="l" defTabSz="761970" rtl="0" eaLnBrk="1" latinLnBrk="0" hangingPunct="1">
        <a:lnSpc>
          <a:spcPct val="90000"/>
        </a:lnSpc>
        <a:spcBef>
          <a:spcPts val="417"/>
        </a:spcBef>
        <a:buFont typeface="Arial" panose="020B0604020202020204" pitchFamily="34" charset="0"/>
        <a:buChar char="•"/>
        <a:defRPr kumimoji="1" sz="1500" kern="1200">
          <a:solidFill>
            <a:schemeClr val="tx1"/>
          </a:solidFill>
          <a:latin typeface="+mn-lt"/>
          <a:ea typeface="+mn-ea"/>
          <a:cs typeface="+mn-cs"/>
        </a:defRPr>
      </a:lvl6pPr>
      <a:lvl7pPr marL="2476401" indent="-190492" algn="l" defTabSz="761970" rtl="0" eaLnBrk="1" latinLnBrk="0" hangingPunct="1">
        <a:lnSpc>
          <a:spcPct val="90000"/>
        </a:lnSpc>
        <a:spcBef>
          <a:spcPts val="417"/>
        </a:spcBef>
        <a:buFont typeface="Arial" panose="020B0604020202020204" pitchFamily="34" charset="0"/>
        <a:buChar char="•"/>
        <a:defRPr kumimoji="1" sz="1500" kern="1200">
          <a:solidFill>
            <a:schemeClr val="tx1"/>
          </a:solidFill>
          <a:latin typeface="+mn-lt"/>
          <a:ea typeface="+mn-ea"/>
          <a:cs typeface="+mn-cs"/>
        </a:defRPr>
      </a:lvl7pPr>
      <a:lvl8pPr marL="2857386" indent="-190492" algn="l" defTabSz="761970" rtl="0" eaLnBrk="1" latinLnBrk="0" hangingPunct="1">
        <a:lnSpc>
          <a:spcPct val="90000"/>
        </a:lnSpc>
        <a:spcBef>
          <a:spcPts val="417"/>
        </a:spcBef>
        <a:buFont typeface="Arial" panose="020B0604020202020204" pitchFamily="34" charset="0"/>
        <a:buChar char="•"/>
        <a:defRPr kumimoji="1" sz="1500" kern="1200">
          <a:solidFill>
            <a:schemeClr val="tx1"/>
          </a:solidFill>
          <a:latin typeface="+mn-lt"/>
          <a:ea typeface="+mn-ea"/>
          <a:cs typeface="+mn-cs"/>
        </a:defRPr>
      </a:lvl8pPr>
      <a:lvl9pPr marL="3238370" indent="-190492" algn="l" defTabSz="761970" rtl="0" eaLnBrk="1" latinLnBrk="0" hangingPunct="1">
        <a:lnSpc>
          <a:spcPct val="90000"/>
        </a:lnSpc>
        <a:spcBef>
          <a:spcPts val="417"/>
        </a:spcBef>
        <a:buFont typeface="Arial" panose="020B0604020202020204" pitchFamily="34" charset="0"/>
        <a:buChar char="•"/>
        <a:defRPr kumimoji="1" sz="1500" kern="1200">
          <a:solidFill>
            <a:schemeClr val="tx1"/>
          </a:solidFill>
          <a:latin typeface="+mn-lt"/>
          <a:ea typeface="+mn-ea"/>
          <a:cs typeface="+mn-cs"/>
        </a:defRPr>
      </a:lvl9pPr>
    </p:bodyStyle>
    <p:otherStyle>
      <a:defPPr>
        <a:defRPr lang="ja-JP"/>
      </a:defPPr>
      <a:lvl1pPr marL="0" algn="l" defTabSz="761970" rtl="0" eaLnBrk="1" latinLnBrk="0" hangingPunct="1">
        <a:defRPr kumimoji="1" sz="1500" kern="1200">
          <a:solidFill>
            <a:schemeClr val="tx1"/>
          </a:solidFill>
          <a:latin typeface="+mn-lt"/>
          <a:ea typeface="+mn-ea"/>
          <a:cs typeface="+mn-cs"/>
        </a:defRPr>
      </a:lvl1pPr>
      <a:lvl2pPr marL="380985" algn="l" defTabSz="761970" rtl="0" eaLnBrk="1" latinLnBrk="0" hangingPunct="1">
        <a:defRPr kumimoji="1" sz="1500" kern="1200">
          <a:solidFill>
            <a:schemeClr val="tx1"/>
          </a:solidFill>
          <a:latin typeface="+mn-lt"/>
          <a:ea typeface="+mn-ea"/>
          <a:cs typeface="+mn-cs"/>
        </a:defRPr>
      </a:lvl2pPr>
      <a:lvl3pPr marL="761970" algn="l" defTabSz="761970" rtl="0" eaLnBrk="1" latinLnBrk="0" hangingPunct="1">
        <a:defRPr kumimoji="1" sz="1500" kern="1200">
          <a:solidFill>
            <a:schemeClr val="tx1"/>
          </a:solidFill>
          <a:latin typeface="+mn-lt"/>
          <a:ea typeface="+mn-ea"/>
          <a:cs typeface="+mn-cs"/>
        </a:defRPr>
      </a:lvl3pPr>
      <a:lvl4pPr marL="1142954" algn="l" defTabSz="761970" rtl="0" eaLnBrk="1" latinLnBrk="0" hangingPunct="1">
        <a:defRPr kumimoji="1" sz="1500" kern="1200">
          <a:solidFill>
            <a:schemeClr val="tx1"/>
          </a:solidFill>
          <a:latin typeface="+mn-lt"/>
          <a:ea typeface="+mn-ea"/>
          <a:cs typeface="+mn-cs"/>
        </a:defRPr>
      </a:lvl4pPr>
      <a:lvl5pPr marL="1523939" algn="l" defTabSz="761970" rtl="0" eaLnBrk="1" latinLnBrk="0" hangingPunct="1">
        <a:defRPr kumimoji="1" sz="1500" kern="1200">
          <a:solidFill>
            <a:schemeClr val="tx1"/>
          </a:solidFill>
          <a:latin typeface="+mn-lt"/>
          <a:ea typeface="+mn-ea"/>
          <a:cs typeface="+mn-cs"/>
        </a:defRPr>
      </a:lvl5pPr>
      <a:lvl6pPr marL="1904924" algn="l" defTabSz="761970" rtl="0" eaLnBrk="1" latinLnBrk="0" hangingPunct="1">
        <a:defRPr kumimoji="1" sz="1500" kern="1200">
          <a:solidFill>
            <a:schemeClr val="tx1"/>
          </a:solidFill>
          <a:latin typeface="+mn-lt"/>
          <a:ea typeface="+mn-ea"/>
          <a:cs typeface="+mn-cs"/>
        </a:defRPr>
      </a:lvl6pPr>
      <a:lvl7pPr marL="2285909" algn="l" defTabSz="761970" rtl="0" eaLnBrk="1" latinLnBrk="0" hangingPunct="1">
        <a:defRPr kumimoji="1" sz="1500" kern="1200">
          <a:solidFill>
            <a:schemeClr val="tx1"/>
          </a:solidFill>
          <a:latin typeface="+mn-lt"/>
          <a:ea typeface="+mn-ea"/>
          <a:cs typeface="+mn-cs"/>
        </a:defRPr>
      </a:lvl7pPr>
      <a:lvl8pPr marL="2666893" algn="l" defTabSz="761970" rtl="0" eaLnBrk="1" latinLnBrk="0" hangingPunct="1">
        <a:defRPr kumimoji="1" sz="1500" kern="1200">
          <a:solidFill>
            <a:schemeClr val="tx1"/>
          </a:solidFill>
          <a:latin typeface="+mn-lt"/>
          <a:ea typeface="+mn-ea"/>
          <a:cs typeface="+mn-cs"/>
        </a:defRPr>
      </a:lvl8pPr>
      <a:lvl9pPr marL="3047878" algn="l" defTabSz="761970" rtl="0" eaLnBrk="1" latinLnBrk="0" hangingPunct="1">
        <a:defRPr kumimoji="1" sz="15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2.tiff"/><Relationship Id="rId4" Type="http://schemas.openxmlformats.org/officeDocument/2006/relationships/image" Target="../media/image11.tiff"/></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tiff"/></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tiff"/><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2657872" y="2666624"/>
            <a:ext cx="4325031" cy="687726"/>
          </a:xfrm>
        </p:spPr>
        <p:txBody>
          <a:bodyPr>
            <a:noAutofit/>
          </a:bodyPr>
          <a:lstStyle/>
          <a:p>
            <a:pPr algn="l"/>
            <a:r>
              <a:rPr lang="ja-JP" altLang="en-US" sz="2000" dirty="0">
                <a:solidFill>
                  <a:schemeClr val="tx1"/>
                </a:solidFill>
              </a:rPr>
              <a:t>ソーシャルメディア</a:t>
            </a:r>
            <a:r>
              <a:rPr lang="ja-JP" altLang="en-US" sz="2000">
                <a:solidFill>
                  <a:schemeClr val="tx1"/>
                </a:solidFill>
              </a:rPr>
              <a:t>からの災害時の</a:t>
            </a:r>
            <a:br>
              <a:rPr lang="en-US" altLang="ja-JP" sz="2000" dirty="0">
                <a:solidFill>
                  <a:schemeClr val="tx1"/>
                </a:solidFill>
              </a:rPr>
            </a:br>
            <a:r>
              <a:rPr lang="ja-JP" altLang="en-US" sz="2000">
                <a:solidFill>
                  <a:schemeClr val="tx1"/>
                </a:solidFill>
              </a:rPr>
              <a:t>行動</a:t>
            </a:r>
            <a:r>
              <a:rPr lang="ja-JP" altLang="en-US" sz="2000" dirty="0">
                <a:solidFill>
                  <a:schemeClr val="tx1"/>
                </a:solidFill>
              </a:rPr>
              <a:t>促進情報の抽出と可視化</a:t>
            </a:r>
          </a:p>
        </p:txBody>
      </p:sp>
      <p:sp>
        <p:nvSpPr>
          <p:cNvPr id="4" name="スライド番号プレースホルダー 3"/>
          <p:cNvSpPr>
            <a:spLocks noGrp="1"/>
          </p:cNvSpPr>
          <p:nvPr>
            <p:ph type="sldNum" sz="quarter" idx="4"/>
          </p:nvPr>
        </p:nvSpPr>
        <p:spPr>
          <a:xfrm>
            <a:off x="5397500" y="5461000"/>
            <a:ext cx="1460500" cy="381000"/>
          </a:xfrm>
        </p:spPr>
        <p:txBody>
          <a:bodyPr/>
          <a:lstStyle/>
          <a:p>
            <a:fld id="{D2D8002D-B5B0-4BAC-B1F6-782DDCCE6D9C}" type="slidenum">
              <a:rPr kumimoji="1" lang="ja-JP" altLang="en-US" smtClean="0"/>
              <a:pPr/>
              <a:t>1</a:t>
            </a:fld>
            <a:endParaRPr kumimoji="1" lang="ja-JP" altLang="en-US" dirty="0"/>
          </a:p>
        </p:txBody>
      </p:sp>
      <p:sp>
        <p:nvSpPr>
          <p:cNvPr id="5" name="タイトル 1">
            <a:extLst>
              <a:ext uri="{FF2B5EF4-FFF2-40B4-BE49-F238E27FC236}">
                <a16:creationId xmlns:a16="http://schemas.microsoft.com/office/drawing/2014/main" id="{2288E0DD-E900-E24C-9497-D15DD6AD031B}"/>
              </a:ext>
            </a:extLst>
          </p:cNvPr>
          <p:cNvSpPr txBox="1">
            <a:spLocks/>
          </p:cNvSpPr>
          <p:nvPr/>
        </p:nvSpPr>
        <p:spPr>
          <a:xfrm>
            <a:off x="425624" y="1153695"/>
            <a:ext cx="7063208" cy="1522579"/>
          </a:xfrm>
          <a:prstGeom prst="rect">
            <a:avLst/>
          </a:prstGeom>
        </p:spPr>
        <p:txBody>
          <a:bodyPr vert="horz" lIns="91440" tIns="45720" rIns="91440" bIns="45720" rtlCol="0" anchor="b">
            <a:noAutofit/>
          </a:bodyPr>
          <a:lstStyle>
            <a:lvl1pPr algn="ctr" defTabSz="861993" rtl="0" eaLnBrk="1" latinLnBrk="0" hangingPunct="1">
              <a:lnSpc>
                <a:spcPct val="90000"/>
              </a:lnSpc>
              <a:spcBef>
                <a:spcPct val="0"/>
              </a:spcBef>
              <a:buNone/>
              <a:defRPr kumimoji="1" sz="5656" kern="1200">
                <a:solidFill>
                  <a:schemeClr val="accent1">
                    <a:lumMod val="75000"/>
                  </a:schemeClr>
                </a:solidFill>
                <a:latin typeface="メイリオ" panose="020B0604030504040204" pitchFamily="50" charset="-128"/>
                <a:ea typeface="メイリオ" panose="020B0604030504040204" pitchFamily="50" charset="-128"/>
                <a:cs typeface="+mj-cs"/>
              </a:defRPr>
            </a:lvl1pPr>
          </a:lstStyle>
          <a:p>
            <a:pPr algn="l"/>
            <a:r>
              <a:rPr lang="en" altLang="ja-JP" sz="3200" dirty="0">
                <a:solidFill>
                  <a:schemeClr val="tx1"/>
                </a:solidFill>
              </a:rPr>
              <a:t>Data Visualization of Behavioral Facilitation Information at Disaster Situation on SNS</a:t>
            </a:r>
            <a:endParaRPr lang="ja-JP" altLang="en-US" sz="3200" dirty="0">
              <a:solidFill>
                <a:schemeClr val="tx1"/>
              </a:solidFill>
            </a:endParaRPr>
          </a:p>
        </p:txBody>
      </p:sp>
      <p:sp>
        <p:nvSpPr>
          <p:cNvPr id="8" name="サブタイトル 2">
            <a:extLst>
              <a:ext uri="{FF2B5EF4-FFF2-40B4-BE49-F238E27FC236}">
                <a16:creationId xmlns:a16="http://schemas.microsoft.com/office/drawing/2014/main" id="{F58FEF37-D533-7247-B1DD-8672CE0B4E8C}"/>
              </a:ext>
            </a:extLst>
          </p:cNvPr>
          <p:cNvSpPr txBox="1">
            <a:spLocks/>
          </p:cNvSpPr>
          <p:nvPr/>
        </p:nvSpPr>
        <p:spPr>
          <a:xfrm>
            <a:off x="1524512" y="3584710"/>
            <a:ext cx="6029904" cy="856966"/>
          </a:xfrm>
          <a:prstGeom prst="rect">
            <a:avLst/>
          </a:prstGeom>
        </p:spPr>
        <p:txBody>
          <a:bodyPr vert="horz">
            <a:noAutofit/>
          </a:bodyPr>
          <a:lstStyle>
            <a:lvl1pPr marL="0" indent="0" algn="l" rtl="0" eaLnBrk="1" latinLnBrk="0" hangingPunct="1">
              <a:spcBef>
                <a:spcPts val="600"/>
              </a:spcBef>
              <a:buClr>
                <a:schemeClr val="accent1"/>
              </a:buClr>
              <a:buSzPct val="70000"/>
              <a:buFont typeface="Wingdings"/>
              <a:buNone/>
              <a:defRPr kumimoji="1" sz="1800" b="1" kern="1200">
                <a:solidFill>
                  <a:schemeClr val="tx2"/>
                </a:solidFill>
                <a:latin typeface="+mn-lt"/>
                <a:ea typeface="+mn-ea"/>
                <a:cs typeface="+mn-cs"/>
              </a:defRPr>
            </a:lvl1pPr>
            <a:lvl2pPr marL="457200" indent="0" algn="ctr" rtl="0" eaLnBrk="1" latinLnBrk="0" hangingPunct="1">
              <a:spcBef>
                <a:spcPct val="20000"/>
              </a:spcBef>
              <a:buClr>
                <a:schemeClr val="accent1"/>
              </a:buClr>
              <a:buSzPct val="80000"/>
              <a:buFont typeface="Wingdings 2"/>
              <a:buNone/>
              <a:defRPr kumimoji="1" sz="2100" kern="1200">
                <a:solidFill>
                  <a:schemeClr val="tx1"/>
                </a:solidFill>
                <a:latin typeface="+mn-lt"/>
                <a:ea typeface="+mn-ea"/>
                <a:cs typeface="+mn-cs"/>
              </a:defRPr>
            </a:lvl2pPr>
            <a:lvl3pPr marL="914400" indent="0" algn="ctr" rtl="0" eaLnBrk="1" latinLnBrk="0" hangingPunct="1">
              <a:spcBef>
                <a:spcPct val="20000"/>
              </a:spcBef>
              <a:buClr>
                <a:schemeClr val="accent1">
                  <a:shade val="75000"/>
                </a:schemeClr>
              </a:buClr>
              <a:buSzPct val="60000"/>
              <a:buFont typeface="Wingdings"/>
              <a:buNone/>
              <a:defRPr kumimoji="1" sz="1800" kern="1200">
                <a:solidFill>
                  <a:schemeClr val="tx1"/>
                </a:solidFill>
                <a:latin typeface="+mn-lt"/>
                <a:ea typeface="+mn-ea"/>
                <a:cs typeface="+mn-cs"/>
              </a:defRPr>
            </a:lvl3pPr>
            <a:lvl4pPr marL="1371600" indent="0" algn="ctr" rtl="0" eaLnBrk="1" latinLnBrk="0" hangingPunct="1">
              <a:spcBef>
                <a:spcPct val="20000"/>
              </a:spcBef>
              <a:buClr>
                <a:schemeClr val="accent1">
                  <a:tint val="60000"/>
                </a:schemeClr>
              </a:buClr>
              <a:buSzPct val="60000"/>
              <a:buFont typeface="Wingdings"/>
              <a:buNone/>
              <a:defRPr kumimoji="1" sz="1800" kern="1200">
                <a:solidFill>
                  <a:schemeClr val="tx1"/>
                </a:solidFill>
                <a:latin typeface="+mn-lt"/>
                <a:ea typeface="+mn-ea"/>
                <a:cs typeface="+mn-cs"/>
              </a:defRPr>
            </a:lvl4pPr>
            <a:lvl5pPr marL="1828800" indent="0" algn="ctr" rtl="0" eaLnBrk="1" latinLnBrk="0" hangingPunct="1">
              <a:spcBef>
                <a:spcPct val="20000"/>
              </a:spcBef>
              <a:buClr>
                <a:schemeClr val="accent2">
                  <a:tint val="60000"/>
                </a:schemeClr>
              </a:buClr>
              <a:buSzPct val="68000"/>
              <a:buFont typeface="Wingdings 2"/>
              <a:buNone/>
              <a:defRPr kumimoji="1" sz="1600" kern="1200">
                <a:solidFill>
                  <a:schemeClr val="tx1"/>
                </a:solidFill>
                <a:latin typeface="+mn-lt"/>
                <a:ea typeface="+mn-ea"/>
                <a:cs typeface="+mn-cs"/>
              </a:defRPr>
            </a:lvl5pPr>
            <a:lvl6pPr marL="2286000" indent="0" algn="ctr" rtl="0" eaLnBrk="1" latinLnBrk="0" hangingPunct="1">
              <a:spcBef>
                <a:spcPct val="20000"/>
              </a:spcBef>
              <a:buClr>
                <a:schemeClr val="accent1"/>
              </a:buClr>
              <a:buNone/>
              <a:defRPr kumimoji="1" sz="1600" kern="1200">
                <a:solidFill>
                  <a:schemeClr val="tx2"/>
                </a:solidFill>
                <a:latin typeface="+mn-lt"/>
                <a:ea typeface="+mn-ea"/>
                <a:cs typeface="+mn-cs"/>
              </a:defRPr>
            </a:lvl6pPr>
            <a:lvl7pPr marL="2743200" indent="0" algn="ctr" rtl="0" eaLnBrk="1" latinLnBrk="0" hangingPunct="1">
              <a:spcBef>
                <a:spcPct val="20000"/>
              </a:spcBef>
              <a:buClr>
                <a:schemeClr val="accent1">
                  <a:tint val="60000"/>
                </a:schemeClr>
              </a:buClr>
              <a:buSzPct val="60000"/>
              <a:buFont typeface="Wingdings"/>
              <a:buNone/>
              <a:defRPr kumimoji="1" sz="1400" kern="1200" baseline="0">
                <a:solidFill>
                  <a:schemeClr val="tx2"/>
                </a:solidFill>
                <a:latin typeface="+mn-lt"/>
                <a:ea typeface="+mn-ea"/>
                <a:cs typeface="+mn-cs"/>
              </a:defRPr>
            </a:lvl7pPr>
            <a:lvl8pPr marL="3200400" indent="0" algn="ctr" rtl="0" eaLnBrk="1" latinLnBrk="0" hangingPunct="1">
              <a:spcBef>
                <a:spcPct val="20000"/>
              </a:spcBef>
              <a:buClr>
                <a:schemeClr val="accent2"/>
              </a:buClr>
              <a:buNone/>
              <a:defRPr kumimoji="1" sz="1400" kern="1200" cap="small" baseline="0">
                <a:solidFill>
                  <a:schemeClr val="tx2"/>
                </a:solidFill>
                <a:latin typeface="+mn-lt"/>
                <a:ea typeface="+mn-ea"/>
                <a:cs typeface="+mn-cs"/>
              </a:defRPr>
            </a:lvl8pPr>
            <a:lvl9pPr marL="3657600" indent="0" algn="ctr" rtl="0" eaLnBrk="1" latinLnBrk="0" hangingPunct="1">
              <a:spcBef>
                <a:spcPct val="20000"/>
              </a:spcBef>
              <a:buClr>
                <a:schemeClr val="accent1">
                  <a:shade val="75000"/>
                </a:schemeClr>
              </a:buClr>
              <a:buNone/>
              <a:defRPr kumimoji="1" sz="1400" kern="1200" baseline="0">
                <a:solidFill>
                  <a:schemeClr val="tx2"/>
                </a:solidFill>
                <a:latin typeface="+mn-lt"/>
                <a:ea typeface="+mn-ea"/>
                <a:cs typeface="+mn-cs"/>
              </a:defRPr>
            </a:lvl9pPr>
          </a:lstStyle>
          <a:p>
            <a:pPr marL="0" marR="0" lvl="0" indent="0" algn="r" defTabSz="914400" rtl="0" eaLnBrk="1" fontAlgn="auto" latinLnBrk="0" hangingPunct="1">
              <a:lnSpc>
                <a:spcPct val="100000"/>
              </a:lnSpc>
              <a:spcBef>
                <a:spcPts val="600"/>
              </a:spcBef>
              <a:spcAft>
                <a:spcPts val="0"/>
              </a:spcAft>
              <a:buClr>
                <a:srgbClr val="31B6FD"/>
              </a:buClr>
              <a:buSzPct val="70000"/>
              <a:buFont typeface="Wingdings"/>
              <a:buNone/>
              <a:tabLst/>
              <a:defRPr/>
            </a:pPr>
            <a:r>
              <a:rPr kumimoji="1" lang="ja-JP" altLang="en-US" sz="2000" b="1" i="0" u="none" strike="noStrike" kern="1200" cap="none" spc="0" normalizeH="0" baseline="0" noProof="0" dirty="0">
                <a:ln>
                  <a:noFill/>
                </a:ln>
                <a:solidFill>
                  <a:sysClr val="windowText" lastClr="000000">
                    <a:lumMod val="75000"/>
                    <a:lumOff val="25000"/>
                  </a:sysClr>
                </a:solidFill>
                <a:effectLst/>
                <a:uLnTx/>
                <a:uFillTx/>
                <a:latin typeface="Modern No. 20" panose="02070704070505020303" pitchFamily="18" charset="0"/>
                <a:ea typeface="ＭＳ Ｐゴシック" panose="020B0600070205080204" pitchFamily="50" charset="-128"/>
                <a:cs typeface="Microsoft Himalaya" panose="01010100010101010101" pitchFamily="2" charset="0"/>
              </a:rPr>
              <a:t>★</a:t>
            </a:r>
            <a:r>
              <a:rPr kumimoji="1" lang="en-US" altLang="ja-JP" sz="2000" b="1" i="0" u="none" strike="noStrike" kern="1200" cap="none" spc="0" normalizeH="0" baseline="0" noProof="0" dirty="0" err="1">
                <a:ln>
                  <a:noFill/>
                </a:ln>
                <a:solidFill>
                  <a:sysClr val="windowText" lastClr="000000">
                    <a:lumMod val="75000"/>
                    <a:lumOff val="25000"/>
                  </a:sysClr>
                </a:solidFill>
                <a:effectLst/>
                <a:uLnTx/>
                <a:uFillTx/>
                <a:latin typeface="Modern No. 20" panose="02070704070505020303" pitchFamily="18" charset="0"/>
                <a:ea typeface="ＭＳ Ｐゴシック" panose="020B0600070205080204" pitchFamily="50" charset="-128"/>
                <a:cs typeface="Microsoft Himalaya" panose="01010100010101010101" pitchFamily="2" charset="0"/>
              </a:rPr>
              <a:t>Yoshiki</a:t>
            </a:r>
            <a:r>
              <a:rPr kumimoji="1" lang="en-US" altLang="ja-JP" sz="2000" b="1" i="0" u="none" strike="noStrike" kern="1200" cap="none" spc="0" normalizeH="0" baseline="0" noProof="0" dirty="0">
                <a:ln>
                  <a:noFill/>
                </a:ln>
                <a:solidFill>
                  <a:sysClr val="windowText" lastClr="000000">
                    <a:lumMod val="75000"/>
                    <a:lumOff val="25000"/>
                  </a:sysClr>
                </a:solidFill>
                <a:effectLst/>
                <a:uLnTx/>
                <a:uFillTx/>
                <a:latin typeface="Modern No. 20" panose="02070704070505020303" pitchFamily="18" charset="0"/>
                <a:ea typeface="ＭＳ Ｐゴシック" panose="020B0600070205080204" pitchFamily="50" charset="-128"/>
                <a:cs typeface="Microsoft Himalaya" panose="01010100010101010101" pitchFamily="2" charset="0"/>
              </a:rPr>
              <a:t> </a:t>
            </a:r>
            <a:r>
              <a:rPr kumimoji="1" lang="en-US" altLang="ja-JP" sz="2000" b="1" i="0" u="none" strike="noStrike" kern="1200" cap="none" spc="0" normalizeH="0" baseline="0" noProof="0" dirty="0" err="1">
                <a:ln>
                  <a:noFill/>
                </a:ln>
                <a:solidFill>
                  <a:sysClr val="windowText" lastClr="000000">
                    <a:lumMod val="75000"/>
                    <a:lumOff val="25000"/>
                  </a:sysClr>
                </a:solidFill>
                <a:effectLst/>
                <a:uLnTx/>
                <a:uFillTx/>
                <a:latin typeface="Modern No. 20" panose="02070704070505020303" pitchFamily="18" charset="0"/>
                <a:ea typeface="ＭＳ Ｐゴシック" panose="020B0600070205080204" pitchFamily="50" charset="-128"/>
                <a:cs typeface="Microsoft Himalaya" panose="01010100010101010101" pitchFamily="2" charset="0"/>
              </a:rPr>
              <a:t>Yoneda</a:t>
            </a:r>
            <a:r>
              <a:rPr kumimoji="1" lang="en-US" altLang="ja-JP" sz="2000" b="1" i="0" u="none" strike="noStrike" kern="1200" cap="none" spc="0" normalizeH="0" baseline="0" noProof="0" dirty="0">
                <a:ln>
                  <a:noFill/>
                </a:ln>
                <a:solidFill>
                  <a:sysClr val="windowText" lastClr="000000">
                    <a:lumMod val="75000"/>
                    <a:lumOff val="25000"/>
                  </a:sysClr>
                </a:solidFill>
                <a:effectLst/>
                <a:uLnTx/>
                <a:uFillTx/>
                <a:latin typeface="Modern No. 20" panose="02070704070505020303" pitchFamily="18" charset="0"/>
                <a:ea typeface="ＭＳ Ｐゴシック" panose="020B0600070205080204" pitchFamily="50" charset="-128"/>
                <a:cs typeface="Microsoft Himalaya" panose="01010100010101010101" pitchFamily="2" charset="0"/>
              </a:rPr>
              <a:t>  </a:t>
            </a:r>
            <a:r>
              <a:rPr kumimoji="1" lang="ja-JP" altLang="en-US" sz="2000" b="1" i="0" u="none" strike="noStrike" kern="1200" cap="none" spc="0" normalizeH="0" baseline="0" noProof="0" dirty="0">
                <a:ln>
                  <a:noFill/>
                </a:ln>
                <a:solidFill>
                  <a:sysClr val="windowText" lastClr="000000">
                    <a:lumMod val="75000"/>
                    <a:lumOff val="25000"/>
                  </a:sysClr>
                </a:solidFill>
                <a:effectLst/>
                <a:uLnTx/>
                <a:uFillTx/>
                <a:latin typeface="Modern No. 20" panose="02070704070505020303" pitchFamily="18" charset="0"/>
                <a:ea typeface="Microsoft Himalaya" panose="01010100010101010101" pitchFamily="2" charset="0"/>
                <a:cs typeface="Microsoft Himalaya" panose="01010100010101010101" pitchFamily="2" charset="0"/>
              </a:rPr>
              <a:t>　    </a:t>
            </a:r>
            <a:r>
              <a:rPr kumimoji="1" lang="en-US" altLang="zh-TW" sz="2000" b="1" i="0" u="none" strike="noStrike" kern="1200" cap="none" spc="0" normalizeH="0" baseline="0" noProof="0" dirty="0">
                <a:ln>
                  <a:noFill/>
                </a:ln>
                <a:solidFill>
                  <a:sysClr val="windowText" lastClr="000000">
                    <a:lumMod val="75000"/>
                    <a:lumOff val="25000"/>
                  </a:sysClr>
                </a:solidFill>
                <a:effectLst/>
                <a:uLnTx/>
                <a:uFillTx/>
                <a:latin typeface="Modern No. 20" panose="02070704070505020303" pitchFamily="18" charset="0"/>
                <a:ea typeface="Microsoft Himalaya" panose="01010100010101010101" pitchFamily="2" charset="0"/>
                <a:cs typeface="Microsoft Himalaya" panose="01010100010101010101" pitchFamily="2" charset="0"/>
              </a:rPr>
              <a:t>Konan University	(Japan</a:t>
            </a:r>
            <a:r>
              <a:rPr kumimoji="1" lang="en-US" altLang="zh-TW" sz="2000" b="1" i="0" u="none" strike="noStrike" kern="1200" cap="none" spc="0" normalizeH="0" baseline="0" noProof="0" dirty="0">
                <a:ln>
                  <a:noFill/>
                </a:ln>
                <a:solidFill>
                  <a:sysClr val="windowText" lastClr="000000">
                    <a:lumMod val="75000"/>
                    <a:lumOff val="25000"/>
                  </a:sysClr>
                </a:solidFill>
                <a:effectLst/>
                <a:uLnTx/>
                <a:uFillTx/>
                <a:latin typeface="Modern No. 20" panose="02070704070505020303" pitchFamily="18" charset="0"/>
                <a:ea typeface="ＭＳ Ｐゴシック" panose="020B0600070205080204" pitchFamily="50" charset="-128"/>
                <a:cs typeface="Microsoft Himalaya" panose="01010100010101010101" pitchFamily="2" charset="0"/>
              </a:rPr>
              <a:t>)</a:t>
            </a:r>
            <a:endParaRPr kumimoji="1" lang="en-US" altLang="zh-TW" sz="2000" b="1" i="0" u="none" strike="noStrike" kern="1200" cap="none" spc="0" normalizeH="0" baseline="0" noProof="0" dirty="0">
              <a:ln>
                <a:noFill/>
              </a:ln>
              <a:solidFill>
                <a:sysClr val="windowText" lastClr="000000">
                  <a:lumMod val="75000"/>
                  <a:lumOff val="25000"/>
                </a:sysClr>
              </a:solidFill>
              <a:effectLst/>
              <a:uLnTx/>
              <a:uFillTx/>
              <a:latin typeface="Modern No. 20" panose="02070704070505020303" pitchFamily="18" charset="0"/>
              <a:ea typeface="Microsoft Himalaya" panose="01010100010101010101" pitchFamily="2" charset="0"/>
              <a:cs typeface="Microsoft Himalaya" panose="01010100010101010101" pitchFamily="2" charset="0"/>
            </a:endParaRPr>
          </a:p>
          <a:p>
            <a:pPr marL="0" marR="0" lvl="0" indent="0" algn="r" defTabSz="914400" rtl="0" eaLnBrk="1" fontAlgn="auto" latinLnBrk="0" hangingPunct="1">
              <a:lnSpc>
                <a:spcPct val="100000"/>
              </a:lnSpc>
              <a:spcBef>
                <a:spcPts val="600"/>
              </a:spcBef>
              <a:spcAft>
                <a:spcPts val="0"/>
              </a:spcAft>
              <a:buClr>
                <a:srgbClr val="31B6FD"/>
              </a:buClr>
              <a:buSzPct val="70000"/>
              <a:buFont typeface="Wingdings"/>
              <a:buNone/>
              <a:tabLst/>
              <a:defRPr/>
            </a:pPr>
            <a:r>
              <a:rPr kumimoji="1" lang="ja-JP" altLang="en-US" sz="2000" b="1" i="0" u="none" strike="noStrike" kern="1200" cap="none" spc="0" normalizeH="0" baseline="0" noProof="0" dirty="0">
                <a:ln>
                  <a:noFill/>
                </a:ln>
                <a:solidFill>
                  <a:sysClr val="windowText" lastClr="000000">
                    <a:lumMod val="75000"/>
                    <a:lumOff val="25000"/>
                  </a:sysClr>
                </a:solidFill>
                <a:effectLst/>
                <a:uLnTx/>
                <a:uFillTx/>
                <a:latin typeface="Modern No. 20" panose="02070704070505020303" pitchFamily="18" charset="0"/>
                <a:ea typeface="ＭＳ Ｐゴシック" panose="020B0600070205080204" pitchFamily="34" charset="-128"/>
                <a:cs typeface="Microsoft Himalaya" panose="01010100010101010101" pitchFamily="2" charset="0"/>
              </a:rPr>
              <a:t>　 </a:t>
            </a:r>
            <a:r>
              <a:rPr kumimoji="1" lang="en-US" altLang="ja-JP" sz="2000" b="1" i="0" u="none" strike="noStrike" kern="1200" cap="none" spc="0" normalizeH="0" baseline="0" noProof="0" dirty="0">
                <a:ln>
                  <a:noFill/>
                </a:ln>
                <a:solidFill>
                  <a:sysClr val="windowText" lastClr="000000">
                    <a:lumMod val="75000"/>
                    <a:lumOff val="25000"/>
                  </a:sysClr>
                </a:solidFill>
                <a:effectLst/>
                <a:uLnTx/>
                <a:uFillTx/>
                <a:latin typeface="Modern No. 20" panose="02070704070505020303" pitchFamily="18" charset="0"/>
                <a:ea typeface="ＭＳ Ｐゴシック" panose="020B0600070205080204" pitchFamily="34" charset="-128"/>
                <a:cs typeface="Microsoft Himalaya" panose="01010100010101010101" pitchFamily="2" charset="0"/>
              </a:rPr>
              <a:t> </a:t>
            </a:r>
            <a:r>
              <a:rPr kumimoji="1" lang="en-US" altLang="zh-TW" sz="2000" b="1" i="0" u="none" strike="noStrike" kern="1200" cap="none" spc="0" normalizeH="0" baseline="0" noProof="0" dirty="0">
                <a:ln>
                  <a:noFill/>
                </a:ln>
                <a:solidFill>
                  <a:sysClr val="windowText" lastClr="000000">
                    <a:lumMod val="75000"/>
                    <a:lumOff val="25000"/>
                  </a:sysClr>
                </a:solidFill>
                <a:effectLst/>
                <a:uLnTx/>
                <a:uFillTx/>
                <a:latin typeface="Modern No. 20" panose="02070704070505020303" pitchFamily="18" charset="0"/>
                <a:ea typeface="Microsoft Himalaya" panose="01010100010101010101" pitchFamily="2" charset="0"/>
                <a:cs typeface="Microsoft Himalaya" panose="01010100010101010101" pitchFamily="2" charset="0"/>
              </a:rPr>
              <a:t>Akiyo</a:t>
            </a:r>
            <a:r>
              <a:rPr kumimoji="1" lang="zh-TW" altLang="en-US" sz="2000" b="1" i="0" u="none" strike="noStrike" kern="1200" cap="none" spc="0" normalizeH="0" baseline="0" noProof="0" dirty="0">
                <a:ln>
                  <a:noFill/>
                </a:ln>
                <a:solidFill>
                  <a:sysClr val="windowText" lastClr="000000">
                    <a:lumMod val="75000"/>
                    <a:lumOff val="25000"/>
                  </a:sysClr>
                </a:solidFill>
                <a:effectLst/>
                <a:uLnTx/>
                <a:uFillTx/>
                <a:latin typeface="Modern No. 20" panose="02070704070505020303" pitchFamily="18" charset="0"/>
                <a:ea typeface="ＭＳ Ｐゴシック" panose="020B0600070205080204" pitchFamily="50" charset="-128"/>
                <a:cs typeface="Microsoft Himalaya" panose="01010100010101010101" pitchFamily="2" charset="0"/>
              </a:rPr>
              <a:t> </a:t>
            </a:r>
            <a:r>
              <a:rPr kumimoji="1" lang="en-US" altLang="zh-TW" sz="2000" b="1" i="0" u="none" strike="noStrike" kern="1200" cap="none" spc="0" normalizeH="0" baseline="0" noProof="0" dirty="0" err="1">
                <a:ln>
                  <a:noFill/>
                </a:ln>
                <a:solidFill>
                  <a:sysClr val="windowText" lastClr="000000">
                    <a:lumMod val="75000"/>
                    <a:lumOff val="25000"/>
                  </a:sysClr>
                </a:solidFill>
                <a:effectLst/>
                <a:uLnTx/>
                <a:uFillTx/>
                <a:latin typeface="Modern No. 20" panose="02070704070505020303" pitchFamily="18" charset="0"/>
                <a:ea typeface="Microsoft Himalaya" panose="01010100010101010101" pitchFamily="2" charset="0"/>
                <a:cs typeface="Microsoft Himalaya" panose="01010100010101010101" pitchFamily="2" charset="0"/>
              </a:rPr>
              <a:t>Nadamoto</a:t>
            </a:r>
            <a:r>
              <a:rPr kumimoji="1" lang="en-US" altLang="zh-TW" sz="2000" b="1" i="0" u="none" strike="noStrike" kern="1200" cap="none" spc="0" normalizeH="0" baseline="0" noProof="0" dirty="0">
                <a:ln>
                  <a:noFill/>
                </a:ln>
                <a:solidFill>
                  <a:sysClr val="windowText" lastClr="000000">
                    <a:lumMod val="75000"/>
                    <a:lumOff val="25000"/>
                  </a:sysClr>
                </a:solidFill>
                <a:effectLst/>
                <a:uLnTx/>
                <a:uFillTx/>
                <a:latin typeface="Modern No. 20" panose="02070704070505020303" pitchFamily="18" charset="0"/>
                <a:ea typeface="Microsoft Himalaya" panose="01010100010101010101" pitchFamily="2" charset="0"/>
                <a:cs typeface="Microsoft Himalaya" panose="01010100010101010101" pitchFamily="2" charset="0"/>
              </a:rPr>
              <a:t>         Konan University	(Japan)</a:t>
            </a:r>
          </a:p>
        </p:txBody>
      </p:sp>
    </p:spTree>
    <p:extLst>
      <p:ext uri="{BB962C8B-B14F-4D97-AF65-F5344CB8AC3E}">
        <p14:creationId xmlns:p14="http://schemas.microsoft.com/office/powerpoint/2010/main" val="468393411"/>
      </p:ext>
    </p:extLst>
  </p:cSld>
  <p:clrMapOvr>
    <a:masterClrMapping/>
  </p:clrMapOvr>
  <p:transition>
    <p:cu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A65C68B-B779-3F41-A6DB-8C2666ED766F}"/>
              </a:ext>
            </a:extLst>
          </p:cNvPr>
          <p:cNvSpPr>
            <a:spLocks noGrp="1"/>
          </p:cNvSpPr>
          <p:nvPr>
            <p:ph type="title"/>
          </p:nvPr>
        </p:nvSpPr>
        <p:spPr/>
        <p:txBody>
          <a:bodyPr/>
          <a:lstStyle/>
          <a:p>
            <a:r>
              <a:rPr lang="en-US" altLang="ja-JP" dirty="0"/>
              <a:t>Extracting behavioral facilitation tweet</a:t>
            </a:r>
            <a:endParaRPr kumimoji="1" lang="ja-JP" altLang="en-US" dirty="0"/>
          </a:p>
        </p:txBody>
      </p:sp>
      <p:sp>
        <p:nvSpPr>
          <p:cNvPr id="4" name="スライド番号プレースホルダー 3">
            <a:extLst>
              <a:ext uri="{FF2B5EF4-FFF2-40B4-BE49-F238E27FC236}">
                <a16:creationId xmlns:a16="http://schemas.microsoft.com/office/drawing/2014/main" id="{2BB193B4-2853-434B-8C5B-101F07B1F12C}"/>
              </a:ext>
            </a:extLst>
          </p:cNvPr>
          <p:cNvSpPr>
            <a:spLocks noGrp="1"/>
          </p:cNvSpPr>
          <p:nvPr>
            <p:ph type="sldNum" sz="quarter" idx="11"/>
          </p:nvPr>
        </p:nvSpPr>
        <p:spPr/>
        <p:txBody>
          <a:bodyPr/>
          <a:lstStyle/>
          <a:p>
            <a:fld id="{D2D8002D-B5B0-4BAC-B1F6-782DDCCE6D9C}" type="slidenum">
              <a:rPr lang="ja-JP" altLang="en-US" smtClean="0">
                <a:solidFill>
                  <a:prstClr val="black"/>
                </a:solidFill>
              </a:rPr>
              <a:pPr/>
              <a:t>10</a:t>
            </a:fld>
            <a:endParaRPr lang="ja-JP" altLang="en-US" dirty="0"/>
          </a:p>
        </p:txBody>
      </p:sp>
      <p:sp>
        <p:nvSpPr>
          <p:cNvPr id="3" name="テキスト ボックス 2">
            <a:extLst>
              <a:ext uri="{FF2B5EF4-FFF2-40B4-BE49-F238E27FC236}">
                <a16:creationId xmlns:a16="http://schemas.microsoft.com/office/drawing/2014/main" id="{03CF6AA8-8684-4C05-BA27-7150F1EC21AD}"/>
              </a:ext>
            </a:extLst>
          </p:cNvPr>
          <p:cNvSpPr txBox="1"/>
          <p:nvPr/>
        </p:nvSpPr>
        <p:spPr>
          <a:xfrm>
            <a:off x="137592" y="4297660"/>
            <a:ext cx="1944216" cy="369332"/>
          </a:xfrm>
          <a:prstGeom prst="rect">
            <a:avLst/>
          </a:prstGeom>
          <a:noFill/>
        </p:spPr>
        <p:txBody>
          <a:bodyPr wrap="square" rtlCol="0">
            <a:spAutoFit/>
          </a:bodyPr>
          <a:lstStyle/>
          <a:p>
            <a:r>
              <a:rPr kumimoji="1" lang="en-US" altLang="ja-JP" b="1" u="sng" dirty="0"/>
              <a:t>After</a:t>
            </a:r>
            <a:endParaRPr kumimoji="1" lang="ja-JP" altLang="en-US" b="1" u="sng" dirty="0"/>
          </a:p>
        </p:txBody>
      </p:sp>
      <p:sp>
        <p:nvSpPr>
          <p:cNvPr id="14" name="テキスト ボックス 13">
            <a:extLst>
              <a:ext uri="{FF2B5EF4-FFF2-40B4-BE49-F238E27FC236}">
                <a16:creationId xmlns:a16="http://schemas.microsoft.com/office/drawing/2014/main" id="{5A4FD259-1478-4555-BF15-D9B1C6072439}"/>
              </a:ext>
            </a:extLst>
          </p:cNvPr>
          <p:cNvSpPr txBox="1"/>
          <p:nvPr/>
        </p:nvSpPr>
        <p:spPr>
          <a:xfrm>
            <a:off x="137592" y="2065412"/>
            <a:ext cx="2232248" cy="369332"/>
          </a:xfrm>
          <a:prstGeom prst="rect">
            <a:avLst/>
          </a:prstGeom>
          <a:noFill/>
        </p:spPr>
        <p:txBody>
          <a:bodyPr wrap="square" rtlCol="0">
            <a:spAutoFit/>
          </a:bodyPr>
          <a:lstStyle/>
          <a:p>
            <a:r>
              <a:rPr kumimoji="1" lang="en-US" altLang="ja-JP" b="1" u="sng" dirty="0"/>
              <a:t>Before</a:t>
            </a:r>
            <a:endParaRPr kumimoji="1" lang="ja-JP" altLang="en-US" b="1" u="sng" dirty="0"/>
          </a:p>
        </p:txBody>
      </p:sp>
      <p:sp>
        <p:nvSpPr>
          <p:cNvPr id="15" name="テキスト ボックス 14">
            <a:extLst>
              <a:ext uri="{FF2B5EF4-FFF2-40B4-BE49-F238E27FC236}">
                <a16:creationId xmlns:a16="http://schemas.microsoft.com/office/drawing/2014/main" id="{E77D1316-4AEE-439F-8488-F33A6CC81E48}"/>
              </a:ext>
            </a:extLst>
          </p:cNvPr>
          <p:cNvSpPr txBox="1"/>
          <p:nvPr/>
        </p:nvSpPr>
        <p:spPr>
          <a:xfrm>
            <a:off x="137592" y="3197216"/>
            <a:ext cx="2088232" cy="369332"/>
          </a:xfrm>
          <a:prstGeom prst="rect">
            <a:avLst/>
          </a:prstGeom>
          <a:noFill/>
        </p:spPr>
        <p:txBody>
          <a:bodyPr wrap="square" rtlCol="0">
            <a:spAutoFit/>
          </a:bodyPr>
          <a:lstStyle/>
          <a:p>
            <a:r>
              <a:rPr kumimoji="1" lang="en-US" altLang="ja-JP" b="1" u="sng" dirty="0"/>
              <a:t>During</a:t>
            </a:r>
            <a:endParaRPr kumimoji="1" lang="ja-JP" altLang="en-US" b="1" u="sng" dirty="0"/>
          </a:p>
        </p:txBody>
      </p:sp>
      <p:sp>
        <p:nvSpPr>
          <p:cNvPr id="16" name="テキスト ボックス 15">
            <a:extLst>
              <a:ext uri="{FF2B5EF4-FFF2-40B4-BE49-F238E27FC236}">
                <a16:creationId xmlns:a16="http://schemas.microsoft.com/office/drawing/2014/main" id="{B7B184CC-7151-2841-8A4C-FBF9760EFD96}"/>
              </a:ext>
            </a:extLst>
          </p:cNvPr>
          <p:cNvSpPr txBox="1"/>
          <p:nvPr/>
        </p:nvSpPr>
        <p:spPr>
          <a:xfrm>
            <a:off x="317500" y="841276"/>
            <a:ext cx="2628404" cy="400110"/>
          </a:xfrm>
          <a:prstGeom prst="rect">
            <a:avLst/>
          </a:prstGeom>
          <a:noFill/>
          <a:ln w="28575">
            <a:solidFill>
              <a:schemeClr val="tx1"/>
            </a:solidFill>
          </a:ln>
        </p:spPr>
        <p:txBody>
          <a:bodyPr wrap="square" rtlCol="0">
            <a:spAutoFit/>
          </a:bodyPr>
          <a:lstStyle/>
          <a:p>
            <a:pPr algn="ctr"/>
            <a:r>
              <a:rPr lang="en-US" altLang="ja-JP" sz="2000" dirty="0"/>
              <a:t>Heavy rain &amp; Typhoon</a:t>
            </a:r>
            <a:endParaRPr kumimoji="1" lang="ja-JP" altLang="en-US" sz="2000" dirty="0"/>
          </a:p>
        </p:txBody>
      </p:sp>
      <p:sp>
        <p:nvSpPr>
          <p:cNvPr id="8" name="角丸四角形 7">
            <a:extLst>
              <a:ext uri="{FF2B5EF4-FFF2-40B4-BE49-F238E27FC236}">
                <a16:creationId xmlns:a16="http://schemas.microsoft.com/office/drawing/2014/main" id="{76DC266C-EFFE-7842-ACD2-470503F68D2F}"/>
              </a:ext>
            </a:extLst>
          </p:cNvPr>
          <p:cNvSpPr/>
          <p:nvPr/>
        </p:nvSpPr>
        <p:spPr>
          <a:xfrm>
            <a:off x="1239175" y="1273324"/>
            <a:ext cx="5141649" cy="778035"/>
          </a:xfrm>
          <a:prstGeom prst="roundRect">
            <a:avLst/>
          </a:prstGeom>
          <a:solidFill>
            <a:schemeClr val="bg1"/>
          </a:solid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 sz="2400" dirty="0">
                <a:solidFill>
                  <a:schemeClr val="tx1"/>
                </a:solidFill>
              </a:rPr>
              <a:t>・ </a:t>
            </a:r>
            <a:r>
              <a:rPr lang="en" altLang="ja-JP" sz="2400" dirty="0">
                <a:solidFill>
                  <a:schemeClr val="tx1"/>
                </a:solidFill>
              </a:rPr>
              <a:t>The content of tweets is different </a:t>
            </a:r>
            <a:endParaRPr lang="en-US" altLang="ja-JP" sz="2400" dirty="0">
              <a:solidFill>
                <a:schemeClr val="tx1"/>
              </a:solidFill>
            </a:endParaRPr>
          </a:p>
          <a:p>
            <a:r>
              <a:rPr lang="en-US" altLang="ja-JP" sz="2400" dirty="0">
                <a:solidFill>
                  <a:schemeClr val="tx1"/>
                </a:solidFill>
              </a:rPr>
              <a:t>   </a:t>
            </a:r>
            <a:r>
              <a:rPr lang="en" altLang="ja-JP" sz="2400" dirty="0">
                <a:solidFill>
                  <a:srgbClr val="C00000"/>
                </a:solidFill>
              </a:rPr>
              <a:t>before</a:t>
            </a:r>
            <a:r>
              <a:rPr lang="en" altLang="ja-JP" sz="2400" dirty="0">
                <a:solidFill>
                  <a:schemeClr val="tx1"/>
                </a:solidFill>
              </a:rPr>
              <a:t>, </a:t>
            </a:r>
            <a:r>
              <a:rPr lang="en" altLang="ja-JP" sz="2400" dirty="0">
                <a:solidFill>
                  <a:srgbClr val="C00000"/>
                </a:solidFill>
              </a:rPr>
              <a:t>during</a:t>
            </a:r>
            <a:r>
              <a:rPr lang="en" altLang="ja-JP" sz="2400" dirty="0">
                <a:solidFill>
                  <a:schemeClr val="tx1"/>
                </a:solidFill>
              </a:rPr>
              <a:t>, and </a:t>
            </a:r>
            <a:r>
              <a:rPr lang="en" altLang="ja-JP" sz="2400" dirty="0">
                <a:solidFill>
                  <a:srgbClr val="C00000"/>
                </a:solidFill>
              </a:rPr>
              <a:t>after</a:t>
            </a:r>
            <a:r>
              <a:rPr lang="en" altLang="ja-JP" sz="2400" dirty="0">
                <a:solidFill>
                  <a:schemeClr val="tx1"/>
                </a:solidFill>
              </a:rPr>
              <a:t> a disaster.</a:t>
            </a:r>
          </a:p>
        </p:txBody>
      </p:sp>
      <p:sp>
        <p:nvSpPr>
          <p:cNvPr id="9" name="テキスト ボックス 8">
            <a:extLst>
              <a:ext uri="{FF2B5EF4-FFF2-40B4-BE49-F238E27FC236}">
                <a16:creationId xmlns:a16="http://schemas.microsoft.com/office/drawing/2014/main" id="{A0085F66-41AD-904B-9FD2-40C72D812478}"/>
              </a:ext>
            </a:extLst>
          </p:cNvPr>
          <p:cNvSpPr txBox="1"/>
          <p:nvPr/>
        </p:nvSpPr>
        <p:spPr>
          <a:xfrm>
            <a:off x="5826224" y="3466663"/>
            <a:ext cx="1728191" cy="830997"/>
          </a:xfrm>
          <a:prstGeom prst="rect">
            <a:avLst/>
          </a:prstGeom>
          <a:noFill/>
          <a:ln w="19050">
            <a:solidFill>
              <a:srgbClr val="C00000"/>
            </a:solidFill>
          </a:ln>
        </p:spPr>
        <p:txBody>
          <a:bodyPr wrap="square" rtlCol="0">
            <a:spAutoFit/>
          </a:bodyPr>
          <a:lstStyle/>
          <a:p>
            <a:r>
              <a:rPr kumimoji="1" lang="en-US" altLang="ja-JP" sz="2400" dirty="0"/>
              <a:t>Different</a:t>
            </a:r>
          </a:p>
          <a:p>
            <a:r>
              <a:rPr kumimoji="1" lang="en-US" altLang="ja-JP" sz="2400" dirty="0"/>
              <a:t>information</a:t>
            </a:r>
            <a:endParaRPr kumimoji="1" lang="ja-JP" altLang="en-US" sz="2400"/>
          </a:p>
        </p:txBody>
      </p:sp>
      <p:sp>
        <p:nvSpPr>
          <p:cNvPr id="10" name="右中かっこ 9">
            <a:extLst>
              <a:ext uri="{FF2B5EF4-FFF2-40B4-BE49-F238E27FC236}">
                <a16:creationId xmlns:a16="http://schemas.microsoft.com/office/drawing/2014/main" id="{A5D740DD-6918-F84E-BBE3-02670DD5B30C}"/>
              </a:ext>
            </a:extLst>
          </p:cNvPr>
          <p:cNvSpPr/>
          <p:nvPr/>
        </p:nvSpPr>
        <p:spPr>
          <a:xfrm>
            <a:off x="5417595" y="2250077"/>
            <a:ext cx="360041" cy="3199711"/>
          </a:xfrm>
          <a:prstGeom prst="righ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A421B736-D187-9542-BF1D-559CFC83B83B}"/>
              </a:ext>
            </a:extLst>
          </p:cNvPr>
          <p:cNvSpPr txBox="1"/>
          <p:nvPr/>
        </p:nvSpPr>
        <p:spPr>
          <a:xfrm>
            <a:off x="497632" y="2376670"/>
            <a:ext cx="1451756" cy="646331"/>
          </a:xfrm>
          <a:prstGeom prst="rect">
            <a:avLst/>
          </a:prstGeom>
          <a:noFill/>
        </p:spPr>
        <p:txBody>
          <a:bodyPr wrap="square" rtlCol="0">
            <a:spAutoFit/>
          </a:bodyPr>
          <a:lstStyle/>
          <a:p>
            <a:pPr marL="285750" indent="-285750">
              <a:buFont typeface="Arial" panose="020B0604020202020204" pitchFamily="34" charset="0"/>
              <a:buChar char="•"/>
            </a:pPr>
            <a:r>
              <a:rPr lang="en-US" altLang="ja-JP" dirty="0"/>
              <a:t>Predict</a:t>
            </a:r>
          </a:p>
          <a:p>
            <a:pPr marL="285750" indent="-285750">
              <a:buFont typeface="Arial" panose="020B0604020202020204" pitchFamily="34" charset="0"/>
              <a:buChar char="•"/>
            </a:pPr>
            <a:r>
              <a:rPr kumimoji="1" lang="en-US" altLang="ja-JP" dirty="0"/>
              <a:t>Measure</a:t>
            </a:r>
          </a:p>
        </p:txBody>
      </p:sp>
      <p:sp>
        <p:nvSpPr>
          <p:cNvPr id="20" name="正方形/長方形 19">
            <a:extLst>
              <a:ext uri="{FF2B5EF4-FFF2-40B4-BE49-F238E27FC236}">
                <a16:creationId xmlns:a16="http://schemas.microsoft.com/office/drawing/2014/main" id="{03462E44-0BDE-9A43-B7D1-B99C962DA837}"/>
              </a:ext>
            </a:extLst>
          </p:cNvPr>
          <p:cNvSpPr/>
          <p:nvPr/>
        </p:nvSpPr>
        <p:spPr>
          <a:xfrm>
            <a:off x="2259199" y="2406868"/>
            <a:ext cx="3158395" cy="738664"/>
          </a:xfrm>
          <a:prstGeom prst="rect">
            <a:avLst/>
          </a:prstGeom>
          <a:ln>
            <a:solidFill>
              <a:schemeClr val="tx1"/>
            </a:solidFill>
          </a:ln>
        </p:spPr>
        <p:txBody>
          <a:bodyPr wrap="square">
            <a:spAutoFit/>
          </a:bodyPr>
          <a:lstStyle/>
          <a:p>
            <a:r>
              <a:rPr lang="ja-JP" altLang="en-US" sz="1400">
                <a:solidFill>
                  <a:srgbClr val="C00000"/>
                </a:solidFill>
              </a:rPr>
              <a:t>雨の予報です。</a:t>
            </a:r>
            <a:r>
              <a:rPr lang="ja-JP" altLang="en-US" sz="1400"/>
              <a:t>大雨</a:t>
            </a:r>
            <a:r>
              <a:rPr lang="ja-JP" altLang="en-US" sz="1400" dirty="0"/>
              <a:t>の地方の方大きな河川が近い方充分注意してお過ごし</a:t>
            </a:r>
            <a:r>
              <a:rPr lang="ja-JP" altLang="en-US" sz="1400"/>
              <a:t>下さいね</a:t>
            </a:r>
            <a:endParaRPr lang="ja-JP" altLang="en-US" sz="1400" dirty="0"/>
          </a:p>
        </p:txBody>
      </p:sp>
      <p:sp>
        <p:nvSpPr>
          <p:cNvPr id="31" name="テキスト ボックス 30">
            <a:extLst>
              <a:ext uri="{FF2B5EF4-FFF2-40B4-BE49-F238E27FC236}">
                <a16:creationId xmlns:a16="http://schemas.microsoft.com/office/drawing/2014/main" id="{DC9769B7-2D1B-0B42-96CF-AEAF58D250F4}"/>
              </a:ext>
            </a:extLst>
          </p:cNvPr>
          <p:cNvSpPr txBox="1"/>
          <p:nvPr/>
        </p:nvSpPr>
        <p:spPr>
          <a:xfrm>
            <a:off x="491832" y="3517131"/>
            <a:ext cx="1638563" cy="646331"/>
          </a:xfrm>
          <a:prstGeom prst="rect">
            <a:avLst/>
          </a:prstGeom>
          <a:noFill/>
        </p:spPr>
        <p:txBody>
          <a:bodyPr wrap="square" rtlCol="0">
            <a:spAutoFit/>
          </a:bodyPr>
          <a:lstStyle/>
          <a:p>
            <a:pPr marL="285750" indent="-285750">
              <a:buFont typeface="Arial" panose="020B0604020202020204" pitchFamily="34" charset="0"/>
              <a:buChar char="•"/>
            </a:pPr>
            <a:r>
              <a:rPr lang="en-US" altLang="ja-JP" dirty="0"/>
              <a:t>Evacuation</a:t>
            </a:r>
          </a:p>
          <a:p>
            <a:pPr marL="285750" indent="-285750">
              <a:buFont typeface="Arial" panose="020B0604020202020204" pitchFamily="34" charset="0"/>
              <a:buChar char="•"/>
            </a:pPr>
            <a:r>
              <a:rPr lang="en-US" altLang="ja-JP" dirty="0"/>
              <a:t>Condition</a:t>
            </a:r>
            <a:endParaRPr kumimoji="1" lang="en-US" altLang="ja-JP" dirty="0"/>
          </a:p>
        </p:txBody>
      </p:sp>
      <p:sp>
        <p:nvSpPr>
          <p:cNvPr id="36" name="テキスト ボックス 35">
            <a:extLst>
              <a:ext uri="{FF2B5EF4-FFF2-40B4-BE49-F238E27FC236}">
                <a16:creationId xmlns:a16="http://schemas.microsoft.com/office/drawing/2014/main" id="{3650F344-D37F-B04F-8B5C-8BB990565099}"/>
              </a:ext>
            </a:extLst>
          </p:cNvPr>
          <p:cNvSpPr txBox="1"/>
          <p:nvPr/>
        </p:nvSpPr>
        <p:spPr>
          <a:xfrm>
            <a:off x="482118" y="4587433"/>
            <a:ext cx="1451756" cy="646331"/>
          </a:xfrm>
          <a:prstGeom prst="rect">
            <a:avLst/>
          </a:prstGeom>
          <a:noFill/>
        </p:spPr>
        <p:txBody>
          <a:bodyPr wrap="square" rtlCol="0">
            <a:spAutoFit/>
          </a:bodyPr>
          <a:lstStyle/>
          <a:p>
            <a:pPr marL="285750" indent="-285750">
              <a:buFont typeface="Arial" panose="020B0604020202020204" pitchFamily="34" charset="0"/>
              <a:buChar char="•"/>
            </a:pPr>
            <a:r>
              <a:rPr lang="en-US" altLang="ja-JP" dirty="0"/>
              <a:t>Damage</a:t>
            </a:r>
          </a:p>
          <a:p>
            <a:pPr marL="285750" indent="-285750">
              <a:buFont typeface="Arial" panose="020B0604020202020204" pitchFamily="34" charset="0"/>
              <a:buChar char="•"/>
            </a:pPr>
            <a:r>
              <a:rPr kumimoji="1" lang="en-US" altLang="ja-JP" dirty="0"/>
              <a:t>Recovery</a:t>
            </a:r>
          </a:p>
        </p:txBody>
      </p:sp>
      <p:sp>
        <p:nvSpPr>
          <p:cNvPr id="37" name="テキスト ボックス 36">
            <a:extLst>
              <a:ext uri="{FF2B5EF4-FFF2-40B4-BE49-F238E27FC236}">
                <a16:creationId xmlns:a16="http://schemas.microsoft.com/office/drawing/2014/main" id="{B91A4286-6BC6-184C-9541-600DEEB98C5A}"/>
              </a:ext>
            </a:extLst>
          </p:cNvPr>
          <p:cNvSpPr txBox="1"/>
          <p:nvPr/>
        </p:nvSpPr>
        <p:spPr>
          <a:xfrm>
            <a:off x="1494682" y="2857247"/>
            <a:ext cx="543739" cy="369332"/>
          </a:xfrm>
          <a:prstGeom prst="rect">
            <a:avLst/>
          </a:prstGeom>
          <a:noFill/>
        </p:spPr>
        <p:txBody>
          <a:bodyPr wrap="none" rtlCol="0">
            <a:spAutoFit/>
          </a:bodyPr>
          <a:lstStyle/>
          <a:p>
            <a:r>
              <a:rPr lang="en-US" altLang="ja-JP" dirty="0"/>
              <a:t>e</a:t>
            </a:r>
            <a:r>
              <a:rPr kumimoji="1" lang="en-US" altLang="ja-JP" dirty="0"/>
              <a:t>tc.</a:t>
            </a:r>
            <a:endParaRPr kumimoji="1" lang="ja-JP" altLang="en-US"/>
          </a:p>
        </p:txBody>
      </p:sp>
      <p:sp>
        <p:nvSpPr>
          <p:cNvPr id="43" name="テキスト ボックス 42">
            <a:extLst>
              <a:ext uri="{FF2B5EF4-FFF2-40B4-BE49-F238E27FC236}">
                <a16:creationId xmlns:a16="http://schemas.microsoft.com/office/drawing/2014/main" id="{61EF87AB-ABF6-5C4D-95E1-6E8F52E9177E}"/>
              </a:ext>
            </a:extLst>
          </p:cNvPr>
          <p:cNvSpPr txBox="1"/>
          <p:nvPr/>
        </p:nvSpPr>
        <p:spPr>
          <a:xfrm>
            <a:off x="1505744" y="4000336"/>
            <a:ext cx="543739" cy="369332"/>
          </a:xfrm>
          <a:prstGeom prst="rect">
            <a:avLst/>
          </a:prstGeom>
          <a:noFill/>
        </p:spPr>
        <p:txBody>
          <a:bodyPr wrap="none" rtlCol="0">
            <a:spAutoFit/>
          </a:bodyPr>
          <a:lstStyle/>
          <a:p>
            <a:r>
              <a:rPr lang="en-US" altLang="ja-JP" dirty="0"/>
              <a:t>e</a:t>
            </a:r>
            <a:r>
              <a:rPr kumimoji="1" lang="en-US" altLang="ja-JP" dirty="0"/>
              <a:t>tc.</a:t>
            </a:r>
            <a:endParaRPr kumimoji="1" lang="ja-JP" altLang="en-US"/>
          </a:p>
        </p:txBody>
      </p:sp>
      <p:sp>
        <p:nvSpPr>
          <p:cNvPr id="44" name="テキスト ボックス 43">
            <a:extLst>
              <a:ext uri="{FF2B5EF4-FFF2-40B4-BE49-F238E27FC236}">
                <a16:creationId xmlns:a16="http://schemas.microsoft.com/office/drawing/2014/main" id="{9B263888-8C28-7C44-8FC0-A4CF3ADBD79E}"/>
              </a:ext>
            </a:extLst>
          </p:cNvPr>
          <p:cNvSpPr txBox="1"/>
          <p:nvPr/>
        </p:nvSpPr>
        <p:spPr>
          <a:xfrm>
            <a:off x="1476591" y="5080456"/>
            <a:ext cx="543739" cy="369332"/>
          </a:xfrm>
          <a:prstGeom prst="rect">
            <a:avLst/>
          </a:prstGeom>
          <a:noFill/>
        </p:spPr>
        <p:txBody>
          <a:bodyPr wrap="none" rtlCol="0">
            <a:spAutoFit/>
          </a:bodyPr>
          <a:lstStyle/>
          <a:p>
            <a:r>
              <a:rPr lang="en-US" altLang="ja-JP" dirty="0"/>
              <a:t>e</a:t>
            </a:r>
            <a:r>
              <a:rPr kumimoji="1" lang="en-US" altLang="ja-JP" dirty="0"/>
              <a:t>tc.</a:t>
            </a:r>
            <a:endParaRPr kumimoji="1" lang="ja-JP" altLang="en-US"/>
          </a:p>
        </p:txBody>
      </p:sp>
      <p:sp>
        <p:nvSpPr>
          <p:cNvPr id="45" name="正方形/長方形 44">
            <a:extLst>
              <a:ext uri="{FF2B5EF4-FFF2-40B4-BE49-F238E27FC236}">
                <a16:creationId xmlns:a16="http://schemas.microsoft.com/office/drawing/2014/main" id="{1F048A13-1782-7D44-A0DD-EE2293CF2519}"/>
              </a:ext>
            </a:extLst>
          </p:cNvPr>
          <p:cNvSpPr/>
          <p:nvPr/>
        </p:nvSpPr>
        <p:spPr>
          <a:xfrm>
            <a:off x="2258841" y="3343553"/>
            <a:ext cx="3158844" cy="954107"/>
          </a:xfrm>
          <a:prstGeom prst="rect">
            <a:avLst/>
          </a:prstGeom>
          <a:ln>
            <a:solidFill>
              <a:schemeClr val="tx1"/>
            </a:solidFill>
          </a:ln>
        </p:spPr>
        <p:txBody>
          <a:bodyPr wrap="square">
            <a:spAutoFit/>
          </a:bodyPr>
          <a:lstStyle/>
          <a:p>
            <a:r>
              <a:rPr lang="ja-JP" altLang="en-US" sz="1400" dirty="0">
                <a:solidFill>
                  <a:srgbClr val="C00000"/>
                </a:solidFill>
              </a:rPr>
              <a:t>避難する</a:t>
            </a:r>
            <a:r>
              <a:rPr lang="ja-JP" altLang="en-US" sz="1400" dirty="0"/>
              <a:t>ときはなるべくなら車ではなく</a:t>
            </a:r>
            <a:r>
              <a:rPr lang="ja-JP" altLang="en-US" sz="1400"/>
              <a:t>徒歩で避難のほうがいいと思います。車</a:t>
            </a:r>
            <a:r>
              <a:rPr lang="ja-JP" altLang="en-US" sz="1400" dirty="0"/>
              <a:t>だと渋滞で身動き取れなくなったり、緊急車両の通行の妨げに</a:t>
            </a:r>
            <a:r>
              <a:rPr lang="ja-JP" altLang="en-US" sz="1400"/>
              <a:t>なります。</a:t>
            </a:r>
            <a:endParaRPr lang="ja-JP" altLang="en-US" sz="1400" dirty="0"/>
          </a:p>
        </p:txBody>
      </p:sp>
      <p:sp>
        <p:nvSpPr>
          <p:cNvPr id="46" name="正方形/長方形 45">
            <a:extLst>
              <a:ext uri="{FF2B5EF4-FFF2-40B4-BE49-F238E27FC236}">
                <a16:creationId xmlns:a16="http://schemas.microsoft.com/office/drawing/2014/main" id="{234EA97C-C9CB-C14E-A6FB-720BEFEB543A}"/>
              </a:ext>
            </a:extLst>
          </p:cNvPr>
          <p:cNvSpPr/>
          <p:nvPr/>
        </p:nvSpPr>
        <p:spPr>
          <a:xfrm>
            <a:off x="2258930" y="4394627"/>
            <a:ext cx="3158664" cy="954107"/>
          </a:xfrm>
          <a:prstGeom prst="rect">
            <a:avLst/>
          </a:prstGeom>
          <a:ln>
            <a:solidFill>
              <a:schemeClr val="tx1"/>
            </a:solidFill>
          </a:ln>
        </p:spPr>
        <p:txBody>
          <a:bodyPr wrap="square">
            <a:spAutoFit/>
          </a:bodyPr>
          <a:lstStyle/>
          <a:p>
            <a:r>
              <a:rPr lang="ja-JP" altLang="en-US" sz="1400" dirty="0"/>
              <a:t>雨が止んでからしばらく経つ</a:t>
            </a:r>
            <a:r>
              <a:rPr lang="ja-JP" altLang="en-US" sz="1400"/>
              <a:t>のに、記録的</a:t>
            </a:r>
            <a:r>
              <a:rPr lang="ja-JP" altLang="en-US" sz="1400" dirty="0"/>
              <a:t>な大雨が降った地域では、河川や急傾斜地などに「不用意に」近づくのは</a:t>
            </a:r>
            <a:r>
              <a:rPr lang="ja-JP" altLang="en-US" sz="1400" dirty="0">
                <a:solidFill>
                  <a:srgbClr val="C00000"/>
                </a:solidFill>
              </a:rPr>
              <a:t>まだ避けた方</a:t>
            </a:r>
            <a:r>
              <a:rPr lang="ja-JP" altLang="en-US" sz="1400">
                <a:solidFill>
                  <a:srgbClr val="C00000"/>
                </a:solidFill>
              </a:rPr>
              <a:t>が良い</a:t>
            </a:r>
            <a:r>
              <a:rPr lang="ja-JP" altLang="en-US" sz="1400"/>
              <a:t>。</a:t>
            </a:r>
            <a:endParaRPr lang="ja-JP" altLang="en-US" sz="1400" dirty="0"/>
          </a:p>
        </p:txBody>
      </p:sp>
      <p:sp>
        <p:nvSpPr>
          <p:cNvPr id="47" name="テキスト ボックス 46">
            <a:extLst>
              <a:ext uri="{FF2B5EF4-FFF2-40B4-BE49-F238E27FC236}">
                <a16:creationId xmlns:a16="http://schemas.microsoft.com/office/drawing/2014/main" id="{550F310C-A767-6143-9B17-A863665B43DB}"/>
              </a:ext>
            </a:extLst>
          </p:cNvPr>
          <p:cNvSpPr txBox="1"/>
          <p:nvPr/>
        </p:nvSpPr>
        <p:spPr>
          <a:xfrm>
            <a:off x="1933874" y="2063376"/>
            <a:ext cx="1491327" cy="338554"/>
          </a:xfrm>
          <a:prstGeom prst="rect">
            <a:avLst/>
          </a:prstGeom>
          <a:noFill/>
        </p:spPr>
        <p:txBody>
          <a:bodyPr wrap="square" rtlCol="0">
            <a:spAutoFit/>
          </a:bodyPr>
          <a:lstStyle/>
          <a:p>
            <a:r>
              <a:rPr lang="en-US" altLang="ja-JP" sz="1600" b="1" u="sng" dirty="0"/>
              <a:t>For example</a:t>
            </a:r>
            <a:endParaRPr kumimoji="1" lang="ja-JP" altLang="en-US" sz="1600" b="1" u="sng" dirty="0"/>
          </a:p>
        </p:txBody>
      </p:sp>
    </p:spTree>
    <p:extLst>
      <p:ext uri="{BB962C8B-B14F-4D97-AF65-F5344CB8AC3E}">
        <p14:creationId xmlns:p14="http://schemas.microsoft.com/office/powerpoint/2010/main" val="536057675"/>
      </p:ext>
    </p:extLst>
  </p:cSld>
  <p:clrMapOvr>
    <a:masterClrMapping/>
  </p:clrMapOvr>
  <p:transition>
    <p:cu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85FF4B0-5800-4DD3-A328-9034772B9182}"/>
              </a:ext>
            </a:extLst>
          </p:cNvPr>
          <p:cNvSpPr>
            <a:spLocks noGrp="1"/>
          </p:cNvSpPr>
          <p:nvPr>
            <p:ph type="title"/>
          </p:nvPr>
        </p:nvSpPr>
        <p:spPr/>
        <p:txBody>
          <a:bodyPr/>
          <a:lstStyle/>
          <a:p>
            <a:r>
              <a:rPr lang="en-US" altLang="ja-JP" dirty="0"/>
              <a:t>The Flow of our Research</a:t>
            </a:r>
          </a:p>
        </p:txBody>
      </p:sp>
      <p:sp>
        <p:nvSpPr>
          <p:cNvPr id="4" name="スライド番号プレースホルダー 3">
            <a:extLst>
              <a:ext uri="{FF2B5EF4-FFF2-40B4-BE49-F238E27FC236}">
                <a16:creationId xmlns:a16="http://schemas.microsoft.com/office/drawing/2014/main" id="{F8ACC225-54B2-420F-AC57-09ED868EED39}"/>
              </a:ext>
            </a:extLst>
          </p:cNvPr>
          <p:cNvSpPr>
            <a:spLocks noGrp="1"/>
          </p:cNvSpPr>
          <p:nvPr>
            <p:ph type="sldNum" sz="quarter" idx="11"/>
          </p:nvPr>
        </p:nvSpPr>
        <p:spPr/>
        <p:txBody>
          <a:bodyPr/>
          <a:lstStyle/>
          <a:p>
            <a:fld id="{D2D8002D-B5B0-4BAC-B1F6-782DDCCE6D9C}" type="slidenum">
              <a:rPr lang="ja-JP" altLang="en-US" smtClean="0">
                <a:solidFill>
                  <a:prstClr val="black"/>
                </a:solidFill>
              </a:rPr>
              <a:pPr/>
              <a:t>11</a:t>
            </a:fld>
            <a:endParaRPr lang="ja-JP" altLang="en-US" dirty="0"/>
          </a:p>
        </p:txBody>
      </p:sp>
      <p:sp>
        <p:nvSpPr>
          <p:cNvPr id="13" name="角丸四角形 8">
            <a:extLst>
              <a:ext uri="{FF2B5EF4-FFF2-40B4-BE49-F238E27FC236}">
                <a16:creationId xmlns:a16="http://schemas.microsoft.com/office/drawing/2014/main" id="{4E0A78DF-8156-4CE8-9D27-01C01DE65D76}"/>
              </a:ext>
            </a:extLst>
          </p:cNvPr>
          <p:cNvSpPr/>
          <p:nvPr/>
        </p:nvSpPr>
        <p:spPr>
          <a:xfrm>
            <a:off x="508944" y="1993404"/>
            <a:ext cx="6874172" cy="731678"/>
          </a:xfrm>
          <a:prstGeom prst="round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buFont typeface="+mj-lt"/>
              <a:buAutoNum type="arabicPeriod" startAt="2"/>
            </a:pPr>
            <a:r>
              <a:rPr lang="en" altLang="ja-JP" sz="2333" dirty="0">
                <a:solidFill>
                  <a:schemeClr val="tx1"/>
                </a:solidFill>
                <a:latin typeface="+mn-ea"/>
              </a:rPr>
              <a:t>Extracting behavioral facilitation tweets.</a:t>
            </a:r>
            <a:endParaRPr lang="ja-JP" altLang="en-US" sz="2333" dirty="0">
              <a:solidFill>
                <a:schemeClr val="tx1"/>
              </a:solidFill>
              <a:latin typeface="+mn-ea"/>
            </a:endParaRPr>
          </a:p>
        </p:txBody>
      </p:sp>
      <p:sp>
        <p:nvSpPr>
          <p:cNvPr id="14" name="角丸四角形 18">
            <a:extLst>
              <a:ext uri="{FF2B5EF4-FFF2-40B4-BE49-F238E27FC236}">
                <a16:creationId xmlns:a16="http://schemas.microsoft.com/office/drawing/2014/main" id="{762B5B15-EA3D-491E-918D-8DE0E20A8CB9}"/>
              </a:ext>
            </a:extLst>
          </p:cNvPr>
          <p:cNvSpPr/>
          <p:nvPr/>
        </p:nvSpPr>
        <p:spPr>
          <a:xfrm>
            <a:off x="508943" y="3505572"/>
            <a:ext cx="6874173" cy="677650"/>
          </a:xfrm>
          <a:prstGeom prst="round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buFont typeface="+mj-lt"/>
              <a:buAutoNum type="arabicPeriod" startAt="3"/>
            </a:pPr>
            <a:r>
              <a:rPr lang="en" altLang="ja-JP" sz="2400" dirty="0">
                <a:solidFill>
                  <a:schemeClr val="tx1"/>
                </a:solidFill>
              </a:rPr>
              <a:t>Visualizing of behavioral facilitation tweet at disaster situation.</a:t>
            </a:r>
          </a:p>
        </p:txBody>
      </p:sp>
      <p:sp>
        <p:nvSpPr>
          <p:cNvPr id="16" name="角丸四角形 27">
            <a:extLst>
              <a:ext uri="{FF2B5EF4-FFF2-40B4-BE49-F238E27FC236}">
                <a16:creationId xmlns:a16="http://schemas.microsoft.com/office/drawing/2014/main" id="{1A3B3C26-3F91-4042-9470-735D5FFC4596}"/>
              </a:ext>
            </a:extLst>
          </p:cNvPr>
          <p:cNvSpPr/>
          <p:nvPr/>
        </p:nvSpPr>
        <p:spPr>
          <a:xfrm>
            <a:off x="508945" y="1262695"/>
            <a:ext cx="6874172" cy="514685"/>
          </a:xfrm>
          <a:prstGeom prst="round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buFont typeface="+mj-lt"/>
              <a:buAutoNum type="arabicPeriod"/>
            </a:pPr>
            <a:r>
              <a:rPr lang="en" altLang="ja-JP" sz="2333" dirty="0">
                <a:solidFill>
                  <a:schemeClr val="tx1"/>
                </a:solidFill>
              </a:rPr>
              <a:t>Extracting tweets which is written about disasters.</a:t>
            </a:r>
            <a:endParaRPr lang="ja-JP" altLang="en-US" sz="2333" dirty="0">
              <a:solidFill>
                <a:schemeClr val="tx1"/>
              </a:solidFill>
            </a:endParaRPr>
          </a:p>
        </p:txBody>
      </p:sp>
      <p:sp>
        <p:nvSpPr>
          <p:cNvPr id="17" name="角丸四角形 8">
            <a:extLst>
              <a:ext uri="{FF2B5EF4-FFF2-40B4-BE49-F238E27FC236}">
                <a16:creationId xmlns:a16="http://schemas.microsoft.com/office/drawing/2014/main" id="{EAB9DAD3-0ED9-4931-91B4-4B9D13CC2B2E}"/>
              </a:ext>
            </a:extLst>
          </p:cNvPr>
          <p:cNvSpPr/>
          <p:nvPr/>
        </p:nvSpPr>
        <p:spPr>
          <a:xfrm>
            <a:off x="508942" y="4542785"/>
            <a:ext cx="6874173" cy="720557"/>
          </a:xfrm>
          <a:prstGeom prst="round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buFont typeface="+mj-lt"/>
              <a:buAutoNum type="arabicPeriod" startAt="4"/>
            </a:pPr>
            <a:r>
              <a:rPr lang="en" altLang="ja-JP" sz="2333" dirty="0">
                <a:solidFill>
                  <a:schemeClr val="tx1"/>
                </a:solidFill>
                <a:latin typeface="+mn-ea"/>
              </a:rPr>
              <a:t>Presenting the alerts on the behavioral facilitation tweets.</a:t>
            </a:r>
          </a:p>
        </p:txBody>
      </p:sp>
      <p:pic>
        <p:nvPicPr>
          <p:cNvPr id="18" name="Picture 2" descr="http://www.europosgrados.org/euromex/images/icon-twitter.png">
            <a:extLst>
              <a:ext uri="{FF2B5EF4-FFF2-40B4-BE49-F238E27FC236}">
                <a16:creationId xmlns:a16="http://schemas.microsoft.com/office/drawing/2014/main" id="{D32E57F0-37F0-486E-A7DB-33F8813AADF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12839" y="688813"/>
            <a:ext cx="807161" cy="807161"/>
          </a:xfrm>
          <a:prstGeom prst="rect">
            <a:avLst/>
          </a:prstGeom>
          <a:noFill/>
          <a:extLst>
            <a:ext uri="{909E8E84-426E-40DD-AFC4-6F175D3DCCD1}">
              <a14:hiddenFill xmlns:a14="http://schemas.microsoft.com/office/drawing/2010/main">
                <a:solidFill>
                  <a:srgbClr val="FFFFFF"/>
                </a:solidFill>
              </a14:hiddenFill>
            </a:ext>
          </a:extLst>
        </p:spPr>
      </p:pic>
      <p:sp>
        <p:nvSpPr>
          <p:cNvPr id="19" name="矢印: 右 18">
            <a:extLst>
              <a:ext uri="{FF2B5EF4-FFF2-40B4-BE49-F238E27FC236}">
                <a16:creationId xmlns:a16="http://schemas.microsoft.com/office/drawing/2014/main" id="{87C75545-11FF-4AD4-9456-9C7C3CE9F086}"/>
              </a:ext>
            </a:extLst>
          </p:cNvPr>
          <p:cNvSpPr/>
          <p:nvPr/>
        </p:nvSpPr>
        <p:spPr>
          <a:xfrm>
            <a:off x="1145704" y="2658117"/>
            <a:ext cx="360040" cy="44316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テキスト ボックス 19">
            <a:extLst>
              <a:ext uri="{FF2B5EF4-FFF2-40B4-BE49-F238E27FC236}">
                <a16:creationId xmlns:a16="http://schemas.microsoft.com/office/drawing/2014/main" id="{DAA7278B-A2FE-4CC2-BD66-CA48F6D129D2}"/>
              </a:ext>
            </a:extLst>
          </p:cNvPr>
          <p:cNvSpPr txBox="1"/>
          <p:nvPr/>
        </p:nvSpPr>
        <p:spPr>
          <a:xfrm>
            <a:off x="1649760" y="2720356"/>
            <a:ext cx="2520280" cy="369332"/>
          </a:xfrm>
          <a:prstGeom prst="rect">
            <a:avLst/>
          </a:prstGeom>
          <a:noFill/>
          <a:ln w="38100">
            <a:solidFill>
              <a:srgbClr val="00B050"/>
            </a:solidFill>
          </a:ln>
        </p:spPr>
        <p:txBody>
          <a:bodyPr wrap="square" rtlCol="0">
            <a:spAutoFit/>
          </a:bodyPr>
          <a:lstStyle/>
          <a:p>
            <a:r>
              <a:rPr lang="en-US" altLang="ja-JP" dirty="0"/>
              <a:t>D</a:t>
            </a:r>
            <a:r>
              <a:rPr kumimoji="1" lang="en-US" altLang="ja-JP" dirty="0"/>
              <a:t>eep Learning (LSTM)</a:t>
            </a:r>
            <a:endParaRPr kumimoji="1" lang="ja-JP" altLang="en-US" dirty="0"/>
          </a:p>
        </p:txBody>
      </p:sp>
      <p:sp>
        <p:nvSpPr>
          <p:cNvPr id="21" name="四角形: 角を丸くする 3">
            <a:extLst>
              <a:ext uri="{FF2B5EF4-FFF2-40B4-BE49-F238E27FC236}">
                <a16:creationId xmlns:a16="http://schemas.microsoft.com/office/drawing/2014/main" id="{0158C6F1-2E21-4AE7-B220-DC68DF3EFFA8}"/>
              </a:ext>
            </a:extLst>
          </p:cNvPr>
          <p:cNvSpPr/>
          <p:nvPr/>
        </p:nvSpPr>
        <p:spPr>
          <a:xfrm>
            <a:off x="187967" y="3398703"/>
            <a:ext cx="7184913" cy="970965"/>
          </a:xfrm>
          <a:prstGeom prst="roundRect">
            <a:avLst/>
          </a:prstGeom>
          <a:noFill/>
          <a:ln w="38100">
            <a:solidFill>
              <a:srgbClr val="C0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a:p>
        </p:txBody>
      </p:sp>
      <p:sp>
        <p:nvSpPr>
          <p:cNvPr id="15" name="テキスト ボックス 14">
            <a:extLst>
              <a:ext uri="{FF2B5EF4-FFF2-40B4-BE49-F238E27FC236}">
                <a16:creationId xmlns:a16="http://schemas.microsoft.com/office/drawing/2014/main" id="{6A26B1DD-7BBD-314F-BFE7-7BFCE63AF417}"/>
              </a:ext>
            </a:extLst>
          </p:cNvPr>
          <p:cNvSpPr txBox="1"/>
          <p:nvPr/>
        </p:nvSpPr>
        <p:spPr>
          <a:xfrm>
            <a:off x="4523550" y="2569468"/>
            <a:ext cx="2859565" cy="707886"/>
          </a:xfrm>
          <a:prstGeom prst="rect">
            <a:avLst/>
          </a:prstGeom>
          <a:noFill/>
        </p:spPr>
        <p:txBody>
          <a:bodyPr wrap="square" rtlCol="0">
            <a:spAutoFit/>
          </a:bodyPr>
          <a:lstStyle/>
          <a:p>
            <a:pPr marL="285750" indent="-285750">
              <a:buFont typeface="Arial" panose="020B0604020202020204" pitchFamily="34" charset="0"/>
              <a:buChar char="•"/>
            </a:pPr>
            <a:r>
              <a:rPr lang="en-US" altLang="ja-JP" sz="2000" dirty="0"/>
              <a:t>Earthquake</a:t>
            </a:r>
            <a:endParaRPr kumimoji="1" lang="en-US" altLang="ja-JP" sz="2000" dirty="0"/>
          </a:p>
          <a:p>
            <a:pPr marL="285750" indent="-285750">
              <a:buFont typeface="Arial" panose="020B0604020202020204" pitchFamily="34" charset="0"/>
              <a:buChar char="•"/>
            </a:pPr>
            <a:r>
              <a:rPr lang="en-US" altLang="ja-JP" sz="2000" dirty="0"/>
              <a:t>Heavy rain &amp; Typhoon</a:t>
            </a:r>
            <a:endParaRPr kumimoji="1" lang="ja-JP" altLang="en-US" sz="2000"/>
          </a:p>
        </p:txBody>
      </p:sp>
      <p:sp>
        <p:nvSpPr>
          <p:cNvPr id="22" name="右中かっこ 21">
            <a:extLst>
              <a:ext uri="{FF2B5EF4-FFF2-40B4-BE49-F238E27FC236}">
                <a16:creationId xmlns:a16="http://schemas.microsoft.com/office/drawing/2014/main" id="{05967A21-5851-364B-8D68-92A746A47607}"/>
              </a:ext>
            </a:extLst>
          </p:cNvPr>
          <p:cNvSpPr/>
          <p:nvPr/>
        </p:nvSpPr>
        <p:spPr>
          <a:xfrm rot="10800000">
            <a:off x="4314056" y="2600245"/>
            <a:ext cx="240270" cy="646331"/>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Tree>
    <p:extLst>
      <p:ext uri="{BB962C8B-B14F-4D97-AF65-F5344CB8AC3E}">
        <p14:creationId xmlns:p14="http://schemas.microsoft.com/office/powerpoint/2010/main" val="1948441670"/>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3CF0AB9-5122-493B-B6E2-0B0B0C282234}"/>
              </a:ext>
            </a:extLst>
          </p:cNvPr>
          <p:cNvSpPr>
            <a:spLocks noGrp="1"/>
          </p:cNvSpPr>
          <p:nvPr>
            <p:ph type="title"/>
          </p:nvPr>
        </p:nvSpPr>
        <p:spPr/>
        <p:txBody>
          <a:bodyPr/>
          <a:lstStyle/>
          <a:p>
            <a:r>
              <a:rPr lang="en" altLang="ja-JP" dirty="0"/>
              <a:t>Visualizing of behavioral facilitation tweet</a:t>
            </a:r>
            <a:endParaRPr kumimoji="1" lang="ja-JP" altLang="en-US" dirty="0"/>
          </a:p>
        </p:txBody>
      </p:sp>
      <p:sp>
        <p:nvSpPr>
          <p:cNvPr id="4" name="スライド番号プレースホルダー 3">
            <a:extLst>
              <a:ext uri="{FF2B5EF4-FFF2-40B4-BE49-F238E27FC236}">
                <a16:creationId xmlns:a16="http://schemas.microsoft.com/office/drawing/2014/main" id="{2E8BFB99-F6FB-41B2-8DC6-C9B8F549B942}"/>
              </a:ext>
            </a:extLst>
          </p:cNvPr>
          <p:cNvSpPr>
            <a:spLocks noGrp="1"/>
          </p:cNvSpPr>
          <p:nvPr>
            <p:ph type="sldNum" sz="quarter" idx="11"/>
          </p:nvPr>
        </p:nvSpPr>
        <p:spPr/>
        <p:txBody>
          <a:bodyPr/>
          <a:lstStyle/>
          <a:p>
            <a:fld id="{D2D8002D-B5B0-4BAC-B1F6-782DDCCE6D9C}" type="slidenum">
              <a:rPr lang="ja-JP" altLang="en-US" smtClean="0">
                <a:solidFill>
                  <a:prstClr val="black"/>
                </a:solidFill>
              </a:rPr>
              <a:pPr/>
              <a:t>12</a:t>
            </a:fld>
            <a:endParaRPr lang="ja-JP" altLang="en-US" dirty="0"/>
          </a:p>
        </p:txBody>
      </p:sp>
      <p:sp>
        <p:nvSpPr>
          <p:cNvPr id="15" name="正方形/長方形 14">
            <a:extLst>
              <a:ext uri="{FF2B5EF4-FFF2-40B4-BE49-F238E27FC236}">
                <a16:creationId xmlns:a16="http://schemas.microsoft.com/office/drawing/2014/main" id="{0B3A9557-8D13-074B-BEC9-2F67C5648CDA}"/>
              </a:ext>
            </a:extLst>
          </p:cNvPr>
          <p:cNvSpPr/>
          <p:nvPr/>
        </p:nvSpPr>
        <p:spPr>
          <a:xfrm>
            <a:off x="1620809" y="4369668"/>
            <a:ext cx="4378381" cy="1008112"/>
          </a:xfrm>
          <a:prstGeom prst="rect">
            <a:avLst/>
          </a:prstGeom>
          <a:solidFill>
            <a:schemeClr val="bg1"/>
          </a:solidFill>
          <a:ln w="38100">
            <a:solidFill>
              <a:srgbClr val="00B050"/>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altLang="ja-JP" sz="2800" b="1" dirty="0"/>
              <a:t>Visualize the</a:t>
            </a:r>
          </a:p>
          <a:p>
            <a:pPr algn="ctr"/>
            <a:r>
              <a:rPr lang="en-US" altLang="ja-JP" sz="2800" b="1" dirty="0"/>
              <a:t>local information</a:t>
            </a:r>
          </a:p>
        </p:txBody>
      </p:sp>
      <p:sp>
        <p:nvSpPr>
          <p:cNvPr id="22" name="テキスト ボックス 21">
            <a:extLst>
              <a:ext uri="{FF2B5EF4-FFF2-40B4-BE49-F238E27FC236}">
                <a16:creationId xmlns:a16="http://schemas.microsoft.com/office/drawing/2014/main" id="{EFDBB677-C6A3-FD45-8D39-02C34AAD878C}"/>
              </a:ext>
            </a:extLst>
          </p:cNvPr>
          <p:cNvSpPr txBox="1"/>
          <p:nvPr/>
        </p:nvSpPr>
        <p:spPr>
          <a:xfrm>
            <a:off x="355969" y="1089238"/>
            <a:ext cx="1491327" cy="400110"/>
          </a:xfrm>
          <a:prstGeom prst="rect">
            <a:avLst/>
          </a:prstGeom>
          <a:noFill/>
          <a:ln w="28575">
            <a:solidFill>
              <a:schemeClr val="tx1"/>
            </a:solidFill>
          </a:ln>
        </p:spPr>
        <p:txBody>
          <a:bodyPr wrap="square" rtlCol="0">
            <a:spAutoFit/>
          </a:bodyPr>
          <a:lstStyle/>
          <a:p>
            <a:pPr algn="ctr"/>
            <a:r>
              <a:rPr lang="en-US" altLang="ja-JP" sz="2000" dirty="0"/>
              <a:t>Earthquake</a:t>
            </a:r>
            <a:endParaRPr kumimoji="1" lang="ja-JP" altLang="en-US" sz="2000" dirty="0"/>
          </a:p>
        </p:txBody>
      </p:sp>
      <p:sp>
        <p:nvSpPr>
          <p:cNvPr id="5" name="テキスト ボックス 4">
            <a:extLst>
              <a:ext uri="{FF2B5EF4-FFF2-40B4-BE49-F238E27FC236}">
                <a16:creationId xmlns:a16="http://schemas.microsoft.com/office/drawing/2014/main" id="{9E71B841-4B92-DC43-A443-FC1DF9264B4E}"/>
              </a:ext>
            </a:extLst>
          </p:cNvPr>
          <p:cNvSpPr txBox="1"/>
          <p:nvPr/>
        </p:nvSpPr>
        <p:spPr>
          <a:xfrm>
            <a:off x="2542715" y="1602670"/>
            <a:ext cx="3320158" cy="992579"/>
          </a:xfrm>
          <a:prstGeom prst="rect">
            <a:avLst/>
          </a:prstGeom>
          <a:noFill/>
        </p:spPr>
        <p:txBody>
          <a:bodyPr wrap="square" rtlCol="0">
            <a:spAutoFit/>
          </a:bodyPr>
          <a:lstStyle/>
          <a:p>
            <a:pPr marL="285750" indent="-285750">
              <a:buFont typeface="Arial" panose="020B0604020202020204" pitchFamily="34" charset="0"/>
              <a:buChar char="•"/>
            </a:pPr>
            <a:r>
              <a:rPr kumimoji="1" lang="en-US" altLang="ja-JP" sz="2400" dirty="0"/>
              <a:t>Spatial temporal data</a:t>
            </a:r>
          </a:p>
          <a:p>
            <a:pPr marL="285750" indent="-285750">
              <a:buFont typeface="Arial" panose="020B0604020202020204" pitchFamily="34" charset="0"/>
              <a:buChar char="•"/>
            </a:pPr>
            <a:endParaRPr kumimoji="1" lang="en-US" altLang="ja-JP" sz="1050" dirty="0"/>
          </a:p>
          <a:p>
            <a:pPr marL="285750" indent="-285750">
              <a:buFont typeface="Arial" panose="020B0604020202020204" pitchFamily="34" charset="0"/>
              <a:buChar char="•"/>
            </a:pPr>
            <a:r>
              <a:rPr kumimoji="1" lang="en-US" altLang="ja-JP" sz="2400" dirty="0"/>
              <a:t>Type of</a:t>
            </a:r>
            <a:r>
              <a:rPr lang="en-US" altLang="ja-JP" sz="2400" dirty="0"/>
              <a:t> content</a:t>
            </a:r>
            <a:endParaRPr kumimoji="1" lang="ja-JP" altLang="en-US" sz="2400"/>
          </a:p>
        </p:txBody>
      </p:sp>
      <p:sp>
        <p:nvSpPr>
          <p:cNvPr id="8" name="右中かっこ 7">
            <a:extLst>
              <a:ext uri="{FF2B5EF4-FFF2-40B4-BE49-F238E27FC236}">
                <a16:creationId xmlns:a16="http://schemas.microsoft.com/office/drawing/2014/main" id="{13FDE2B8-88AD-7340-AD7E-C3A07A3CE557}"/>
              </a:ext>
            </a:extLst>
          </p:cNvPr>
          <p:cNvSpPr/>
          <p:nvPr/>
        </p:nvSpPr>
        <p:spPr>
          <a:xfrm rot="10800000">
            <a:off x="2262473" y="1555398"/>
            <a:ext cx="280242" cy="1327882"/>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0" name="角丸四角形 9">
            <a:extLst>
              <a:ext uri="{FF2B5EF4-FFF2-40B4-BE49-F238E27FC236}">
                <a16:creationId xmlns:a16="http://schemas.microsoft.com/office/drawing/2014/main" id="{8453F877-AE16-1244-8E02-596BD06BE3C9}"/>
              </a:ext>
            </a:extLst>
          </p:cNvPr>
          <p:cNvSpPr/>
          <p:nvPr/>
        </p:nvSpPr>
        <p:spPr>
          <a:xfrm>
            <a:off x="209600" y="1900415"/>
            <a:ext cx="1868884" cy="490423"/>
          </a:xfrm>
          <a:prstGeom prst="round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dirty="0">
                <a:solidFill>
                  <a:schemeClr val="tx1"/>
                </a:solidFill>
              </a:rPr>
              <a:t>Extract data</a:t>
            </a:r>
            <a:endParaRPr kumimoji="1" lang="ja-JP" altLang="en-US" sz="2400">
              <a:solidFill>
                <a:schemeClr val="tx1"/>
              </a:solidFill>
            </a:endParaRPr>
          </a:p>
        </p:txBody>
      </p:sp>
      <p:sp>
        <p:nvSpPr>
          <p:cNvPr id="25" name="矢印: 右 18">
            <a:extLst>
              <a:ext uri="{FF2B5EF4-FFF2-40B4-BE49-F238E27FC236}">
                <a16:creationId xmlns:a16="http://schemas.microsoft.com/office/drawing/2014/main" id="{42481039-E2B2-204F-8F34-EEEED65A7F33}"/>
              </a:ext>
            </a:extLst>
          </p:cNvPr>
          <p:cNvSpPr/>
          <p:nvPr/>
        </p:nvSpPr>
        <p:spPr>
          <a:xfrm rot="5400000">
            <a:off x="3629978" y="3680031"/>
            <a:ext cx="360040" cy="44316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右矢印 10">
            <a:extLst>
              <a:ext uri="{FF2B5EF4-FFF2-40B4-BE49-F238E27FC236}">
                <a16:creationId xmlns:a16="http://schemas.microsoft.com/office/drawing/2014/main" id="{CA9B0015-150F-FB45-839B-80C9ED476D8E}"/>
              </a:ext>
            </a:extLst>
          </p:cNvPr>
          <p:cNvSpPr/>
          <p:nvPr/>
        </p:nvSpPr>
        <p:spPr>
          <a:xfrm>
            <a:off x="3021255" y="2667257"/>
            <a:ext cx="360040" cy="371653"/>
          </a:xfrm>
          <a:prstGeom prst="rightArrow">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3B9ABD39-FB7D-0646-BB89-2793B94EA7DC}"/>
              </a:ext>
            </a:extLst>
          </p:cNvPr>
          <p:cNvSpPr txBox="1"/>
          <p:nvPr/>
        </p:nvSpPr>
        <p:spPr>
          <a:xfrm>
            <a:off x="3525311" y="2671693"/>
            <a:ext cx="1580833" cy="400110"/>
          </a:xfrm>
          <a:prstGeom prst="rect">
            <a:avLst/>
          </a:prstGeom>
          <a:noFill/>
          <a:ln w="19050">
            <a:solidFill>
              <a:srgbClr val="0B87D6"/>
            </a:solidFill>
          </a:ln>
        </p:spPr>
        <p:txBody>
          <a:bodyPr wrap="square" rtlCol="0">
            <a:spAutoFit/>
          </a:bodyPr>
          <a:lstStyle/>
          <a:p>
            <a:pPr algn="ctr"/>
            <a:r>
              <a:rPr lang="en-US" altLang="ja-JP" sz="2000" b="1" dirty="0"/>
              <a:t>Clustering</a:t>
            </a:r>
            <a:endParaRPr kumimoji="1" lang="ja-JP" altLang="en-US" sz="2000" b="1"/>
          </a:p>
        </p:txBody>
      </p:sp>
      <p:pic>
        <p:nvPicPr>
          <p:cNvPr id="16" name="Picture 2" descr="http://www.europosgrados.org/euromex/images/icon-twitter.png">
            <a:extLst>
              <a:ext uri="{FF2B5EF4-FFF2-40B4-BE49-F238E27FC236}">
                <a16:creationId xmlns:a16="http://schemas.microsoft.com/office/drawing/2014/main" id="{8F0BC036-7974-BC47-91EB-CB49747EDC8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54458" y="1213915"/>
            <a:ext cx="681619" cy="681619"/>
          </a:xfrm>
          <a:prstGeom prst="rect">
            <a:avLst/>
          </a:prstGeom>
          <a:noFill/>
          <a:extLst>
            <a:ext uri="{909E8E84-426E-40DD-AFC4-6F175D3DCCD1}">
              <a14:hiddenFill xmlns:a14="http://schemas.microsoft.com/office/drawing/2010/main">
                <a:solidFill>
                  <a:srgbClr val="FFFFFF"/>
                </a:solidFill>
              </a14:hiddenFill>
            </a:ext>
          </a:extLst>
        </p:spPr>
      </p:pic>
      <p:sp>
        <p:nvSpPr>
          <p:cNvPr id="17" name="正方形/長方形 16">
            <a:extLst>
              <a:ext uri="{FF2B5EF4-FFF2-40B4-BE49-F238E27FC236}">
                <a16:creationId xmlns:a16="http://schemas.microsoft.com/office/drawing/2014/main" id="{A67045E3-5436-D44C-B738-B97E3CA03289}"/>
              </a:ext>
            </a:extLst>
          </p:cNvPr>
          <p:cNvSpPr/>
          <p:nvPr/>
        </p:nvSpPr>
        <p:spPr>
          <a:xfrm>
            <a:off x="5607497" y="2561356"/>
            <a:ext cx="1946920" cy="369332"/>
          </a:xfrm>
          <a:prstGeom prst="rect">
            <a:avLst/>
          </a:prstGeom>
          <a:ln>
            <a:solidFill>
              <a:schemeClr val="tx1"/>
            </a:solidFill>
          </a:ln>
        </p:spPr>
        <p:txBody>
          <a:bodyPr wrap="square">
            <a:spAutoFit/>
          </a:bodyPr>
          <a:lstStyle/>
          <a:p>
            <a:r>
              <a:rPr lang="en" altLang="ja-JP" dirty="0"/>
              <a:t>evacuation spot</a:t>
            </a:r>
            <a:endParaRPr lang="ja-JP" altLang="en-US"/>
          </a:p>
        </p:txBody>
      </p:sp>
      <p:sp>
        <p:nvSpPr>
          <p:cNvPr id="18" name="正方形/長方形 17">
            <a:extLst>
              <a:ext uri="{FF2B5EF4-FFF2-40B4-BE49-F238E27FC236}">
                <a16:creationId xmlns:a16="http://schemas.microsoft.com/office/drawing/2014/main" id="{D6909E1C-1D1F-5B48-8550-2314E365BECF}"/>
              </a:ext>
            </a:extLst>
          </p:cNvPr>
          <p:cNvSpPr/>
          <p:nvPr/>
        </p:nvSpPr>
        <p:spPr>
          <a:xfrm>
            <a:off x="5607496" y="3026580"/>
            <a:ext cx="1946920" cy="646331"/>
          </a:xfrm>
          <a:prstGeom prst="rect">
            <a:avLst/>
          </a:prstGeom>
          <a:ln>
            <a:solidFill>
              <a:schemeClr val="tx1"/>
            </a:solidFill>
          </a:ln>
        </p:spPr>
        <p:txBody>
          <a:bodyPr wrap="square">
            <a:spAutoFit/>
          </a:bodyPr>
          <a:lstStyle/>
          <a:p>
            <a:r>
              <a:rPr lang="en" altLang="ja-JP" dirty="0"/>
              <a:t>a phone charging station</a:t>
            </a:r>
            <a:endParaRPr lang="ja-JP" altLang="en-US" dirty="0"/>
          </a:p>
        </p:txBody>
      </p:sp>
      <p:sp>
        <p:nvSpPr>
          <p:cNvPr id="19" name="正方形/長方形 18">
            <a:extLst>
              <a:ext uri="{FF2B5EF4-FFF2-40B4-BE49-F238E27FC236}">
                <a16:creationId xmlns:a16="http://schemas.microsoft.com/office/drawing/2014/main" id="{48AFDBD4-A719-4742-B90E-4FE13CF6171A}"/>
              </a:ext>
            </a:extLst>
          </p:cNvPr>
          <p:cNvSpPr/>
          <p:nvPr/>
        </p:nvSpPr>
        <p:spPr>
          <a:xfrm>
            <a:off x="7258953" y="3632806"/>
            <a:ext cx="463588" cy="307777"/>
          </a:xfrm>
          <a:prstGeom prst="rect">
            <a:avLst/>
          </a:prstGeom>
          <a:ln>
            <a:noFill/>
          </a:ln>
        </p:spPr>
        <p:txBody>
          <a:bodyPr wrap="none">
            <a:spAutoFit/>
          </a:bodyPr>
          <a:lstStyle/>
          <a:p>
            <a:r>
              <a:rPr lang="en" altLang="ja-JP" sz="1400" dirty="0"/>
              <a:t>etc.</a:t>
            </a:r>
            <a:endParaRPr lang="ja-JP" altLang="en-US" sz="1400" dirty="0"/>
          </a:p>
        </p:txBody>
      </p:sp>
      <p:pic>
        <p:nvPicPr>
          <p:cNvPr id="20" name="図 19">
            <a:extLst>
              <a:ext uri="{FF2B5EF4-FFF2-40B4-BE49-F238E27FC236}">
                <a16:creationId xmlns:a16="http://schemas.microsoft.com/office/drawing/2014/main" id="{B958FBD4-377C-2B4A-82A0-B935B1BD8091}"/>
              </a:ext>
            </a:extLst>
          </p:cNvPr>
          <p:cNvPicPr>
            <a:picLocks noChangeAspect="1"/>
          </p:cNvPicPr>
          <p:nvPr/>
        </p:nvPicPr>
        <p:blipFill>
          <a:blip r:embed="rId4"/>
          <a:stretch>
            <a:fillRect/>
          </a:stretch>
        </p:blipFill>
        <p:spPr>
          <a:xfrm>
            <a:off x="6587842" y="3721595"/>
            <a:ext cx="591588" cy="591588"/>
          </a:xfrm>
          <a:prstGeom prst="rect">
            <a:avLst/>
          </a:prstGeom>
        </p:spPr>
      </p:pic>
      <p:pic>
        <p:nvPicPr>
          <p:cNvPr id="21" name="図 20">
            <a:extLst>
              <a:ext uri="{FF2B5EF4-FFF2-40B4-BE49-F238E27FC236}">
                <a16:creationId xmlns:a16="http://schemas.microsoft.com/office/drawing/2014/main" id="{D5B9EC3E-22E9-7B4A-9F6C-D41CEBB8C773}"/>
              </a:ext>
            </a:extLst>
          </p:cNvPr>
          <p:cNvPicPr>
            <a:picLocks noChangeAspect="1"/>
          </p:cNvPicPr>
          <p:nvPr/>
        </p:nvPicPr>
        <p:blipFill>
          <a:blip r:embed="rId5"/>
          <a:stretch>
            <a:fillRect/>
          </a:stretch>
        </p:blipFill>
        <p:spPr>
          <a:xfrm>
            <a:off x="5764217" y="3632775"/>
            <a:ext cx="655500" cy="591589"/>
          </a:xfrm>
          <a:prstGeom prst="rect">
            <a:avLst/>
          </a:prstGeom>
        </p:spPr>
      </p:pic>
      <p:sp>
        <p:nvSpPr>
          <p:cNvPr id="23" name="テキスト ボックス 22">
            <a:extLst>
              <a:ext uri="{FF2B5EF4-FFF2-40B4-BE49-F238E27FC236}">
                <a16:creationId xmlns:a16="http://schemas.microsoft.com/office/drawing/2014/main" id="{646DCD25-EA7F-E44A-A33D-4554F4405F5A}"/>
              </a:ext>
            </a:extLst>
          </p:cNvPr>
          <p:cNvSpPr txBox="1"/>
          <p:nvPr/>
        </p:nvSpPr>
        <p:spPr>
          <a:xfrm>
            <a:off x="5227396" y="2201812"/>
            <a:ext cx="990301" cy="369332"/>
          </a:xfrm>
          <a:prstGeom prst="rect">
            <a:avLst/>
          </a:prstGeom>
          <a:noFill/>
        </p:spPr>
        <p:txBody>
          <a:bodyPr wrap="square" rtlCol="0">
            <a:spAutoFit/>
          </a:bodyPr>
          <a:lstStyle/>
          <a:p>
            <a:r>
              <a:rPr lang="en-US" altLang="ja-JP" b="1" u="sng" dirty="0"/>
              <a:t>Example</a:t>
            </a:r>
            <a:endParaRPr kumimoji="1" lang="ja-JP" altLang="en-US" b="1" u="sng"/>
          </a:p>
        </p:txBody>
      </p:sp>
    </p:spTree>
    <p:extLst>
      <p:ext uri="{BB962C8B-B14F-4D97-AF65-F5344CB8AC3E}">
        <p14:creationId xmlns:p14="http://schemas.microsoft.com/office/powerpoint/2010/main" val="2461990866"/>
      </p:ext>
    </p:extLst>
  </p:cSld>
  <p:clrMapOvr>
    <a:masterClrMapping/>
  </p:clrMapOvr>
  <p:transition>
    <p:cu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E8680A2-D35E-8346-9771-FEB9E5B39E92}"/>
              </a:ext>
            </a:extLst>
          </p:cNvPr>
          <p:cNvSpPr>
            <a:spLocks noGrp="1"/>
          </p:cNvSpPr>
          <p:nvPr>
            <p:ph type="title"/>
          </p:nvPr>
        </p:nvSpPr>
        <p:spPr>
          <a:xfrm>
            <a:off x="317500" y="381000"/>
            <a:ext cx="6985000" cy="444500"/>
          </a:xfrm>
        </p:spPr>
        <p:txBody>
          <a:bodyPr/>
          <a:lstStyle/>
          <a:p>
            <a:r>
              <a:rPr lang="en" altLang="ja-JP" sz="2800" dirty="0"/>
              <a:t>Visualizing of behavioral facilitation tweet</a:t>
            </a:r>
          </a:p>
        </p:txBody>
      </p:sp>
      <p:sp>
        <p:nvSpPr>
          <p:cNvPr id="4" name="スライド番号プレースホルダー 3">
            <a:extLst>
              <a:ext uri="{FF2B5EF4-FFF2-40B4-BE49-F238E27FC236}">
                <a16:creationId xmlns:a16="http://schemas.microsoft.com/office/drawing/2014/main" id="{2B254311-FE2D-5C4F-B699-1CE15E6647C9}"/>
              </a:ext>
            </a:extLst>
          </p:cNvPr>
          <p:cNvSpPr>
            <a:spLocks noGrp="1"/>
          </p:cNvSpPr>
          <p:nvPr>
            <p:ph type="sldNum" sz="quarter" idx="11"/>
          </p:nvPr>
        </p:nvSpPr>
        <p:spPr/>
        <p:txBody>
          <a:bodyPr/>
          <a:lstStyle/>
          <a:p>
            <a:fld id="{D2D8002D-B5B0-4BAC-B1F6-782DDCCE6D9C}" type="slidenum">
              <a:rPr lang="ja-JP" altLang="en-US" smtClean="0">
                <a:solidFill>
                  <a:prstClr val="black"/>
                </a:solidFill>
              </a:rPr>
              <a:pPr/>
              <a:t>13</a:t>
            </a:fld>
            <a:endParaRPr lang="ja-JP" altLang="en-US" dirty="0"/>
          </a:p>
        </p:txBody>
      </p:sp>
      <p:grpSp>
        <p:nvGrpSpPr>
          <p:cNvPr id="18" name="グループ化 17">
            <a:extLst>
              <a:ext uri="{FF2B5EF4-FFF2-40B4-BE49-F238E27FC236}">
                <a16:creationId xmlns:a16="http://schemas.microsoft.com/office/drawing/2014/main" id="{A50F8F5A-40D0-BB47-A590-5B00AB90A28A}"/>
              </a:ext>
            </a:extLst>
          </p:cNvPr>
          <p:cNvGrpSpPr/>
          <p:nvPr/>
        </p:nvGrpSpPr>
        <p:grpSpPr>
          <a:xfrm>
            <a:off x="263930" y="1345334"/>
            <a:ext cx="7239307" cy="3295908"/>
            <a:chOff x="3149927" y="3156923"/>
            <a:chExt cx="4526093" cy="1859974"/>
          </a:xfrm>
        </p:grpSpPr>
        <p:grpSp>
          <p:nvGrpSpPr>
            <p:cNvPr id="5" name="図形グループ 7">
              <a:extLst>
                <a:ext uri="{FF2B5EF4-FFF2-40B4-BE49-F238E27FC236}">
                  <a16:creationId xmlns:a16="http://schemas.microsoft.com/office/drawing/2014/main" id="{B1F4D361-B679-CB47-A5A0-F060E6D6091D}"/>
                </a:ext>
              </a:extLst>
            </p:cNvPr>
            <p:cNvGrpSpPr/>
            <p:nvPr/>
          </p:nvGrpSpPr>
          <p:grpSpPr>
            <a:xfrm>
              <a:off x="3149927" y="3156923"/>
              <a:ext cx="4526093" cy="1859974"/>
              <a:chOff x="1479982" y="2929508"/>
              <a:chExt cx="6700294" cy="2665527"/>
            </a:xfrm>
          </p:grpSpPr>
          <p:pic>
            <p:nvPicPr>
              <p:cNvPr id="6" name="図 5">
                <a:extLst>
                  <a:ext uri="{FF2B5EF4-FFF2-40B4-BE49-F238E27FC236}">
                    <a16:creationId xmlns:a16="http://schemas.microsoft.com/office/drawing/2014/main" id="{52825D8A-AEA4-7B4E-9B3A-26BB21B598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79982" y="2929508"/>
                <a:ext cx="6700294" cy="2665527"/>
              </a:xfrm>
              <a:prstGeom prst="rect">
                <a:avLst/>
              </a:prstGeom>
            </p:spPr>
          </p:pic>
          <p:sp>
            <p:nvSpPr>
              <p:cNvPr id="7" name="円/楕円 6">
                <a:extLst>
                  <a:ext uri="{FF2B5EF4-FFF2-40B4-BE49-F238E27FC236}">
                    <a16:creationId xmlns:a16="http://schemas.microsoft.com/office/drawing/2014/main" id="{2BBD4F45-B1CC-FA41-B3ED-337A1A8BBC3D}"/>
                  </a:ext>
                </a:extLst>
              </p:cNvPr>
              <p:cNvSpPr/>
              <p:nvPr/>
            </p:nvSpPr>
            <p:spPr>
              <a:xfrm>
                <a:off x="3282600" y="3643061"/>
                <a:ext cx="327855" cy="302244"/>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500"/>
              </a:p>
            </p:txBody>
          </p:sp>
          <p:sp>
            <p:nvSpPr>
              <p:cNvPr id="8" name="円/楕円 7">
                <a:extLst>
                  <a:ext uri="{FF2B5EF4-FFF2-40B4-BE49-F238E27FC236}">
                    <a16:creationId xmlns:a16="http://schemas.microsoft.com/office/drawing/2014/main" id="{ECF969A6-C733-234C-BC70-C33530A1D6AD}"/>
                  </a:ext>
                </a:extLst>
              </p:cNvPr>
              <p:cNvSpPr/>
              <p:nvPr/>
            </p:nvSpPr>
            <p:spPr>
              <a:xfrm>
                <a:off x="5953599" y="4063739"/>
                <a:ext cx="234958" cy="23195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500"/>
              </a:p>
            </p:txBody>
          </p:sp>
          <p:sp>
            <p:nvSpPr>
              <p:cNvPr id="9" name="円/楕円 8">
                <a:extLst>
                  <a:ext uri="{FF2B5EF4-FFF2-40B4-BE49-F238E27FC236}">
                    <a16:creationId xmlns:a16="http://schemas.microsoft.com/office/drawing/2014/main" id="{1EA4BA5D-3098-994D-9EEE-02B2FF74ABF2}"/>
                  </a:ext>
                </a:extLst>
              </p:cNvPr>
              <p:cNvSpPr/>
              <p:nvPr/>
            </p:nvSpPr>
            <p:spPr>
              <a:xfrm>
                <a:off x="5071590" y="5195857"/>
                <a:ext cx="216024" cy="2160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500"/>
              </a:p>
            </p:txBody>
          </p:sp>
          <p:sp>
            <p:nvSpPr>
              <p:cNvPr id="10" name="円/楕円 9">
                <a:extLst>
                  <a:ext uri="{FF2B5EF4-FFF2-40B4-BE49-F238E27FC236}">
                    <a16:creationId xmlns:a16="http://schemas.microsoft.com/office/drawing/2014/main" id="{E6D00427-4A4F-1443-83C4-28ADE78B4FD8}"/>
                  </a:ext>
                </a:extLst>
              </p:cNvPr>
              <p:cNvSpPr/>
              <p:nvPr/>
            </p:nvSpPr>
            <p:spPr>
              <a:xfrm>
                <a:off x="6298048" y="4844463"/>
                <a:ext cx="215561" cy="213118"/>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500"/>
              </a:p>
            </p:txBody>
          </p:sp>
          <p:sp>
            <p:nvSpPr>
              <p:cNvPr id="11" name="円/楕円 10">
                <a:extLst>
                  <a:ext uri="{FF2B5EF4-FFF2-40B4-BE49-F238E27FC236}">
                    <a16:creationId xmlns:a16="http://schemas.microsoft.com/office/drawing/2014/main" id="{4A23F627-6D00-8847-9372-7772E01AFE49}"/>
                  </a:ext>
                </a:extLst>
              </p:cNvPr>
              <p:cNvSpPr/>
              <p:nvPr/>
            </p:nvSpPr>
            <p:spPr>
              <a:xfrm>
                <a:off x="5899442" y="3336989"/>
                <a:ext cx="216024" cy="216024"/>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500"/>
              </a:p>
            </p:txBody>
          </p:sp>
          <p:sp>
            <p:nvSpPr>
              <p:cNvPr id="12" name="円/楕円 11">
                <a:extLst>
                  <a:ext uri="{FF2B5EF4-FFF2-40B4-BE49-F238E27FC236}">
                    <a16:creationId xmlns:a16="http://schemas.microsoft.com/office/drawing/2014/main" id="{029CB875-5FD0-CF42-AA7F-3453199DFEDA}"/>
                  </a:ext>
                </a:extLst>
              </p:cNvPr>
              <p:cNvSpPr/>
              <p:nvPr/>
            </p:nvSpPr>
            <p:spPr>
              <a:xfrm>
                <a:off x="3194345" y="4101342"/>
                <a:ext cx="216024" cy="2160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500"/>
              </a:p>
            </p:txBody>
          </p:sp>
          <p:sp>
            <p:nvSpPr>
              <p:cNvPr id="13" name="円/楕円 12">
                <a:extLst>
                  <a:ext uri="{FF2B5EF4-FFF2-40B4-BE49-F238E27FC236}">
                    <a16:creationId xmlns:a16="http://schemas.microsoft.com/office/drawing/2014/main" id="{FA159B86-E37A-884A-8C6D-DCD5F16DDDA9}"/>
                  </a:ext>
                </a:extLst>
              </p:cNvPr>
              <p:cNvSpPr/>
              <p:nvPr/>
            </p:nvSpPr>
            <p:spPr>
              <a:xfrm>
                <a:off x="6732240" y="4212431"/>
                <a:ext cx="164064" cy="141068"/>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500"/>
              </a:p>
            </p:txBody>
          </p:sp>
          <p:sp>
            <p:nvSpPr>
              <p:cNvPr id="14" name="円/楕円 13">
                <a:extLst>
                  <a:ext uri="{FF2B5EF4-FFF2-40B4-BE49-F238E27FC236}">
                    <a16:creationId xmlns:a16="http://schemas.microsoft.com/office/drawing/2014/main" id="{58FEA0BF-7D78-754D-8F73-E077EC77FDCD}"/>
                  </a:ext>
                </a:extLst>
              </p:cNvPr>
              <p:cNvSpPr/>
              <p:nvPr/>
            </p:nvSpPr>
            <p:spPr>
              <a:xfrm>
                <a:off x="5727806" y="5057581"/>
                <a:ext cx="343272" cy="3048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500"/>
              </a:p>
            </p:txBody>
          </p:sp>
          <p:sp>
            <p:nvSpPr>
              <p:cNvPr id="15" name="円/楕円 14">
                <a:extLst>
                  <a:ext uri="{FF2B5EF4-FFF2-40B4-BE49-F238E27FC236}">
                    <a16:creationId xmlns:a16="http://schemas.microsoft.com/office/drawing/2014/main" id="{8BE4C6FF-4B52-D643-94DA-B44C87A58923}"/>
                  </a:ext>
                </a:extLst>
              </p:cNvPr>
              <p:cNvSpPr/>
              <p:nvPr/>
            </p:nvSpPr>
            <p:spPr>
              <a:xfrm>
                <a:off x="7260352" y="4282965"/>
                <a:ext cx="304800" cy="2836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500"/>
              </a:p>
            </p:txBody>
          </p:sp>
        </p:grpSp>
        <p:sp>
          <p:nvSpPr>
            <p:cNvPr id="16" name="円/楕円 15">
              <a:extLst>
                <a:ext uri="{FF2B5EF4-FFF2-40B4-BE49-F238E27FC236}">
                  <a16:creationId xmlns:a16="http://schemas.microsoft.com/office/drawing/2014/main" id="{E802AA2E-3F70-E640-9716-0B7156FB656C}"/>
                </a:ext>
              </a:extLst>
            </p:cNvPr>
            <p:cNvSpPr/>
            <p:nvPr/>
          </p:nvSpPr>
          <p:spPr>
            <a:xfrm>
              <a:off x="4098867" y="4037981"/>
              <a:ext cx="205933" cy="2127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500"/>
            </a:p>
          </p:txBody>
        </p:sp>
        <p:sp>
          <p:nvSpPr>
            <p:cNvPr id="17" name="円/楕円 16">
              <a:extLst>
                <a:ext uri="{FF2B5EF4-FFF2-40B4-BE49-F238E27FC236}">
                  <a16:creationId xmlns:a16="http://schemas.microsoft.com/office/drawing/2014/main" id="{4BEEF939-93F5-5444-9C46-EE600ABF0BF5}"/>
                </a:ext>
              </a:extLst>
            </p:cNvPr>
            <p:cNvSpPr/>
            <p:nvPr/>
          </p:nvSpPr>
          <p:spPr>
            <a:xfrm>
              <a:off x="5820211" y="4389236"/>
              <a:ext cx="180424" cy="165488"/>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500"/>
            </a:p>
          </p:txBody>
        </p:sp>
      </p:grpSp>
      <p:sp>
        <p:nvSpPr>
          <p:cNvPr id="25" name="円/楕円 24">
            <a:extLst>
              <a:ext uri="{FF2B5EF4-FFF2-40B4-BE49-F238E27FC236}">
                <a16:creationId xmlns:a16="http://schemas.microsoft.com/office/drawing/2014/main" id="{C4D6AB08-2EE3-A047-AFBA-615118526B32}"/>
              </a:ext>
            </a:extLst>
          </p:cNvPr>
          <p:cNvSpPr/>
          <p:nvPr/>
        </p:nvSpPr>
        <p:spPr>
          <a:xfrm>
            <a:off x="353616" y="4693877"/>
            <a:ext cx="309626" cy="333155"/>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500"/>
          </a:p>
        </p:txBody>
      </p:sp>
      <p:sp>
        <p:nvSpPr>
          <p:cNvPr id="27" name="円/楕円 26">
            <a:extLst>
              <a:ext uri="{FF2B5EF4-FFF2-40B4-BE49-F238E27FC236}">
                <a16:creationId xmlns:a16="http://schemas.microsoft.com/office/drawing/2014/main" id="{EC22E0C3-E55C-164C-9405-903D4F51DA28}"/>
              </a:ext>
            </a:extLst>
          </p:cNvPr>
          <p:cNvSpPr/>
          <p:nvPr/>
        </p:nvSpPr>
        <p:spPr>
          <a:xfrm>
            <a:off x="2749634" y="4707930"/>
            <a:ext cx="309627" cy="33111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500"/>
          </a:p>
        </p:txBody>
      </p:sp>
      <p:sp>
        <p:nvSpPr>
          <p:cNvPr id="28" name="円/楕円 27">
            <a:extLst>
              <a:ext uri="{FF2B5EF4-FFF2-40B4-BE49-F238E27FC236}">
                <a16:creationId xmlns:a16="http://schemas.microsoft.com/office/drawing/2014/main" id="{9A4068DB-5D37-7B4B-B589-7FE6F95F9BDC}"/>
              </a:ext>
            </a:extLst>
          </p:cNvPr>
          <p:cNvSpPr/>
          <p:nvPr/>
        </p:nvSpPr>
        <p:spPr>
          <a:xfrm>
            <a:off x="4560738" y="4704338"/>
            <a:ext cx="329382" cy="334709"/>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500"/>
          </a:p>
        </p:txBody>
      </p:sp>
      <p:sp>
        <p:nvSpPr>
          <p:cNvPr id="30" name="円/楕円 29">
            <a:extLst>
              <a:ext uri="{FF2B5EF4-FFF2-40B4-BE49-F238E27FC236}">
                <a16:creationId xmlns:a16="http://schemas.microsoft.com/office/drawing/2014/main" id="{3405A1C9-BC6E-DE4E-829C-A0D067F1AEF4}"/>
              </a:ext>
            </a:extLst>
          </p:cNvPr>
          <p:cNvSpPr/>
          <p:nvPr/>
        </p:nvSpPr>
        <p:spPr>
          <a:xfrm>
            <a:off x="2551505" y="2544984"/>
            <a:ext cx="309626" cy="333936"/>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500"/>
          </a:p>
        </p:txBody>
      </p:sp>
      <p:sp>
        <p:nvSpPr>
          <p:cNvPr id="31" name="円/楕円 30">
            <a:extLst>
              <a:ext uri="{FF2B5EF4-FFF2-40B4-BE49-F238E27FC236}">
                <a16:creationId xmlns:a16="http://schemas.microsoft.com/office/drawing/2014/main" id="{EDBDB064-7BB7-5542-BEA7-80B67F451E33}"/>
              </a:ext>
            </a:extLst>
          </p:cNvPr>
          <p:cNvSpPr/>
          <p:nvPr/>
        </p:nvSpPr>
        <p:spPr>
          <a:xfrm>
            <a:off x="1789011" y="2460363"/>
            <a:ext cx="309626" cy="333936"/>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500"/>
          </a:p>
        </p:txBody>
      </p:sp>
      <p:sp>
        <p:nvSpPr>
          <p:cNvPr id="32" name="正方形/長方形 31">
            <a:extLst>
              <a:ext uri="{FF2B5EF4-FFF2-40B4-BE49-F238E27FC236}">
                <a16:creationId xmlns:a16="http://schemas.microsoft.com/office/drawing/2014/main" id="{F265C4B6-C83F-7247-B2D1-FBF2DD94AFC7}"/>
              </a:ext>
            </a:extLst>
          </p:cNvPr>
          <p:cNvSpPr/>
          <p:nvPr/>
        </p:nvSpPr>
        <p:spPr>
          <a:xfrm>
            <a:off x="263930" y="1345332"/>
            <a:ext cx="7290486" cy="414741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正方形/長方形 32">
            <a:extLst>
              <a:ext uri="{FF2B5EF4-FFF2-40B4-BE49-F238E27FC236}">
                <a16:creationId xmlns:a16="http://schemas.microsoft.com/office/drawing/2014/main" id="{76287872-64BE-224E-92AB-D939DB4A9F86}"/>
              </a:ext>
            </a:extLst>
          </p:cNvPr>
          <p:cNvSpPr/>
          <p:nvPr/>
        </p:nvSpPr>
        <p:spPr>
          <a:xfrm>
            <a:off x="497632" y="913284"/>
            <a:ext cx="2664296"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dirty="0">
                <a:solidFill>
                  <a:schemeClr val="tx1"/>
                </a:solidFill>
              </a:rPr>
              <a:t>Example of the system</a:t>
            </a:r>
            <a:endParaRPr kumimoji="1" lang="ja-JP" altLang="en-US" sz="2000">
              <a:solidFill>
                <a:schemeClr val="tx1"/>
              </a:solidFill>
            </a:endParaRPr>
          </a:p>
        </p:txBody>
      </p:sp>
      <p:sp>
        <p:nvSpPr>
          <p:cNvPr id="34" name="正方形/長方形 33">
            <a:extLst>
              <a:ext uri="{FF2B5EF4-FFF2-40B4-BE49-F238E27FC236}">
                <a16:creationId xmlns:a16="http://schemas.microsoft.com/office/drawing/2014/main" id="{D408B29E-3B0C-D14B-A573-576537FF577B}"/>
              </a:ext>
            </a:extLst>
          </p:cNvPr>
          <p:cNvSpPr/>
          <p:nvPr/>
        </p:nvSpPr>
        <p:spPr>
          <a:xfrm>
            <a:off x="4890120" y="4657700"/>
            <a:ext cx="2675582" cy="369332"/>
          </a:xfrm>
          <a:prstGeom prst="rect">
            <a:avLst/>
          </a:prstGeom>
          <a:ln>
            <a:noFill/>
          </a:ln>
        </p:spPr>
        <p:txBody>
          <a:bodyPr wrap="square">
            <a:spAutoFit/>
          </a:bodyPr>
          <a:lstStyle/>
          <a:p>
            <a:r>
              <a:rPr lang="en" altLang="ja-JP" dirty="0"/>
              <a:t>: a phone charging station</a:t>
            </a:r>
          </a:p>
        </p:txBody>
      </p:sp>
      <p:sp>
        <p:nvSpPr>
          <p:cNvPr id="35" name="正方形/長方形 34">
            <a:extLst>
              <a:ext uri="{FF2B5EF4-FFF2-40B4-BE49-F238E27FC236}">
                <a16:creationId xmlns:a16="http://schemas.microsoft.com/office/drawing/2014/main" id="{01EF4868-A5C0-0348-9F4F-E6175D3B3FB4}"/>
              </a:ext>
            </a:extLst>
          </p:cNvPr>
          <p:cNvSpPr/>
          <p:nvPr/>
        </p:nvSpPr>
        <p:spPr>
          <a:xfrm>
            <a:off x="663242" y="4657700"/>
            <a:ext cx="1836727" cy="369332"/>
          </a:xfrm>
          <a:prstGeom prst="rect">
            <a:avLst/>
          </a:prstGeom>
          <a:ln>
            <a:noFill/>
          </a:ln>
        </p:spPr>
        <p:txBody>
          <a:bodyPr wrap="square">
            <a:spAutoFit/>
          </a:bodyPr>
          <a:lstStyle/>
          <a:p>
            <a:r>
              <a:rPr lang="en" altLang="ja-JP" dirty="0"/>
              <a:t>: evacuation spot</a:t>
            </a:r>
            <a:endParaRPr lang="ja-JP" altLang="en-US"/>
          </a:p>
        </p:txBody>
      </p:sp>
      <p:sp>
        <p:nvSpPr>
          <p:cNvPr id="36" name="正方形/長方形 35">
            <a:extLst>
              <a:ext uri="{FF2B5EF4-FFF2-40B4-BE49-F238E27FC236}">
                <a16:creationId xmlns:a16="http://schemas.microsoft.com/office/drawing/2014/main" id="{4E089319-84B7-2542-8D96-646F1690773E}"/>
              </a:ext>
            </a:extLst>
          </p:cNvPr>
          <p:cNvSpPr/>
          <p:nvPr/>
        </p:nvSpPr>
        <p:spPr>
          <a:xfrm>
            <a:off x="3059261" y="4669715"/>
            <a:ext cx="1523072" cy="369332"/>
          </a:xfrm>
          <a:prstGeom prst="rect">
            <a:avLst/>
          </a:prstGeom>
          <a:ln>
            <a:noFill/>
          </a:ln>
        </p:spPr>
        <p:txBody>
          <a:bodyPr wrap="square">
            <a:spAutoFit/>
          </a:bodyPr>
          <a:lstStyle/>
          <a:p>
            <a:r>
              <a:rPr lang="en-US" altLang="ja-JP" dirty="0"/>
              <a:t>: road closed</a:t>
            </a:r>
            <a:endParaRPr lang="ja-JP" altLang="en-US"/>
          </a:p>
        </p:txBody>
      </p:sp>
      <p:sp>
        <p:nvSpPr>
          <p:cNvPr id="42" name="円/楕円 41">
            <a:extLst>
              <a:ext uri="{FF2B5EF4-FFF2-40B4-BE49-F238E27FC236}">
                <a16:creationId xmlns:a16="http://schemas.microsoft.com/office/drawing/2014/main" id="{7CB702D2-DB80-1A41-BCDB-20D3E8128933}"/>
              </a:ext>
            </a:extLst>
          </p:cNvPr>
          <p:cNvSpPr/>
          <p:nvPr/>
        </p:nvSpPr>
        <p:spPr>
          <a:xfrm>
            <a:off x="353616" y="5104142"/>
            <a:ext cx="309626" cy="333155"/>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500"/>
          </a:p>
        </p:txBody>
      </p:sp>
      <p:sp>
        <p:nvSpPr>
          <p:cNvPr id="43" name="円/楕円 42">
            <a:extLst>
              <a:ext uri="{FF2B5EF4-FFF2-40B4-BE49-F238E27FC236}">
                <a16:creationId xmlns:a16="http://schemas.microsoft.com/office/drawing/2014/main" id="{16B1CE22-C147-1E46-A6CF-09D5E68F198F}"/>
              </a:ext>
            </a:extLst>
          </p:cNvPr>
          <p:cNvSpPr/>
          <p:nvPr/>
        </p:nvSpPr>
        <p:spPr>
          <a:xfrm>
            <a:off x="2757745" y="5105735"/>
            <a:ext cx="309626" cy="333155"/>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500"/>
          </a:p>
        </p:txBody>
      </p:sp>
      <p:sp>
        <p:nvSpPr>
          <p:cNvPr id="44" name="円/楕円 43">
            <a:extLst>
              <a:ext uri="{FF2B5EF4-FFF2-40B4-BE49-F238E27FC236}">
                <a16:creationId xmlns:a16="http://schemas.microsoft.com/office/drawing/2014/main" id="{27772CF4-A2A1-F147-AAEB-D812DF38B424}"/>
              </a:ext>
            </a:extLst>
          </p:cNvPr>
          <p:cNvSpPr/>
          <p:nvPr/>
        </p:nvSpPr>
        <p:spPr>
          <a:xfrm>
            <a:off x="4570616" y="5105735"/>
            <a:ext cx="309626" cy="333155"/>
          </a:xfrm>
          <a:prstGeom prst="ellipse">
            <a:avLst/>
          </a:prstGeom>
          <a:solidFill>
            <a:srgbClr val="0B87D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500"/>
          </a:p>
        </p:txBody>
      </p:sp>
      <p:cxnSp>
        <p:nvCxnSpPr>
          <p:cNvPr id="45" name="直線コネクタ 44">
            <a:extLst>
              <a:ext uri="{FF2B5EF4-FFF2-40B4-BE49-F238E27FC236}">
                <a16:creationId xmlns:a16="http://schemas.microsoft.com/office/drawing/2014/main" id="{A23521C4-4921-4045-8123-F9A61503B15A}"/>
              </a:ext>
            </a:extLst>
          </p:cNvPr>
          <p:cNvCxnSpPr/>
          <p:nvPr/>
        </p:nvCxnSpPr>
        <p:spPr>
          <a:xfrm>
            <a:off x="858738" y="5270506"/>
            <a:ext cx="144573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直線コネクタ 45">
            <a:extLst>
              <a:ext uri="{FF2B5EF4-FFF2-40B4-BE49-F238E27FC236}">
                <a16:creationId xmlns:a16="http://schemas.microsoft.com/office/drawing/2014/main" id="{10E3FA42-2ACA-A844-802F-16DBA97B9F15}"/>
              </a:ext>
            </a:extLst>
          </p:cNvPr>
          <p:cNvCxnSpPr>
            <a:cxnSpLocks/>
          </p:cNvCxnSpPr>
          <p:nvPr/>
        </p:nvCxnSpPr>
        <p:spPr>
          <a:xfrm>
            <a:off x="3233501" y="5270506"/>
            <a:ext cx="114437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直線コネクタ 47">
            <a:extLst>
              <a:ext uri="{FF2B5EF4-FFF2-40B4-BE49-F238E27FC236}">
                <a16:creationId xmlns:a16="http://schemas.microsoft.com/office/drawing/2014/main" id="{794DAA00-1C2C-9D46-AD75-3B084C52FF46}"/>
              </a:ext>
            </a:extLst>
          </p:cNvPr>
          <p:cNvCxnSpPr>
            <a:cxnSpLocks/>
          </p:cNvCxnSpPr>
          <p:nvPr/>
        </p:nvCxnSpPr>
        <p:spPr>
          <a:xfrm>
            <a:off x="5155620" y="5270506"/>
            <a:ext cx="225478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7" name="グループ化 56">
            <a:extLst>
              <a:ext uri="{FF2B5EF4-FFF2-40B4-BE49-F238E27FC236}">
                <a16:creationId xmlns:a16="http://schemas.microsoft.com/office/drawing/2014/main" id="{842A3030-9D75-D348-A6C4-EE8348FCBF3C}"/>
              </a:ext>
            </a:extLst>
          </p:cNvPr>
          <p:cNvGrpSpPr/>
          <p:nvPr/>
        </p:nvGrpSpPr>
        <p:grpSpPr>
          <a:xfrm>
            <a:off x="5068178" y="1666559"/>
            <a:ext cx="1918330" cy="957778"/>
            <a:chOff x="7554416" y="2406778"/>
            <a:chExt cx="1918330" cy="957778"/>
          </a:xfrm>
        </p:grpSpPr>
        <p:grpSp>
          <p:nvGrpSpPr>
            <p:cNvPr id="20" name="グループ化 19">
              <a:extLst>
                <a:ext uri="{FF2B5EF4-FFF2-40B4-BE49-F238E27FC236}">
                  <a16:creationId xmlns:a16="http://schemas.microsoft.com/office/drawing/2014/main" id="{BE61BFB1-D5FC-7540-B24B-02507918CECA}"/>
                </a:ext>
              </a:extLst>
            </p:cNvPr>
            <p:cNvGrpSpPr/>
            <p:nvPr/>
          </p:nvGrpSpPr>
          <p:grpSpPr>
            <a:xfrm>
              <a:off x="7554416" y="2406778"/>
              <a:ext cx="1918330" cy="957778"/>
              <a:chOff x="2226138" y="1449443"/>
              <a:chExt cx="1918330" cy="593622"/>
            </a:xfrm>
          </p:grpSpPr>
          <p:sp>
            <p:nvSpPr>
              <p:cNvPr id="23" name="角丸四角形吹き出し 22">
                <a:extLst>
                  <a:ext uri="{FF2B5EF4-FFF2-40B4-BE49-F238E27FC236}">
                    <a16:creationId xmlns:a16="http://schemas.microsoft.com/office/drawing/2014/main" id="{1B9842BA-4B72-534D-A971-123083D0BBFC}"/>
                  </a:ext>
                </a:extLst>
              </p:cNvPr>
              <p:cNvSpPr/>
              <p:nvPr/>
            </p:nvSpPr>
            <p:spPr>
              <a:xfrm>
                <a:off x="2226138" y="1449443"/>
                <a:ext cx="1918330" cy="593622"/>
              </a:xfrm>
              <a:prstGeom prst="wedgeRoundRectCallout">
                <a:avLst>
                  <a:gd name="adj1" fmla="val -36336"/>
                  <a:gd name="adj2" fmla="val 67712"/>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ja-JP" dirty="0">
                  <a:solidFill>
                    <a:schemeClr val="tx1"/>
                  </a:solidFill>
                </a:endParaRPr>
              </a:p>
            </p:txBody>
          </p:sp>
          <p:sp>
            <p:nvSpPr>
              <p:cNvPr id="29" name="乗算記号 28">
                <a:extLst>
                  <a:ext uri="{FF2B5EF4-FFF2-40B4-BE49-F238E27FC236}">
                    <a16:creationId xmlns:a16="http://schemas.microsoft.com/office/drawing/2014/main" id="{323A02D2-7328-DD49-A355-FD28F98980FF}"/>
                  </a:ext>
                </a:extLst>
              </p:cNvPr>
              <p:cNvSpPr/>
              <p:nvPr/>
            </p:nvSpPr>
            <p:spPr>
              <a:xfrm>
                <a:off x="3938823" y="1470376"/>
                <a:ext cx="143702" cy="100834"/>
              </a:xfrm>
              <a:prstGeom prst="mathMultiply">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9" name="テキスト ボックス 18">
              <a:extLst>
                <a:ext uri="{FF2B5EF4-FFF2-40B4-BE49-F238E27FC236}">
                  <a16:creationId xmlns:a16="http://schemas.microsoft.com/office/drawing/2014/main" id="{4EF039D0-F941-F24D-8E0C-67E0A416C9DA}"/>
                </a:ext>
              </a:extLst>
            </p:cNvPr>
            <p:cNvSpPr txBox="1"/>
            <p:nvPr/>
          </p:nvSpPr>
          <p:spPr>
            <a:xfrm>
              <a:off x="7660376" y="2516335"/>
              <a:ext cx="1732206" cy="738664"/>
            </a:xfrm>
            <a:prstGeom prst="rect">
              <a:avLst/>
            </a:prstGeom>
            <a:noFill/>
          </p:spPr>
          <p:txBody>
            <a:bodyPr wrap="square" rtlCol="0">
              <a:spAutoFit/>
            </a:bodyPr>
            <a:lstStyle/>
            <a:p>
              <a:r>
                <a:rPr lang="ja-JP" altLang="en-US" sz="1400"/>
                <a:t>神戸</a:t>
              </a:r>
              <a:r>
                <a:rPr kumimoji="1" lang="ja-JP" altLang="en-US" sz="1400"/>
                <a:t>大学で</a:t>
              </a:r>
              <a:r>
                <a:rPr lang="ja-JP" altLang="en-US" sz="1400"/>
                <a:t>携帯の充電できるようです。行ってください！</a:t>
              </a:r>
              <a:endParaRPr kumimoji="1" lang="ja-JP" altLang="en-US" sz="1400"/>
            </a:p>
          </p:txBody>
        </p:sp>
      </p:grpSp>
      <p:sp>
        <p:nvSpPr>
          <p:cNvPr id="58" name="円/楕円 57">
            <a:extLst>
              <a:ext uri="{FF2B5EF4-FFF2-40B4-BE49-F238E27FC236}">
                <a16:creationId xmlns:a16="http://schemas.microsoft.com/office/drawing/2014/main" id="{4199FCB2-6E9F-224A-B651-4849DE54F501}"/>
              </a:ext>
            </a:extLst>
          </p:cNvPr>
          <p:cNvSpPr/>
          <p:nvPr/>
        </p:nvSpPr>
        <p:spPr>
          <a:xfrm>
            <a:off x="6317636" y="2763494"/>
            <a:ext cx="191673" cy="208634"/>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500"/>
          </a:p>
        </p:txBody>
      </p:sp>
    </p:spTree>
    <p:extLst>
      <p:ext uri="{BB962C8B-B14F-4D97-AF65-F5344CB8AC3E}">
        <p14:creationId xmlns:p14="http://schemas.microsoft.com/office/powerpoint/2010/main" val="656901143"/>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dissolve">
                                      <p:cBhvr>
                                        <p:cTn id="7"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D80E690-467B-6444-B861-6B6D7D691543}"/>
              </a:ext>
            </a:extLst>
          </p:cNvPr>
          <p:cNvSpPr>
            <a:spLocks noGrp="1"/>
          </p:cNvSpPr>
          <p:nvPr>
            <p:ph type="title"/>
          </p:nvPr>
        </p:nvSpPr>
        <p:spPr/>
        <p:txBody>
          <a:bodyPr/>
          <a:lstStyle/>
          <a:p>
            <a:r>
              <a:rPr lang="en" altLang="ja-JP" dirty="0"/>
              <a:t>Visualizing of behavioral facilitation tweet</a:t>
            </a:r>
            <a:endParaRPr kumimoji="1" lang="ja-JP" altLang="en-US"/>
          </a:p>
        </p:txBody>
      </p:sp>
      <p:sp>
        <p:nvSpPr>
          <p:cNvPr id="4" name="スライド番号プレースホルダー 3">
            <a:extLst>
              <a:ext uri="{FF2B5EF4-FFF2-40B4-BE49-F238E27FC236}">
                <a16:creationId xmlns:a16="http://schemas.microsoft.com/office/drawing/2014/main" id="{DC431F2C-F74B-DC45-81D8-FD3C2AC95C28}"/>
              </a:ext>
            </a:extLst>
          </p:cNvPr>
          <p:cNvSpPr>
            <a:spLocks noGrp="1"/>
          </p:cNvSpPr>
          <p:nvPr>
            <p:ph type="sldNum" sz="quarter" idx="11"/>
          </p:nvPr>
        </p:nvSpPr>
        <p:spPr/>
        <p:txBody>
          <a:bodyPr/>
          <a:lstStyle/>
          <a:p>
            <a:fld id="{D2D8002D-B5B0-4BAC-B1F6-782DDCCE6D9C}" type="slidenum">
              <a:rPr lang="ja-JP" altLang="en-US" smtClean="0">
                <a:solidFill>
                  <a:prstClr val="black"/>
                </a:solidFill>
              </a:rPr>
              <a:pPr/>
              <a:t>14</a:t>
            </a:fld>
            <a:endParaRPr lang="ja-JP" altLang="en-US" dirty="0"/>
          </a:p>
        </p:txBody>
      </p:sp>
      <p:sp>
        <p:nvSpPr>
          <p:cNvPr id="9" name="正方形/長方形 8">
            <a:extLst>
              <a:ext uri="{FF2B5EF4-FFF2-40B4-BE49-F238E27FC236}">
                <a16:creationId xmlns:a16="http://schemas.microsoft.com/office/drawing/2014/main" id="{5B3A9433-6ED1-E841-8579-F89FA6005A05}"/>
              </a:ext>
            </a:extLst>
          </p:cNvPr>
          <p:cNvSpPr/>
          <p:nvPr/>
        </p:nvSpPr>
        <p:spPr>
          <a:xfrm>
            <a:off x="425624" y="913284"/>
            <a:ext cx="1390124" cy="369332"/>
          </a:xfrm>
          <a:prstGeom prst="rect">
            <a:avLst/>
          </a:prstGeom>
          <a:ln>
            <a:solidFill>
              <a:schemeClr val="tx1"/>
            </a:solidFill>
          </a:ln>
        </p:spPr>
        <p:txBody>
          <a:bodyPr wrap="none">
            <a:spAutoFit/>
          </a:bodyPr>
          <a:lstStyle/>
          <a:p>
            <a:r>
              <a:rPr lang="en" altLang="ja-JP" dirty="0"/>
              <a:t>Usage image</a:t>
            </a:r>
            <a:endParaRPr lang="ja-JP" altLang="en-US"/>
          </a:p>
        </p:txBody>
      </p:sp>
      <p:pic>
        <p:nvPicPr>
          <p:cNvPr id="3" name="図 2">
            <a:extLst>
              <a:ext uri="{FF2B5EF4-FFF2-40B4-BE49-F238E27FC236}">
                <a16:creationId xmlns:a16="http://schemas.microsoft.com/office/drawing/2014/main" id="{6384D394-228C-3D4C-AB3A-B8F2248E3DE6}"/>
              </a:ext>
            </a:extLst>
          </p:cNvPr>
          <p:cNvPicPr>
            <a:picLocks noChangeAspect="1"/>
          </p:cNvPicPr>
          <p:nvPr/>
        </p:nvPicPr>
        <p:blipFill>
          <a:blip r:embed="rId3"/>
          <a:stretch>
            <a:fillRect/>
          </a:stretch>
        </p:blipFill>
        <p:spPr>
          <a:xfrm>
            <a:off x="998047" y="2472866"/>
            <a:ext cx="1201316" cy="1201316"/>
          </a:xfrm>
          <a:prstGeom prst="rect">
            <a:avLst/>
          </a:prstGeom>
        </p:spPr>
      </p:pic>
      <p:cxnSp>
        <p:nvCxnSpPr>
          <p:cNvPr id="6" name="直線矢印コネクタ 5">
            <a:extLst>
              <a:ext uri="{FF2B5EF4-FFF2-40B4-BE49-F238E27FC236}">
                <a16:creationId xmlns:a16="http://schemas.microsoft.com/office/drawing/2014/main" id="{64DF448D-9294-A44A-B614-A5DE85098F3C}"/>
              </a:ext>
            </a:extLst>
          </p:cNvPr>
          <p:cNvCxnSpPr>
            <a:cxnSpLocks/>
          </p:cNvCxnSpPr>
          <p:nvPr/>
        </p:nvCxnSpPr>
        <p:spPr>
          <a:xfrm>
            <a:off x="3089920" y="2281436"/>
            <a:ext cx="1368152"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テキスト ボックス 9">
            <a:extLst>
              <a:ext uri="{FF2B5EF4-FFF2-40B4-BE49-F238E27FC236}">
                <a16:creationId xmlns:a16="http://schemas.microsoft.com/office/drawing/2014/main" id="{0E122EBF-7802-CA49-9B1D-6A256B9C273A}"/>
              </a:ext>
            </a:extLst>
          </p:cNvPr>
          <p:cNvSpPr txBox="1"/>
          <p:nvPr/>
        </p:nvSpPr>
        <p:spPr>
          <a:xfrm>
            <a:off x="1242306" y="1403812"/>
            <a:ext cx="720080" cy="373568"/>
          </a:xfrm>
          <a:prstGeom prst="rect">
            <a:avLst/>
          </a:prstGeom>
          <a:noFill/>
        </p:spPr>
        <p:txBody>
          <a:bodyPr wrap="square" rtlCol="0">
            <a:spAutoFit/>
          </a:bodyPr>
          <a:lstStyle/>
          <a:p>
            <a:pPr algn="ctr"/>
            <a:r>
              <a:rPr kumimoji="1" lang="en-US" altLang="ja-JP" dirty="0"/>
              <a:t>User</a:t>
            </a:r>
            <a:endParaRPr kumimoji="1" lang="ja-JP" altLang="en-US"/>
          </a:p>
        </p:txBody>
      </p:sp>
      <p:sp>
        <p:nvSpPr>
          <p:cNvPr id="11" name="テキスト ボックス 10">
            <a:extLst>
              <a:ext uri="{FF2B5EF4-FFF2-40B4-BE49-F238E27FC236}">
                <a16:creationId xmlns:a16="http://schemas.microsoft.com/office/drawing/2014/main" id="{A52113CB-8C8A-7048-8D3F-E45BB5A5E39E}"/>
              </a:ext>
            </a:extLst>
          </p:cNvPr>
          <p:cNvSpPr txBox="1"/>
          <p:nvPr/>
        </p:nvSpPr>
        <p:spPr>
          <a:xfrm>
            <a:off x="5555555" y="1014758"/>
            <a:ext cx="1390124" cy="369332"/>
          </a:xfrm>
          <a:prstGeom prst="rect">
            <a:avLst/>
          </a:prstGeom>
          <a:noFill/>
        </p:spPr>
        <p:txBody>
          <a:bodyPr wrap="square" rtlCol="0">
            <a:spAutoFit/>
          </a:bodyPr>
          <a:lstStyle/>
          <a:p>
            <a:pPr algn="ctr"/>
            <a:r>
              <a:rPr kumimoji="1" lang="en-US" altLang="ja-JP" dirty="0">
                <a:solidFill>
                  <a:srgbClr val="0070C0"/>
                </a:solidFill>
              </a:rPr>
              <a:t>The system</a:t>
            </a:r>
            <a:endParaRPr kumimoji="1" lang="ja-JP" altLang="en-US">
              <a:solidFill>
                <a:srgbClr val="0070C0"/>
              </a:solidFill>
            </a:endParaRPr>
          </a:p>
        </p:txBody>
      </p:sp>
      <p:sp>
        <p:nvSpPr>
          <p:cNvPr id="12" name="テキスト ボックス 11">
            <a:extLst>
              <a:ext uri="{FF2B5EF4-FFF2-40B4-BE49-F238E27FC236}">
                <a16:creationId xmlns:a16="http://schemas.microsoft.com/office/drawing/2014/main" id="{61BED19D-256A-5A40-BB9E-1E447EF55FC2}"/>
              </a:ext>
            </a:extLst>
          </p:cNvPr>
          <p:cNvSpPr txBox="1"/>
          <p:nvPr/>
        </p:nvSpPr>
        <p:spPr>
          <a:xfrm>
            <a:off x="2804049" y="1840096"/>
            <a:ext cx="2011053" cy="369332"/>
          </a:xfrm>
          <a:prstGeom prst="rect">
            <a:avLst/>
          </a:prstGeom>
          <a:noFill/>
        </p:spPr>
        <p:txBody>
          <a:bodyPr wrap="square" rtlCol="0">
            <a:spAutoFit/>
          </a:bodyPr>
          <a:lstStyle/>
          <a:p>
            <a:pPr algn="ctr"/>
            <a:r>
              <a:rPr kumimoji="1" lang="en-US" altLang="ja-JP" dirty="0"/>
              <a:t>2.Input area name</a:t>
            </a:r>
            <a:endParaRPr kumimoji="1" lang="ja-JP" altLang="en-US"/>
          </a:p>
        </p:txBody>
      </p:sp>
      <p:sp>
        <p:nvSpPr>
          <p:cNvPr id="14" name="テキスト ボックス 13">
            <a:extLst>
              <a:ext uri="{FF2B5EF4-FFF2-40B4-BE49-F238E27FC236}">
                <a16:creationId xmlns:a16="http://schemas.microsoft.com/office/drawing/2014/main" id="{33EDE3E1-69F1-804E-88EF-FEC569746168}"/>
              </a:ext>
            </a:extLst>
          </p:cNvPr>
          <p:cNvSpPr txBox="1"/>
          <p:nvPr/>
        </p:nvSpPr>
        <p:spPr>
          <a:xfrm>
            <a:off x="2753163" y="1471518"/>
            <a:ext cx="2112826" cy="369332"/>
          </a:xfrm>
          <a:prstGeom prst="rect">
            <a:avLst/>
          </a:prstGeom>
          <a:noFill/>
        </p:spPr>
        <p:txBody>
          <a:bodyPr wrap="square" rtlCol="0">
            <a:spAutoFit/>
          </a:bodyPr>
          <a:lstStyle/>
          <a:p>
            <a:pPr algn="ctr"/>
            <a:r>
              <a:rPr kumimoji="1" lang="en-US" altLang="ja-JP" dirty="0"/>
              <a:t>1.Start the system</a:t>
            </a:r>
            <a:endParaRPr kumimoji="1" lang="ja-JP" altLang="en-US"/>
          </a:p>
        </p:txBody>
      </p:sp>
      <p:sp>
        <p:nvSpPr>
          <p:cNvPr id="19" name="正方形/長方形 18">
            <a:extLst>
              <a:ext uri="{FF2B5EF4-FFF2-40B4-BE49-F238E27FC236}">
                <a16:creationId xmlns:a16="http://schemas.microsoft.com/office/drawing/2014/main" id="{279BDA0E-EC5E-AA4A-9489-A67E798D8AB1}"/>
              </a:ext>
            </a:extLst>
          </p:cNvPr>
          <p:cNvSpPr/>
          <p:nvPr/>
        </p:nvSpPr>
        <p:spPr>
          <a:xfrm>
            <a:off x="4962128" y="1489348"/>
            <a:ext cx="2588264" cy="1423042"/>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テキスト ボックス 19">
            <a:extLst>
              <a:ext uri="{FF2B5EF4-FFF2-40B4-BE49-F238E27FC236}">
                <a16:creationId xmlns:a16="http://schemas.microsoft.com/office/drawing/2014/main" id="{5ECCFBF8-B910-9F49-9BD5-485C33DC7657}"/>
              </a:ext>
            </a:extLst>
          </p:cNvPr>
          <p:cNvSpPr txBox="1"/>
          <p:nvPr/>
        </p:nvSpPr>
        <p:spPr>
          <a:xfrm>
            <a:off x="4962128" y="1591735"/>
            <a:ext cx="2588264" cy="369332"/>
          </a:xfrm>
          <a:prstGeom prst="rect">
            <a:avLst/>
          </a:prstGeom>
          <a:noFill/>
        </p:spPr>
        <p:txBody>
          <a:bodyPr wrap="square" rtlCol="0">
            <a:spAutoFit/>
          </a:bodyPr>
          <a:lstStyle/>
          <a:p>
            <a:r>
              <a:rPr kumimoji="1" lang="en-US" altLang="ja-JP" dirty="0"/>
              <a:t>Input the area:</a:t>
            </a:r>
            <a:endParaRPr kumimoji="1" lang="ja-JP" altLang="en-US"/>
          </a:p>
        </p:txBody>
      </p:sp>
      <p:sp>
        <p:nvSpPr>
          <p:cNvPr id="22" name="正方形/長方形 21">
            <a:extLst>
              <a:ext uri="{FF2B5EF4-FFF2-40B4-BE49-F238E27FC236}">
                <a16:creationId xmlns:a16="http://schemas.microsoft.com/office/drawing/2014/main" id="{41831CCC-EC8B-F748-A0C1-002D459D2C62}"/>
              </a:ext>
            </a:extLst>
          </p:cNvPr>
          <p:cNvSpPr/>
          <p:nvPr/>
        </p:nvSpPr>
        <p:spPr>
          <a:xfrm>
            <a:off x="5071802" y="2005310"/>
            <a:ext cx="2230638" cy="356869"/>
          </a:xfrm>
          <a:prstGeom prst="rect">
            <a:avLst/>
          </a:prstGeom>
          <a:solidFill>
            <a:schemeClr val="bg1"/>
          </a:solidFill>
          <a:ln>
            <a:solidFill>
              <a:srgbClr val="9933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61" name="グループ化 60">
            <a:extLst>
              <a:ext uri="{FF2B5EF4-FFF2-40B4-BE49-F238E27FC236}">
                <a16:creationId xmlns:a16="http://schemas.microsoft.com/office/drawing/2014/main" id="{C0AA89CD-8930-2548-8384-C02622EAE8D0}"/>
              </a:ext>
            </a:extLst>
          </p:cNvPr>
          <p:cNvGrpSpPr/>
          <p:nvPr/>
        </p:nvGrpSpPr>
        <p:grpSpPr>
          <a:xfrm>
            <a:off x="4950843" y="3073525"/>
            <a:ext cx="2581300" cy="1686252"/>
            <a:chOff x="3149927" y="3156923"/>
            <a:chExt cx="4526093" cy="1859974"/>
          </a:xfrm>
        </p:grpSpPr>
        <p:grpSp>
          <p:nvGrpSpPr>
            <p:cNvPr id="62" name="図形グループ 7">
              <a:extLst>
                <a:ext uri="{FF2B5EF4-FFF2-40B4-BE49-F238E27FC236}">
                  <a16:creationId xmlns:a16="http://schemas.microsoft.com/office/drawing/2014/main" id="{CEE8D32E-8124-C648-ADDA-13149C5BB077}"/>
                </a:ext>
              </a:extLst>
            </p:cNvPr>
            <p:cNvGrpSpPr/>
            <p:nvPr/>
          </p:nvGrpSpPr>
          <p:grpSpPr>
            <a:xfrm>
              <a:off x="3149927" y="3156923"/>
              <a:ext cx="4526093" cy="1859974"/>
              <a:chOff x="1479982" y="2929508"/>
              <a:chExt cx="6700294" cy="2665527"/>
            </a:xfrm>
          </p:grpSpPr>
          <p:pic>
            <p:nvPicPr>
              <p:cNvPr id="65" name="図 64">
                <a:extLst>
                  <a:ext uri="{FF2B5EF4-FFF2-40B4-BE49-F238E27FC236}">
                    <a16:creationId xmlns:a16="http://schemas.microsoft.com/office/drawing/2014/main" id="{48D64E34-C70A-FB42-B359-27041C18EB3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79982" y="2929508"/>
                <a:ext cx="6700294" cy="2665527"/>
              </a:xfrm>
              <a:prstGeom prst="rect">
                <a:avLst/>
              </a:prstGeom>
            </p:spPr>
          </p:pic>
          <p:sp>
            <p:nvSpPr>
              <p:cNvPr id="66" name="円/楕円 65">
                <a:extLst>
                  <a:ext uri="{FF2B5EF4-FFF2-40B4-BE49-F238E27FC236}">
                    <a16:creationId xmlns:a16="http://schemas.microsoft.com/office/drawing/2014/main" id="{32E9E85B-216F-604C-86EC-9D261E9AA71D}"/>
                  </a:ext>
                </a:extLst>
              </p:cNvPr>
              <p:cNvSpPr/>
              <p:nvPr/>
            </p:nvSpPr>
            <p:spPr>
              <a:xfrm>
                <a:off x="3282600" y="3643061"/>
                <a:ext cx="327855" cy="302244"/>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500"/>
              </a:p>
            </p:txBody>
          </p:sp>
          <p:sp>
            <p:nvSpPr>
              <p:cNvPr id="67" name="円/楕円 66">
                <a:extLst>
                  <a:ext uri="{FF2B5EF4-FFF2-40B4-BE49-F238E27FC236}">
                    <a16:creationId xmlns:a16="http://schemas.microsoft.com/office/drawing/2014/main" id="{79F546DC-5B56-D84F-BD43-6CB71EBDF5CE}"/>
                  </a:ext>
                </a:extLst>
              </p:cNvPr>
              <p:cNvSpPr/>
              <p:nvPr/>
            </p:nvSpPr>
            <p:spPr>
              <a:xfrm>
                <a:off x="5953599" y="4063739"/>
                <a:ext cx="234958" cy="23195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500"/>
              </a:p>
            </p:txBody>
          </p:sp>
          <p:sp>
            <p:nvSpPr>
              <p:cNvPr id="68" name="円/楕円 67">
                <a:extLst>
                  <a:ext uri="{FF2B5EF4-FFF2-40B4-BE49-F238E27FC236}">
                    <a16:creationId xmlns:a16="http://schemas.microsoft.com/office/drawing/2014/main" id="{72F5D396-E9F8-B44C-B4A1-545C5771372F}"/>
                  </a:ext>
                </a:extLst>
              </p:cNvPr>
              <p:cNvSpPr/>
              <p:nvPr/>
            </p:nvSpPr>
            <p:spPr>
              <a:xfrm>
                <a:off x="5071590" y="5195857"/>
                <a:ext cx="216024" cy="2160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500"/>
              </a:p>
            </p:txBody>
          </p:sp>
          <p:sp>
            <p:nvSpPr>
              <p:cNvPr id="69" name="円/楕円 68">
                <a:extLst>
                  <a:ext uri="{FF2B5EF4-FFF2-40B4-BE49-F238E27FC236}">
                    <a16:creationId xmlns:a16="http://schemas.microsoft.com/office/drawing/2014/main" id="{DE99B666-3180-4E49-AC7E-0CCF22A9E665}"/>
                  </a:ext>
                </a:extLst>
              </p:cNvPr>
              <p:cNvSpPr/>
              <p:nvPr/>
            </p:nvSpPr>
            <p:spPr>
              <a:xfrm>
                <a:off x="6298048" y="4844463"/>
                <a:ext cx="215561" cy="213118"/>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500"/>
              </a:p>
            </p:txBody>
          </p:sp>
          <p:sp>
            <p:nvSpPr>
              <p:cNvPr id="70" name="円/楕円 69">
                <a:extLst>
                  <a:ext uri="{FF2B5EF4-FFF2-40B4-BE49-F238E27FC236}">
                    <a16:creationId xmlns:a16="http://schemas.microsoft.com/office/drawing/2014/main" id="{30CA4349-6196-A542-93B6-F080116EAA17}"/>
                  </a:ext>
                </a:extLst>
              </p:cNvPr>
              <p:cNvSpPr/>
              <p:nvPr/>
            </p:nvSpPr>
            <p:spPr>
              <a:xfrm>
                <a:off x="5899442" y="3336989"/>
                <a:ext cx="216024" cy="216024"/>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500"/>
              </a:p>
            </p:txBody>
          </p:sp>
          <p:sp>
            <p:nvSpPr>
              <p:cNvPr id="71" name="円/楕円 70">
                <a:extLst>
                  <a:ext uri="{FF2B5EF4-FFF2-40B4-BE49-F238E27FC236}">
                    <a16:creationId xmlns:a16="http://schemas.microsoft.com/office/drawing/2014/main" id="{A8E6CE1A-5BFD-3940-8352-2AACECFB79DF}"/>
                  </a:ext>
                </a:extLst>
              </p:cNvPr>
              <p:cNvSpPr/>
              <p:nvPr/>
            </p:nvSpPr>
            <p:spPr>
              <a:xfrm>
                <a:off x="3194345" y="4101342"/>
                <a:ext cx="216024" cy="2160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500"/>
              </a:p>
            </p:txBody>
          </p:sp>
          <p:sp>
            <p:nvSpPr>
              <p:cNvPr id="72" name="円/楕円 71">
                <a:extLst>
                  <a:ext uri="{FF2B5EF4-FFF2-40B4-BE49-F238E27FC236}">
                    <a16:creationId xmlns:a16="http://schemas.microsoft.com/office/drawing/2014/main" id="{0EFA056B-293A-BF41-AA7B-A46B52DDB226}"/>
                  </a:ext>
                </a:extLst>
              </p:cNvPr>
              <p:cNvSpPr/>
              <p:nvPr/>
            </p:nvSpPr>
            <p:spPr>
              <a:xfrm>
                <a:off x="6732240" y="4212431"/>
                <a:ext cx="164064" cy="141068"/>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500"/>
              </a:p>
            </p:txBody>
          </p:sp>
          <p:sp>
            <p:nvSpPr>
              <p:cNvPr id="73" name="円/楕円 72">
                <a:extLst>
                  <a:ext uri="{FF2B5EF4-FFF2-40B4-BE49-F238E27FC236}">
                    <a16:creationId xmlns:a16="http://schemas.microsoft.com/office/drawing/2014/main" id="{EB04D3B2-9AFD-E942-B00A-B8DAD9F02614}"/>
                  </a:ext>
                </a:extLst>
              </p:cNvPr>
              <p:cNvSpPr/>
              <p:nvPr/>
            </p:nvSpPr>
            <p:spPr>
              <a:xfrm>
                <a:off x="5727806" y="5057581"/>
                <a:ext cx="343272" cy="3048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500"/>
              </a:p>
            </p:txBody>
          </p:sp>
          <p:sp>
            <p:nvSpPr>
              <p:cNvPr id="74" name="円/楕円 73">
                <a:extLst>
                  <a:ext uri="{FF2B5EF4-FFF2-40B4-BE49-F238E27FC236}">
                    <a16:creationId xmlns:a16="http://schemas.microsoft.com/office/drawing/2014/main" id="{FF5D0A6D-E667-A040-890F-CE6B4B13D9A7}"/>
                  </a:ext>
                </a:extLst>
              </p:cNvPr>
              <p:cNvSpPr/>
              <p:nvPr/>
            </p:nvSpPr>
            <p:spPr>
              <a:xfrm>
                <a:off x="7260352" y="4282965"/>
                <a:ext cx="304800" cy="2836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500"/>
              </a:p>
            </p:txBody>
          </p:sp>
        </p:grpSp>
        <p:sp>
          <p:nvSpPr>
            <p:cNvPr id="63" name="円/楕円 62">
              <a:extLst>
                <a:ext uri="{FF2B5EF4-FFF2-40B4-BE49-F238E27FC236}">
                  <a16:creationId xmlns:a16="http://schemas.microsoft.com/office/drawing/2014/main" id="{8A273DF9-B152-C64E-9F72-8AE4742F4B30}"/>
                </a:ext>
              </a:extLst>
            </p:cNvPr>
            <p:cNvSpPr/>
            <p:nvPr/>
          </p:nvSpPr>
          <p:spPr>
            <a:xfrm>
              <a:off x="4098867" y="4037981"/>
              <a:ext cx="205933" cy="2127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500"/>
            </a:p>
          </p:txBody>
        </p:sp>
        <p:sp>
          <p:nvSpPr>
            <p:cNvPr id="64" name="円/楕円 63">
              <a:extLst>
                <a:ext uri="{FF2B5EF4-FFF2-40B4-BE49-F238E27FC236}">
                  <a16:creationId xmlns:a16="http://schemas.microsoft.com/office/drawing/2014/main" id="{F82C4946-4AA4-F742-9159-B7F3A2704F8C}"/>
                </a:ext>
              </a:extLst>
            </p:cNvPr>
            <p:cNvSpPr/>
            <p:nvPr/>
          </p:nvSpPr>
          <p:spPr>
            <a:xfrm>
              <a:off x="5820211" y="4389236"/>
              <a:ext cx="180424" cy="165488"/>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500"/>
            </a:p>
          </p:txBody>
        </p:sp>
      </p:grpSp>
      <p:sp>
        <p:nvSpPr>
          <p:cNvPr id="75" name="円/楕円 74">
            <a:extLst>
              <a:ext uri="{FF2B5EF4-FFF2-40B4-BE49-F238E27FC236}">
                <a16:creationId xmlns:a16="http://schemas.microsoft.com/office/drawing/2014/main" id="{7835C5E3-411D-B040-98BE-CDB9A8713E1C}"/>
              </a:ext>
            </a:extLst>
          </p:cNvPr>
          <p:cNvSpPr/>
          <p:nvPr/>
        </p:nvSpPr>
        <p:spPr>
          <a:xfrm>
            <a:off x="4982822" y="4786706"/>
            <a:ext cx="110403" cy="170449"/>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500"/>
          </a:p>
        </p:txBody>
      </p:sp>
      <p:sp>
        <p:nvSpPr>
          <p:cNvPr id="76" name="円/楕円 75">
            <a:extLst>
              <a:ext uri="{FF2B5EF4-FFF2-40B4-BE49-F238E27FC236}">
                <a16:creationId xmlns:a16="http://schemas.microsoft.com/office/drawing/2014/main" id="{EA529D1E-CBE1-9343-B55C-40A74D204C5B}"/>
              </a:ext>
            </a:extLst>
          </p:cNvPr>
          <p:cNvSpPr/>
          <p:nvPr/>
        </p:nvSpPr>
        <p:spPr>
          <a:xfrm>
            <a:off x="5837164" y="4793896"/>
            <a:ext cx="110403" cy="1694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500"/>
          </a:p>
        </p:txBody>
      </p:sp>
      <p:sp>
        <p:nvSpPr>
          <p:cNvPr id="77" name="円/楕円 76">
            <a:extLst>
              <a:ext uri="{FF2B5EF4-FFF2-40B4-BE49-F238E27FC236}">
                <a16:creationId xmlns:a16="http://schemas.microsoft.com/office/drawing/2014/main" id="{26DED8F7-B223-8A4F-B3CD-9A797CC9622C}"/>
              </a:ext>
            </a:extLst>
          </p:cNvPr>
          <p:cNvSpPr/>
          <p:nvPr/>
        </p:nvSpPr>
        <p:spPr>
          <a:xfrm>
            <a:off x="6482944" y="4792058"/>
            <a:ext cx="117447" cy="171244"/>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500"/>
          </a:p>
        </p:txBody>
      </p:sp>
      <p:sp>
        <p:nvSpPr>
          <p:cNvPr id="78" name="円/楕円 77">
            <a:extLst>
              <a:ext uri="{FF2B5EF4-FFF2-40B4-BE49-F238E27FC236}">
                <a16:creationId xmlns:a16="http://schemas.microsoft.com/office/drawing/2014/main" id="{AC60CB87-FD53-9C4E-A435-97677C45DC9D}"/>
              </a:ext>
            </a:extLst>
          </p:cNvPr>
          <p:cNvSpPr/>
          <p:nvPr/>
        </p:nvSpPr>
        <p:spPr>
          <a:xfrm>
            <a:off x="5766517" y="3687290"/>
            <a:ext cx="110403" cy="170848"/>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500"/>
          </a:p>
        </p:txBody>
      </p:sp>
      <p:sp>
        <p:nvSpPr>
          <p:cNvPr id="79" name="円/楕円 78">
            <a:extLst>
              <a:ext uri="{FF2B5EF4-FFF2-40B4-BE49-F238E27FC236}">
                <a16:creationId xmlns:a16="http://schemas.microsoft.com/office/drawing/2014/main" id="{E384DE6E-6E1C-E345-B63D-53E5CC4D7F88}"/>
              </a:ext>
            </a:extLst>
          </p:cNvPr>
          <p:cNvSpPr/>
          <p:nvPr/>
        </p:nvSpPr>
        <p:spPr>
          <a:xfrm>
            <a:off x="5494637" y="3643996"/>
            <a:ext cx="110403" cy="170848"/>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500"/>
          </a:p>
        </p:txBody>
      </p:sp>
      <p:sp>
        <p:nvSpPr>
          <p:cNvPr id="80" name="正方形/長方形 79">
            <a:extLst>
              <a:ext uri="{FF2B5EF4-FFF2-40B4-BE49-F238E27FC236}">
                <a16:creationId xmlns:a16="http://schemas.microsoft.com/office/drawing/2014/main" id="{C016FB3E-CCF6-054C-91F0-4B7D78F887FE}"/>
              </a:ext>
            </a:extLst>
          </p:cNvPr>
          <p:cNvSpPr/>
          <p:nvPr/>
        </p:nvSpPr>
        <p:spPr>
          <a:xfrm>
            <a:off x="4950843" y="3073524"/>
            <a:ext cx="2599549" cy="2121901"/>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4" name="円/楕円 83">
            <a:extLst>
              <a:ext uri="{FF2B5EF4-FFF2-40B4-BE49-F238E27FC236}">
                <a16:creationId xmlns:a16="http://schemas.microsoft.com/office/drawing/2014/main" id="{9EB82280-1F7E-3741-9A21-38AA0DA67A76}"/>
              </a:ext>
            </a:extLst>
          </p:cNvPr>
          <p:cNvSpPr/>
          <p:nvPr/>
        </p:nvSpPr>
        <p:spPr>
          <a:xfrm>
            <a:off x="4982822" y="4996605"/>
            <a:ext cx="110403" cy="170449"/>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500"/>
          </a:p>
        </p:txBody>
      </p:sp>
      <p:sp>
        <p:nvSpPr>
          <p:cNvPr id="85" name="円/楕円 84">
            <a:extLst>
              <a:ext uri="{FF2B5EF4-FFF2-40B4-BE49-F238E27FC236}">
                <a16:creationId xmlns:a16="http://schemas.microsoft.com/office/drawing/2014/main" id="{60725FF6-0036-B248-9732-47DD4DB43E8A}"/>
              </a:ext>
            </a:extLst>
          </p:cNvPr>
          <p:cNvSpPr/>
          <p:nvPr/>
        </p:nvSpPr>
        <p:spPr>
          <a:xfrm>
            <a:off x="5840056" y="4997420"/>
            <a:ext cx="110403" cy="170449"/>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500"/>
          </a:p>
        </p:txBody>
      </p:sp>
      <p:sp>
        <p:nvSpPr>
          <p:cNvPr id="86" name="円/楕円 85">
            <a:extLst>
              <a:ext uri="{FF2B5EF4-FFF2-40B4-BE49-F238E27FC236}">
                <a16:creationId xmlns:a16="http://schemas.microsoft.com/office/drawing/2014/main" id="{52FDD0D6-0F71-434E-8CD1-80DB2FC5CD61}"/>
              </a:ext>
            </a:extLst>
          </p:cNvPr>
          <p:cNvSpPr/>
          <p:nvPr/>
        </p:nvSpPr>
        <p:spPr>
          <a:xfrm>
            <a:off x="6486466" y="4997420"/>
            <a:ext cx="110403" cy="170449"/>
          </a:xfrm>
          <a:prstGeom prst="ellipse">
            <a:avLst/>
          </a:prstGeom>
          <a:solidFill>
            <a:srgbClr val="0B87D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500"/>
          </a:p>
        </p:txBody>
      </p:sp>
      <p:cxnSp>
        <p:nvCxnSpPr>
          <p:cNvPr id="87" name="直線コネクタ 86">
            <a:extLst>
              <a:ext uri="{FF2B5EF4-FFF2-40B4-BE49-F238E27FC236}">
                <a16:creationId xmlns:a16="http://schemas.microsoft.com/office/drawing/2014/main" id="{22090023-5ABB-0340-A03E-365D55DEAF0D}"/>
              </a:ext>
            </a:extLst>
          </p:cNvPr>
          <p:cNvCxnSpPr/>
          <p:nvPr/>
        </p:nvCxnSpPr>
        <p:spPr>
          <a:xfrm>
            <a:off x="5162932" y="5081721"/>
            <a:ext cx="5155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直線コネクタ 87">
            <a:extLst>
              <a:ext uri="{FF2B5EF4-FFF2-40B4-BE49-F238E27FC236}">
                <a16:creationId xmlns:a16="http://schemas.microsoft.com/office/drawing/2014/main" id="{77400048-A537-EF45-A288-C82A81C5FCB3}"/>
              </a:ext>
            </a:extLst>
          </p:cNvPr>
          <p:cNvCxnSpPr>
            <a:cxnSpLocks/>
          </p:cNvCxnSpPr>
          <p:nvPr/>
        </p:nvCxnSpPr>
        <p:spPr>
          <a:xfrm>
            <a:off x="6009695" y="5081721"/>
            <a:ext cx="4080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直線コネクタ 88">
            <a:extLst>
              <a:ext uri="{FF2B5EF4-FFF2-40B4-BE49-F238E27FC236}">
                <a16:creationId xmlns:a16="http://schemas.microsoft.com/office/drawing/2014/main" id="{DE018611-5E60-8A43-BC32-E7ED9B13169A}"/>
              </a:ext>
            </a:extLst>
          </p:cNvPr>
          <p:cNvCxnSpPr>
            <a:cxnSpLocks/>
          </p:cNvCxnSpPr>
          <p:nvPr/>
        </p:nvCxnSpPr>
        <p:spPr>
          <a:xfrm>
            <a:off x="6695060" y="5081721"/>
            <a:ext cx="80398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5" name="円/楕円 94">
            <a:extLst>
              <a:ext uri="{FF2B5EF4-FFF2-40B4-BE49-F238E27FC236}">
                <a16:creationId xmlns:a16="http://schemas.microsoft.com/office/drawing/2014/main" id="{16E82D9E-5C7F-9640-B02D-BABC9D7BB9B6}"/>
              </a:ext>
            </a:extLst>
          </p:cNvPr>
          <p:cNvSpPr/>
          <p:nvPr/>
        </p:nvSpPr>
        <p:spPr>
          <a:xfrm>
            <a:off x="7109397" y="3799084"/>
            <a:ext cx="68344" cy="106741"/>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500"/>
          </a:p>
        </p:txBody>
      </p:sp>
      <p:cxnSp>
        <p:nvCxnSpPr>
          <p:cNvPr id="97" name="直線コネクタ 96">
            <a:extLst>
              <a:ext uri="{FF2B5EF4-FFF2-40B4-BE49-F238E27FC236}">
                <a16:creationId xmlns:a16="http://schemas.microsoft.com/office/drawing/2014/main" id="{E6305B88-61BD-E44B-87E4-DB9F37024067}"/>
              </a:ext>
            </a:extLst>
          </p:cNvPr>
          <p:cNvCxnSpPr/>
          <p:nvPr/>
        </p:nvCxnSpPr>
        <p:spPr>
          <a:xfrm>
            <a:off x="5164559" y="4878599"/>
            <a:ext cx="5155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直線コネクタ 97">
            <a:extLst>
              <a:ext uri="{FF2B5EF4-FFF2-40B4-BE49-F238E27FC236}">
                <a16:creationId xmlns:a16="http://schemas.microsoft.com/office/drawing/2014/main" id="{430C8E76-4E78-E147-9411-5F7C1718967E}"/>
              </a:ext>
            </a:extLst>
          </p:cNvPr>
          <p:cNvCxnSpPr>
            <a:cxnSpLocks/>
          </p:cNvCxnSpPr>
          <p:nvPr/>
        </p:nvCxnSpPr>
        <p:spPr>
          <a:xfrm>
            <a:off x="6009694" y="4871930"/>
            <a:ext cx="4080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直線コネクタ 99">
            <a:extLst>
              <a:ext uri="{FF2B5EF4-FFF2-40B4-BE49-F238E27FC236}">
                <a16:creationId xmlns:a16="http://schemas.microsoft.com/office/drawing/2014/main" id="{E2F6200C-AB6E-0544-B7C3-4A08162C7AC2}"/>
              </a:ext>
            </a:extLst>
          </p:cNvPr>
          <p:cNvCxnSpPr>
            <a:cxnSpLocks/>
          </p:cNvCxnSpPr>
          <p:nvPr/>
        </p:nvCxnSpPr>
        <p:spPr>
          <a:xfrm>
            <a:off x="6695059" y="4878599"/>
            <a:ext cx="80398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直線矢印コネクタ 102">
            <a:extLst>
              <a:ext uri="{FF2B5EF4-FFF2-40B4-BE49-F238E27FC236}">
                <a16:creationId xmlns:a16="http://schemas.microsoft.com/office/drawing/2014/main" id="{24C8D5D9-28E4-4447-B42A-33E6F7ADA7FB}"/>
              </a:ext>
            </a:extLst>
          </p:cNvPr>
          <p:cNvCxnSpPr>
            <a:cxnSpLocks/>
          </p:cNvCxnSpPr>
          <p:nvPr/>
        </p:nvCxnSpPr>
        <p:spPr>
          <a:xfrm flipH="1">
            <a:off x="3071918" y="3145532"/>
            <a:ext cx="1404156" cy="0"/>
          </a:xfrm>
          <a:prstGeom prst="straightConnector1">
            <a:avLst/>
          </a:prstGeom>
          <a:ln w="28575">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04" name="直線矢印コネクタ 103">
            <a:extLst>
              <a:ext uri="{FF2B5EF4-FFF2-40B4-BE49-F238E27FC236}">
                <a16:creationId xmlns:a16="http://schemas.microsoft.com/office/drawing/2014/main" id="{18EE4A86-3009-4248-AA76-B2747D69D48F}"/>
              </a:ext>
            </a:extLst>
          </p:cNvPr>
          <p:cNvCxnSpPr>
            <a:cxnSpLocks/>
          </p:cNvCxnSpPr>
          <p:nvPr/>
        </p:nvCxnSpPr>
        <p:spPr>
          <a:xfrm flipH="1">
            <a:off x="3071918" y="4225652"/>
            <a:ext cx="1404156" cy="0"/>
          </a:xfrm>
          <a:prstGeom prst="straightConnector1">
            <a:avLst/>
          </a:prstGeom>
          <a:ln w="28575">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05" name="直線矢印コネクタ 104">
            <a:extLst>
              <a:ext uri="{FF2B5EF4-FFF2-40B4-BE49-F238E27FC236}">
                <a16:creationId xmlns:a16="http://schemas.microsoft.com/office/drawing/2014/main" id="{B23558FE-E841-6F44-A5B2-DCF0C9DB85A4}"/>
              </a:ext>
            </a:extLst>
          </p:cNvPr>
          <p:cNvCxnSpPr>
            <a:cxnSpLocks/>
          </p:cNvCxnSpPr>
          <p:nvPr/>
        </p:nvCxnSpPr>
        <p:spPr>
          <a:xfrm>
            <a:off x="3089920" y="4029205"/>
            <a:ext cx="1368152"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6" name="テキスト ボックス 105">
            <a:extLst>
              <a:ext uri="{FF2B5EF4-FFF2-40B4-BE49-F238E27FC236}">
                <a16:creationId xmlns:a16="http://schemas.microsoft.com/office/drawing/2014/main" id="{5E2C4795-4BD5-304D-B974-390FF93D7834}"/>
              </a:ext>
            </a:extLst>
          </p:cNvPr>
          <p:cNvSpPr txBox="1"/>
          <p:nvPr/>
        </p:nvSpPr>
        <p:spPr>
          <a:xfrm>
            <a:off x="2763145" y="3578140"/>
            <a:ext cx="2011053" cy="369332"/>
          </a:xfrm>
          <a:prstGeom prst="rect">
            <a:avLst/>
          </a:prstGeom>
          <a:noFill/>
        </p:spPr>
        <p:txBody>
          <a:bodyPr wrap="square" rtlCol="0">
            <a:spAutoFit/>
          </a:bodyPr>
          <a:lstStyle/>
          <a:p>
            <a:pPr algn="ctr"/>
            <a:r>
              <a:rPr lang="en-US" altLang="ja-JP" dirty="0"/>
              <a:t>3</a:t>
            </a:r>
            <a:r>
              <a:rPr kumimoji="1" lang="en-US" altLang="ja-JP" dirty="0"/>
              <a:t>.Push the symbol</a:t>
            </a:r>
            <a:endParaRPr kumimoji="1" lang="ja-JP" altLang="en-US"/>
          </a:p>
        </p:txBody>
      </p:sp>
      <p:sp>
        <p:nvSpPr>
          <p:cNvPr id="107" name="テキスト ボックス 106">
            <a:extLst>
              <a:ext uri="{FF2B5EF4-FFF2-40B4-BE49-F238E27FC236}">
                <a16:creationId xmlns:a16="http://schemas.microsoft.com/office/drawing/2014/main" id="{C1699350-78B0-2C41-A1D8-1C74239E7329}"/>
              </a:ext>
            </a:extLst>
          </p:cNvPr>
          <p:cNvSpPr txBox="1"/>
          <p:nvPr/>
        </p:nvSpPr>
        <p:spPr>
          <a:xfrm>
            <a:off x="2824237" y="4367638"/>
            <a:ext cx="1970676" cy="369332"/>
          </a:xfrm>
          <a:prstGeom prst="rect">
            <a:avLst/>
          </a:prstGeom>
          <a:noFill/>
        </p:spPr>
        <p:txBody>
          <a:bodyPr wrap="square" rtlCol="0">
            <a:spAutoFit/>
          </a:bodyPr>
          <a:lstStyle/>
          <a:p>
            <a:r>
              <a:rPr kumimoji="1" lang="en-US" altLang="ja-JP" dirty="0"/>
              <a:t>Display the tweet</a:t>
            </a:r>
            <a:endParaRPr kumimoji="1" lang="ja-JP" altLang="en-US"/>
          </a:p>
        </p:txBody>
      </p:sp>
      <p:sp>
        <p:nvSpPr>
          <p:cNvPr id="108" name="テキスト ボックス 107">
            <a:extLst>
              <a:ext uri="{FF2B5EF4-FFF2-40B4-BE49-F238E27FC236}">
                <a16:creationId xmlns:a16="http://schemas.microsoft.com/office/drawing/2014/main" id="{8A350B18-7943-C743-BF5F-041F9D84678A}"/>
              </a:ext>
            </a:extLst>
          </p:cNvPr>
          <p:cNvSpPr txBox="1"/>
          <p:nvPr/>
        </p:nvSpPr>
        <p:spPr>
          <a:xfrm>
            <a:off x="5420682" y="1986191"/>
            <a:ext cx="1429806" cy="369332"/>
          </a:xfrm>
          <a:prstGeom prst="rect">
            <a:avLst/>
          </a:prstGeom>
          <a:noFill/>
        </p:spPr>
        <p:txBody>
          <a:bodyPr wrap="square" rtlCol="0">
            <a:spAutoFit/>
          </a:bodyPr>
          <a:lstStyle/>
          <a:p>
            <a:r>
              <a:rPr lang="en-US" altLang="ja-JP" dirty="0"/>
              <a:t>Kobe</a:t>
            </a:r>
            <a:endParaRPr kumimoji="1" lang="ja-JP" altLang="en-US"/>
          </a:p>
        </p:txBody>
      </p:sp>
      <p:grpSp>
        <p:nvGrpSpPr>
          <p:cNvPr id="115" name="グループ化 114">
            <a:extLst>
              <a:ext uri="{FF2B5EF4-FFF2-40B4-BE49-F238E27FC236}">
                <a16:creationId xmlns:a16="http://schemas.microsoft.com/office/drawing/2014/main" id="{3EAAD5F4-3220-4F45-9422-7ED76725B169}"/>
              </a:ext>
            </a:extLst>
          </p:cNvPr>
          <p:cNvGrpSpPr/>
          <p:nvPr/>
        </p:nvGrpSpPr>
        <p:grpSpPr>
          <a:xfrm>
            <a:off x="6663881" y="3237870"/>
            <a:ext cx="684014" cy="490018"/>
            <a:chOff x="6663881" y="3294172"/>
            <a:chExt cx="684014" cy="490018"/>
          </a:xfrm>
        </p:grpSpPr>
        <p:grpSp>
          <p:nvGrpSpPr>
            <p:cNvPr id="91" name="グループ化 90">
              <a:extLst>
                <a:ext uri="{FF2B5EF4-FFF2-40B4-BE49-F238E27FC236}">
                  <a16:creationId xmlns:a16="http://schemas.microsoft.com/office/drawing/2014/main" id="{741DEDD8-3BCD-1541-8E81-921F9965E991}"/>
                </a:ext>
              </a:extLst>
            </p:cNvPr>
            <p:cNvGrpSpPr/>
            <p:nvPr/>
          </p:nvGrpSpPr>
          <p:grpSpPr>
            <a:xfrm>
              <a:off x="6663881" y="3294172"/>
              <a:ext cx="684014" cy="490018"/>
              <a:chOff x="2226138" y="1449443"/>
              <a:chExt cx="1918330" cy="593622"/>
            </a:xfrm>
          </p:grpSpPr>
          <p:sp>
            <p:nvSpPr>
              <p:cNvPr id="93" name="角丸四角形吹き出し 92">
                <a:extLst>
                  <a:ext uri="{FF2B5EF4-FFF2-40B4-BE49-F238E27FC236}">
                    <a16:creationId xmlns:a16="http://schemas.microsoft.com/office/drawing/2014/main" id="{2B7D6CD2-004C-B444-9CEB-B7808C839CD0}"/>
                  </a:ext>
                </a:extLst>
              </p:cNvPr>
              <p:cNvSpPr/>
              <p:nvPr/>
            </p:nvSpPr>
            <p:spPr>
              <a:xfrm>
                <a:off x="2226138" y="1449443"/>
                <a:ext cx="1918330" cy="593622"/>
              </a:xfrm>
              <a:prstGeom prst="wedgeRoundRectCallout">
                <a:avLst>
                  <a:gd name="adj1" fmla="val -36336"/>
                  <a:gd name="adj2" fmla="val 67712"/>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ja-JP" dirty="0">
                  <a:solidFill>
                    <a:schemeClr val="tx1"/>
                  </a:solidFill>
                </a:endParaRPr>
              </a:p>
            </p:txBody>
          </p:sp>
          <p:sp>
            <p:nvSpPr>
              <p:cNvPr id="94" name="乗算記号 93">
                <a:extLst>
                  <a:ext uri="{FF2B5EF4-FFF2-40B4-BE49-F238E27FC236}">
                    <a16:creationId xmlns:a16="http://schemas.microsoft.com/office/drawing/2014/main" id="{C8752A69-E19A-7A40-9B81-C8A3EA59C03F}"/>
                  </a:ext>
                </a:extLst>
              </p:cNvPr>
              <p:cNvSpPr/>
              <p:nvPr/>
            </p:nvSpPr>
            <p:spPr>
              <a:xfrm>
                <a:off x="3938823" y="1470376"/>
                <a:ext cx="143702" cy="100834"/>
              </a:xfrm>
              <a:prstGeom prst="mathMultiply">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cxnSp>
          <p:nvCxnSpPr>
            <p:cNvPr id="111" name="直線コネクタ 110">
              <a:extLst>
                <a:ext uri="{FF2B5EF4-FFF2-40B4-BE49-F238E27FC236}">
                  <a16:creationId xmlns:a16="http://schemas.microsoft.com/office/drawing/2014/main" id="{6D238750-02DB-E048-A275-043E6508189D}"/>
                </a:ext>
              </a:extLst>
            </p:cNvPr>
            <p:cNvCxnSpPr/>
            <p:nvPr/>
          </p:nvCxnSpPr>
          <p:spPr>
            <a:xfrm>
              <a:off x="6736672" y="3505572"/>
              <a:ext cx="5155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直線コネクタ 112">
              <a:extLst>
                <a:ext uri="{FF2B5EF4-FFF2-40B4-BE49-F238E27FC236}">
                  <a16:creationId xmlns:a16="http://schemas.microsoft.com/office/drawing/2014/main" id="{A9ED9802-8544-5540-BD3E-E3C0B5EB5645}"/>
                </a:ext>
              </a:extLst>
            </p:cNvPr>
            <p:cNvCxnSpPr/>
            <p:nvPr/>
          </p:nvCxnSpPr>
          <p:spPr>
            <a:xfrm>
              <a:off x="6736671" y="3433564"/>
              <a:ext cx="5155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直線コネクタ 113">
              <a:extLst>
                <a:ext uri="{FF2B5EF4-FFF2-40B4-BE49-F238E27FC236}">
                  <a16:creationId xmlns:a16="http://schemas.microsoft.com/office/drawing/2014/main" id="{0CE797A7-C25E-F84D-BF68-D87E41891EB6}"/>
                </a:ext>
              </a:extLst>
            </p:cNvPr>
            <p:cNvCxnSpPr/>
            <p:nvPr/>
          </p:nvCxnSpPr>
          <p:spPr>
            <a:xfrm>
              <a:off x="6736671" y="3577580"/>
              <a:ext cx="5155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16" name="正方形/長方形 115">
            <a:extLst>
              <a:ext uri="{FF2B5EF4-FFF2-40B4-BE49-F238E27FC236}">
                <a16:creationId xmlns:a16="http://schemas.microsoft.com/office/drawing/2014/main" id="{AD1B691A-BD9E-924D-A627-225379885B25}"/>
              </a:ext>
            </a:extLst>
          </p:cNvPr>
          <p:cNvSpPr/>
          <p:nvPr/>
        </p:nvSpPr>
        <p:spPr>
          <a:xfrm>
            <a:off x="2898080" y="3129962"/>
            <a:ext cx="1741182" cy="369332"/>
          </a:xfrm>
          <a:prstGeom prst="rect">
            <a:avLst/>
          </a:prstGeom>
        </p:spPr>
        <p:txBody>
          <a:bodyPr wrap="none">
            <a:spAutoFit/>
          </a:bodyPr>
          <a:lstStyle/>
          <a:p>
            <a:r>
              <a:rPr lang="en-US" altLang="ja-JP" dirty="0"/>
              <a:t>Display the area</a:t>
            </a:r>
            <a:endParaRPr lang="ja-JP" altLang="en-US"/>
          </a:p>
        </p:txBody>
      </p:sp>
      <p:sp>
        <p:nvSpPr>
          <p:cNvPr id="117" name="テキスト ボックス 116">
            <a:extLst>
              <a:ext uri="{FF2B5EF4-FFF2-40B4-BE49-F238E27FC236}">
                <a16:creationId xmlns:a16="http://schemas.microsoft.com/office/drawing/2014/main" id="{EA43DF3D-1E90-594E-BCDC-AA0F3306D958}"/>
              </a:ext>
            </a:extLst>
          </p:cNvPr>
          <p:cNvSpPr txBox="1"/>
          <p:nvPr/>
        </p:nvSpPr>
        <p:spPr>
          <a:xfrm>
            <a:off x="5791503" y="2415156"/>
            <a:ext cx="1098553" cy="369332"/>
          </a:xfrm>
          <a:prstGeom prst="rect">
            <a:avLst/>
          </a:prstGeom>
          <a:solidFill>
            <a:schemeClr val="accent1"/>
          </a:solidFill>
          <a:ln>
            <a:solidFill>
              <a:schemeClr val="tx1"/>
            </a:solidFill>
          </a:ln>
        </p:spPr>
        <p:txBody>
          <a:bodyPr wrap="square" rtlCol="0">
            <a:spAutoFit/>
          </a:bodyPr>
          <a:lstStyle/>
          <a:p>
            <a:pPr algn="ctr"/>
            <a:r>
              <a:rPr kumimoji="1" lang="en-US" altLang="ja-JP" dirty="0"/>
              <a:t>Search</a:t>
            </a:r>
            <a:endParaRPr kumimoji="1" lang="ja-JP" altLang="en-US"/>
          </a:p>
        </p:txBody>
      </p:sp>
    </p:spTree>
    <p:extLst>
      <p:ext uri="{BB962C8B-B14F-4D97-AF65-F5344CB8AC3E}">
        <p14:creationId xmlns:p14="http://schemas.microsoft.com/office/powerpoint/2010/main" val="2358188989"/>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dissolve">
                                      <p:cBhvr>
                                        <p:cTn id="7" dur="500"/>
                                        <p:tgtEl>
                                          <p:spTgt spid="19"/>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dissolve">
                                      <p:cBhvr>
                                        <p:cTn id="10" dur="500"/>
                                        <p:tgtEl>
                                          <p:spTgt spid="20"/>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dissolve">
                                      <p:cBhvr>
                                        <p:cTn id="13" dur="500"/>
                                        <p:tgtEl>
                                          <p:spTgt spid="22"/>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17"/>
                                        </p:tgtEl>
                                        <p:attrNameLst>
                                          <p:attrName>style.visibility</p:attrName>
                                        </p:attrNameLst>
                                      </p:cBhvr>
                                      <p:to>
                                        <p:strVal val="visible"/>
                                      </p:to>
                                    </p:set>
                                    <p:animEffect transition="in" filter="dissolve">
                                      <p:cBhvr>
                                        <p:cTn id="16" dur="500"/>
                                        <p:tgtEl>
                                          <p:spTgt spid="117"/>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108"/>
                                        </p:tgtEl>
                                        <p:attrNameLst>
                                          <p:attrName>style.visibility</p:attrName>
                                        </p:attrNameLst>
                                      </p:cBhvr>
                                      <p:to>
                                        <p:strVal val="visible"/>
                                      </p:to>
                                    </p:set>
                                    <p:animEffect transition="in" filter="randombar(horizontal)">
                                      <p:cBhvr>
                                        <p:cTn id="21" dur="500"/>
                                        <p:tgtEl>
                                          <p:spTgt spid="108"/>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nodeType="clickEffect">
                                  <p:stCondLst>
                                    <p:cond delay="0"/>
                                  </p:stCondLst>
                                  <p:childTnLst>
                                    <p:set>
                                      <p:cBhvr>
                                        <p:cTn id="25" dur="1" fill="hold">
                                          <p:stCondLst>
                                            <p:cond delay="0"/>
                                          </p:stCondLst>
                                        </p:cTn>
                                        <p:tgtEl>
                                          <p:spTgt spid="61"/>
                                        </p:tgtEl>
                                        <p:attrNameLst>
                                          <p:attrName>style.visibility</p:attrName>
                                        </p:attrNameLst>
                                      </p:cBhvr>
                                      <p:to>
                                        <p:strVal val="visible"/>
                                      </p:to>
                                    </p:set>
                                    <p:animEffect transition="in" filter="dissolve">
                                      <p:cBhvr>
                                        <p:cTn id="26" dur="500"/>
                                        <p:tgtEl>
                                          <p:spTgt spid="61"/>
                                        </p:tgtEl>
                                      </p:cBhvr>
                                    </p:animEffect>
                                  </p:childTnLst>
                                </p:cTn>
                              </p:par>
                              <p:par>
                                <p:cTn id="27" presetID="9" presetClass="entr" presetSubtype="0" fill="hold" grpId="0" nodeType="withEffect">
                                  <p:stCondLst>
                                    <p:cond delay="0"/>
                                  </p:stCondLst>
                                  <p:childTnLst>
                                    <p:set>
                                      <p:cBhvr>
                                        <p:cTn id="28" dur="1" fill="hold">
                                          <p:stCondLst>
                                            <p:cond delay="0"/>
                                          </p:stCondLst>
                                        </p:cTn>
                                        <p:tgtEl>
                                          <p:spTgt spid="75"/>
                                        </p:tgtEl>
                                        <p:attrNameLst>
                                          <p:attrName>style.visibility</p:attrName>
                                        </p:attrNameLst>
                                      </p:cBhvr>
                                      <p:to>
                                        <p:strVal val="visible"/>
                                      </p:to>
                                    </p:set>
                                    <p:animEffect transition="in" filter="dissolve">
                                      <p:cBhvr>
                                        <p:cTn id="29" dur="500"/>
                                        <p:tgtEl>
                                          <p:spTgt spid="75"/>
                                        </p:tgtEl>
                                      </p:cBhvr>
                                    </p:animEffect>
                                  </p:childTnLst>
                                </p:cTn>
                              </p:par>
                              <p:par>
                                <p:cTn id="30" presetID="9" presetClass="entr" presetSubtype="0" fill="hold" grpId="0" nodeType="withEffect">
                                  <p:stCondLst>
                                    <p:cond delay="0"/>
                                  </p:stCondLst>
                                  <p:childTnLst>
                                    <p:set>
                                      <p:cBhvr>
                                        <p:cTn id="31" dur="1" fill="hold">
                                          <p:stCondLst>
                                            <p:cond delay="0"/>
                                          </p:stCondLst>
                                        </p:cTn>
                                        <p:tgtEl>
                                          <p:spTgt spid="76"/>
                                        </p:tgtEl>
                                        <p:attrNameLst>
                                          <p:attrName>style.visibility</p:attrName>
                                        </p:attrNameLst>
                                      </p:cBhvr>
                                      <p:to>
                                        <p:strVal val="visible"/>
                                      </p:to>
                                    </p:set>
                                    <p:animEffect transition="in" filter="dissolve">
                                      <p:cBhvr>
                                        <p:cTn id="32" dur="500"/>
                                        <p:tgtEl>
                                          <p:spTgt spid="76"/>
                                        </p:tgtEl>
                                      </p:cBhvr>
                                    </p:animEffect>
                                  </p:childTnLst>
                                </p:cTn>
                              </p:par>
                              <p:par>
                                <p:cTn id="33" presetID="9" presetClass="entr" presetSubtype="0" fill="hold" grpId="0" nodeType="withEffect">
                                  <p:stCondLst>
                                    <p:cond delay="0"/>
                                  </p:stCondLst>
                                  <p:childTnLst>
                                    <p:set>
                                      <p:cBhvr>
                                        <p:cTn id="34" dur="1" fill="hold">
                                          <p:stCondLst>
                                            <p:cond delay="0"/>
                                          </p:stCondLst>
                                        </p:cTn>
                                        <p:tgtEl>
                                          <p:spTgt spid="77"/>
                                        </p:tgtEl>
                                        <p:attrNameLst>
                                          <p:attrName>style.visibility</p:attrName>
                                        </p:attrNameLst>
                                      </p:cBhvr>
                                      <p:to>
                                        <p:strVal val="visible"/>
                                      </p:to>
                                    </p:set>
                                    <p:animEffect transition="in" filter="dissolve">
                                      <p:cBhvr>
                                        <p:cTn id="35" dur="500"/>
                                        <p:tgtEl>
                                          <p:spTgt spid="77"/>
                                        </p:tgtEl>
                                      </p:cBhvr>
                                    </p:animEffect>
                                  </p:childTnLst>
                                </p:cTn>
                              </p:par>
                              <p:par>
                                <p:cTn id="36" presetID="9" presetClass="entr" presetSubtype="0" fill="hold" grpId="0" nodeType="withEffect">
                                  <p:stCondLst>
                                    <p:cond delay="0"/>
                                  </p:stCondLst>
                                  <p:childTnLst>
                                    <p:set>
                                      <p:cBhvr>
                                        <p:cTn id="37" dur="1" fill="hold">
                                          <p:stCondLst>
                                            <p:cond delay="0"/>
                                          </p:stCondLst>
                                        </p:cTn>
                                        <p:tgtEl>
                                          <p:spTgt spid="78"/>
                                        </p:tgtEl>
                                        <p:attrNameLst>
                                          <p:attrName>style.visibility</p:attrName>
                                        </p:attrNameLst>
                                      </p:cBhvr>
                                      <p:to>
                                        <p:strVal val="visible"/>
                                      </p:to>
                                    </p:set>
                                    <p:animEffect transition="in" filter="dissolve">
                                      <p:cBhvr>
                                        <p:cTn id="38" dur="500"/>
                                        <p:tgtEl>
                                          <p:spTgt spid="78"/>
                                        </p:tgtEl>
                                      </p:cBhvr>
                                    </p:animEffect>
                                  </p:childTnLst>
                                </p:cTn>
                              </p:par>
                              <p:par>
                                <p:cTn id="39" presetID="9" presetClass="entr" presetSubtype="0" fill="hold" grpId="0" nodeType="withEffect">
                                  <p:stCondLst>
                                    <p:cond delay="0"/>
                                  </p:stCondLst>
                                  <p:childTnLst>
                                    <p:set>
                                      <p:cBhvr>
                                        <p:cTn id="40" dur="1" fill="hold">
                                          <p:stCondLst>
                                            <p:cond delay="0"/>
                                          </p:stCondLst>
                                        </p:cTn>
                                        <p:tgtEl>
                                          <p:spTgt spid="79"/>
                                        </p:tgtEl>
                                        <p:attrNameLst>
                                          <p:attrName>style.visibility</p:attrName>
                                        </p:attrNameLst>
                                      </p:cBhvr>
                                      <p:to>
                                        <p:strVal val="visible"/>
                                      </p:to>
                                    </p:set>
                                    <p:animEffect transition="in" filter="dissolve">
                                      <p:cBhvr>
                                        <p:cTn id="41" dur="500"/>
                                        <p:tgtEl>
                                          <p:spTgt spid="79"/>
                                        </p:tgtEl>
                                      </p:cBhvr>
                                    </p:animEffect>
                                  </p:childTnLst>
                                </p:cTn>
                              </p:par>
                              <p:par>
                                <p:cTn id="42" presetID="9" presetClass="entr" presetSubtype="0" fill="hold" grpId="0" nodeType="withEffect">
                                  <p:stCondLst>
                                    <p:cond delay="0"/>
                                  </p:stCondLst>
                                  <p:childTnLst>
                                    <p:set>
                                      <p:cBhvr>
                                        <p:cTn id="43" dur="1" fill="hold">
                                          <p:stCondLst>
                                            <p:cond delay="0"/>
                                          </p:stCondLst>
                                        </p:cTn>
                                        <p:tgtEl>
                                          <p:spTgt spid="80"/>
                                        </p:tgtEl>
                                        <p:attrNameLst>
                                          <p:attrName>style.visibility</p:attrName>
                                        </p:attrNameLst>
                                      </p:cBhvr>
                                      <p:to>
                                        <p:strVal val="visible"/>
                                      </p:to>
                                    </p:set>
                                    <p:animEffect transition="in" filter="dissolve">
                                      <p:cBhvr>
                                        <p:cTn id="44" dur="500"/>
                                        <p:tgtEl>
                                          <p:spTgt spid="80"/>
                                        </p:tgtEl>
                                      </p:cBhvr>
                                    </p:animEffect>
                                  </p:childTnLst>
                                </p:cTn>
                              </p:par>
                              <p:par>
                                <p:cTn id="45" presetID="9" presetClass="entr" presetSubtype="0" fill="hold" grpId="0" nodeType="withEffect">
                                  <p:stCondLst>
                                    <p:cond delay="0"/>
                                  </p:stCondLst>
                                  <p:childTnLst>
                                    <p:set>
                                      <p:cBhvr>
                                        <p:cTn id="46" dur="1" fill="hold">
                                          <p:stCondLst>
                                            <p:cond delay="0"/>
                                          </p:stCondLst>
                                        </p:cTn>
                                        <p:tgtEl>
                                          <p:spTgt spid="84"/>
                                        </p:tgtEl>
                                        <p:attrNameLst>
                                          <p:attrName>style.visibility</p:attrName>
                                        </p:attrNameLst>
                                      </p:cBhvr>
                                      <p:to>
                                        <p:strVal val="visible"/>
                                      </p:to>
                                    </p:set>
                                    <p:animEffect transition="in" filter="dissolve">
                                      <p:cBhvr>
                                        <p:cTn id="47" dur="500"/>
                                        <p:tgtEl>
                                          <p:spTgt spid="84"/>
                                        </p:tgtEl>
                                      </p:cBhvr>
                                    </p:animEffect>
                                  </p:childTnLst>
                                </p:cTn>
                              </p:par>
                              <p:par>
                                <p:cTn id="48" presetID="9" presetClass="entr" presetSubtype="0" fill="hold" grpId="0" nodeType="withEffect">
                                  <p:stCondLst>
                                    <p:cond delay="0"/>
                                  </p:stCondLst>
                                  <p:childTnLst>
                                    <p:set>
                                      <p:cBhvr>
                                        <p:cTn id="49" dur="1" fill="hold">
                                          <p:stCondLst>
                                            <p:cond delay="0"/>
                                          </p:stCondLst>
                                        </p:cTn>
                                        <p:tgtEl>
                                          <p:spTgt spid="85"/>
                                        </p:tgtEl>
                                        <p:attrNameLst>
                                          <p:attrName>style.visibility</p:attrName>
                                        </p:attrNameLst>
                                      </p:cBhvr>
                                      <p:to>
                                        <p:strVal val="visible"/>
                                      </p:to>
                                    </p:set>
                                    <p:animEffect transition="in" filter="dissolve">
                                      <p:cBhvr>
                                        <p:cTn id="50" dur="500"/>
                                        <p:tgtEl>
                                          <p:spTgt spid="85"/>
                                        </p:tgtEl>
                                      </p:cBhvr>
                                    </p:animEffect>
                                  </p:childTnLst>
                                </p:cTn>
                              </p:par>
                              <p:par>
                                <p:cTn id="51" presetID="9" presetClass="entr" presetSubtype="0" fill="hold" grpId="0" nodeType="withEffect">
                                  <p:stCondLst>
                                    <p:cond delay="0"/>
                                  </p:stCondLst>
                                  <p:childTnLst>
                                    <p:set>
                                      <p:cBhvr>
                                        <p:cTn id="52" dur="1" fill="hold">
                                          <p:stCondLst>
                                            <p:cond delay="0"/>
                                          </p:stCondLst>
                                        </p:cTn>
                                        <p:tgtEl>
                                          <p:spTgt spid="86"/>
                                        </p:tgtEl>
                                        <p:attrNameLst>
                                          <p:attrName>style.visibility</p:attrName>
                                        </p:attrNameLst>
                                      </p:cBhvr>
                                      <p:to>
                                        <p:strVal val="visible"/>
                                      </p:to>
                                    </p:set>
                                    <p:animEffect transition="in" filter="dissolve">
                                      <p:cBhvr>
                                        <p:cTn id="53" dur="500"/>
                                        <p:tgtEl>
                                          <p:spTgt spid="86"/>
                                        </p:tgtEl>
                                      </p:cBhvr>
                                    </p:animEffect>
                                  </p:childTnLst>
                                </p:cTn>
                              </p:par>
                              <p:par>
                                <p:cTn id="54" presetID="9" presetClass="entr" presetSubtype="0" fill="hold" nodeType="withEffect">
                                  <p:stCondLst>
                                    <p:cond delay="0"/>
                                  </p:stCondLst>
                                  <p:childTnLst>
                                    <p:set>
                                      <p:cBhvr>
                                        <p:cTn id="55" dur="1" fill="hold">
                                          <p:stCondLst>
                                            <p:cond delay="0"/>
                                          </p:stCondLst>
                                        </p:cTn>
                                        <p:tgtEl>
                                          <p:spTgt spid="87"/>
                                        </p:tgtEl>
                                        <p:attrNameLst>
                                          <p:attrName>style.visibility</p:attrName>
                                        </p:attrNameLst>
                                      </p:cBhvr>
                                      <p:to>
                                        <p:strVal val="visible"/>
                                      </p:to>
                                    </p:set>
                                    <p:animEffect transition="in" filter="dissolve">
                                      <p:cBhvr>
                                        <p:cTn id="56" dur="500"/>
                                        <p:tgtEl>
                                          <p:spTgt spid="87"/>
                                        </p:tgtEl>
                                      </p:cBhvr>
                                    </p:animEffect>
                                  </p:childTnLst>
                                </p:cTn>
                              </p:par>
                              <p:par>
                                <p:cTn id="57" presetID="9" presetClass="entr" presetSubtype="0" fill="hold" nodeType="withEffect">
                                  <p:stCondLst>
                                    <p:cond delay="0"/>
                                  </p:stCondLst>
                                  <p:childTnLst>
                                    <p:set>
                                      <p:cBhvr>
                                        <p:cTn id="58" dur="1" fill="hold">
                                          <p:stCondLst>
                                            <p:cond delay="0"/>
                                          </p:stCondLst>
                                        </p:cTn>
                                        <p:tgtEl>
                                          <p:spTgt spid="88"/>
                                        </p:tgtEl>
                                        <p:attrNameLst>
                                          <p:attrName>style.visibility</p:attrName>
                                        </p:attrNameLst>
                                      </p:cBhvr>
                                      <p:to>
                                        <p:strVal val="visible"/>
                                      </p:to>
                                    </p:set>
                                    <p:animEffect transition="in" filter="dissolve">
                                      <p:cBhvr>
                                        <p:cTn id="59" dur="500"/>
                                        <p:tgtEl>
                                          <p:spTgt spid="88"/>
                                        </p:tgtEl>
                                      </p:cBhvr>
                                    </p:animEffect>
                                  </p:childTnLst>
                                </p:cTn>
                              </p:par>
                              <p:par>
                                <p:cTn id="60" presetID="9" presetClass="entr" presetSubtype="0" fill="hold" nodeType="withEffect">
                                  <p:stCondLst>
                                    <p:cond delay="0"/>
                                  </p:stCondLst>
                                  <p:childTnLst>
                                    <p:set>
                                      <p:cBhvr>
                                        <p:cTn id="61" dur="1" fill="hold">
                                          <p:stCondLst>
                                            <p:cond delay="0"/>
                                          </p:stCondLst>
                                        </p:cTn>
                                        <p:tgtEl>
                                          <p:spTgt spid="89"/>
                                        </p:tgtEl>
                                        <p:attrNameLst>
                                          <p:attrName>style.visibility</p:attrName>
                                        </p:attrNameLst>
                                      </p:cBhvr>
                                      <p:to>
                                        <p:strVal val="visible"/>
                                      </p:to>
                                    </p:set>
                                    <p:animEffect transition="in" filter="dissolve">
                                      <p:cBhvr>
                                        <p:cTn id="62" dur="500"/>
                                        <p:tgtEl>
                                          <p:spTgt spid="89"/>
                                        </p:tgtEl>
                                      </p:cBhvr>
                                    </p:animEffect>
                                  </p:childTnLst>
                                </p:cTn>
                              </p:par>
                              <p:par>
                                <p:cTn id="63" presetID="9" presetClass="entr" presetSubtype="0" fill="hold" grpId="0" nodeType="withEffect">
                                  <p:stCondLst>
                                    <p:cond delay="0"/>
                                  </p:stCondLst>
                                  <p:childTnLst>
                                    <p:set>
                                      <p:cBhvr>
                                        <p:cTn id="64" dur="1" fill="hold">
                                          <p:stCondLst>
                                            <p:cond delay="0"/>
                                          </p:stCondLst>
                                        </p:cTn>
                                        <p:tgtEl>
                                          <p:spTgt spid="95"/>
                                        </p:tgtEl>
                                        <p:attrNameLst>
                                          <p:attrName>style.visibility</p:attrName>
                                        </p:attrNameLst>
                                      </p:cBhvr>
                                      <p:to>
                                        <p:strVal val="visible"/>
                                      </p:to>
                                    </p:set>
                                    <p:animEffect transition="in" filter="dissolve">
                                      <p:cBhvr>
                                        <p:cTn id="65" dur="500"/>
                                        <p:tgtEl>
                                          <p:spTgt spid="95"/>
                                        </p:tgtEl>
                                      </p:cBhvr>
                                    </p:animEffect>
                                  </p:childTnLst>
                                </p:cTn>
                              </p:par>
                              <p:par>
                                <p:cTn id="66" presetID="9" presetClass="entr" presetSubtype="0" fill="hold" nodeType="withEffect">
                                  <p:stCondLst>
                                    <p:cond delay="0"/>
                                  </p:stCondLst>
                                  <p:childTnLst>
                                    <p:set>
                                      <p:cBhvr>
                                        <p:cTn id="67" dur="1" fill="hold">
                                          <p:stCondLst>
                                            <p:cond delay="0"/>
                                          </p:stCondLst>
                                        </p:cTn>
                                        <p:tgtEl>
                                          <p:spTgt spid="97"/>
                                        </p:tgtEl>
                                        <p:attrNameLst>
                                          <p:attrName>style.visibility</p:attrName>
                                        </p:attrNameLst>
                                      </p:cBhvr>
                                      <p:to>
                                        <p:strVal val="visible"/>
                                      </p:to>
                                    </p:set>
                                    <p:animEffect transition="in" filter="dissolve">
                                      <p:cBhvr>
                                        <p:cTn id="68" dur="500"/>
                                        <p:tgtEl>
                                          <p:spTgt spid="97"/>
                                        </p:tgtEl>
                                      </p:cBhvr>
                                    </p:animEffect>
                                  </p:childTnLst>
                                </p:cTn>
                              </p:par>
                              <p:par>
                                <p:cTn id="69" presetID="9" presetClass="entr" presetSubtype="0" fill="hold" nodeType="withEffect">
                                  <p:stCondLst>
                                    <p:cond delay="0"/>
                                  </p:stCondLst>
                                  <p:childTnLst>
                                    <p:set>
                                      <p:cBhvr>
                                        <p:cTn id="70" dur="1" fill="hold">
                                          <p:stCondLst>
                                            <p:cond delay="0"/>
                                          </p:stCondLst>
                                        </p:cTn>
                                        <p:tgtEl>
                                          <p:spTgt spid="98"/>
                                        </p:tgtEl>
                                        <p:attrNameLst>
                                          <p:attrName>style.visibility</p:attrName>
                                        </p:attrNameLst>
                                      </p:cBhvr>
                                      <p:to>
                                        <p:strVal val="visible"/>
                                      </p:to>
                                    </p:set>
                                    <p:animEffect transition="in" filter="dissolve">
                                      <p:cBhvr>
                                        <p:cTn id="71" dur="500"/>
                                        <p:tgtEl>
                                          <p:spTgt spid="98"/>
                                        </p:tgtEl>
                                      </p:cBhvr>
                                    </p:animEffect>
                                  </p:childTnLst>
                                </p:cTn>
                              </p:par>
                              <p:par>
                                <p:cTn id="72" presetID="9" presetClass="entr" presetSubtype="0" fill="hold" nodeType="withEffect">
                                  <p:stCondLst>
                                    <p:cond delay="0"/>
                                  </p:stCondLst>
                                  <p:childTnLst>
                                    <p:set>
                                      <p:cBhvr>
                                        <p:cTn id="73" dur="1" fill="hold">
                                          <p:stCondLst>
                                            <p:cond delay="0"/>
                                          </p:stCondLst>
                                        </p:cTn>
                                        <p:tgtEl>
                                          <p:spTgt spid="100"/>
                                        </p:tgtEl>
                                        <p:attrNameLst>
                                          <p:attrName>style.visibility</p:attrName>
                                        </p:attrNameLst>
                                      </p:cBhvr>
                                      <p:to>
                                        <p:strVal val="visible"/>
                                      </p:to>
                                    </p:set>
                                    <p:animEffect transition="in" filter="dissolve">
                                      <p:cBhvr>
                                        <p:cTn id="74" dur="500"/>
                                        <p:tgtEl>
                                          <p:spTgt spid="100"/>
                                        </p:tgtEl>
                                      </p:cBhvr>
                                    </p:animEffect>
                                  </p:childTnLst>
                                </p:cTn>
                              </p:par>
                              <p:par>
                                <p:cTn id="75" presetID="9" presetClass="entr" presetSubtype="0" fill="hold" nodeType="withEffect">
                                  <p:stCondLst>
                                    <p:cond delay="0"/>
                                  </p:stCondLst>
                                  <p:childTnLst>
                                    <p:set>
                                      <p:cBhvr>
                                        <p:cTn id="76" dur="1" fill="hold">
                                          <p:stCondLst>
                                            <p:cond delay="0"/>
                                          </p:stCondLst>
                                        </p:cTn>
                                        <p:tgtEl>
                                          <p:spTgt spid="103"/>
                                        </p:tgtEl>
                                        <p:attrNameLst>
                                          <p:attrName>style.visibility</p:attrName>
                                        </p:attrNameLst>
                                      </p:cBhvr>
                                      <p:to>
                                        <p:strVal val="visible"/>
                                      </p:to>
                                    </p:set>
                                    <p:animEffect transition="in" filter="dissolve">
                                      <p:cBhvr>
                                        <p:cTn id="77" dur="500"/>
                                        <p:tgtEl>
                                          <p:spTgt spid="103"/>
                                        </p:tgtEl>
                                      </p:cBhvr>
                                    </p:animEffect>
                                  </p:childTnLst>
                                </p:cTn>
                              </p:par>
                              <p:par>
                                <p:cTn id="78" presetID="9" presetClass="entr" presetSubtype="0" fill="hold" grpId="0" nodeType="withEffect">
                                  <p:stCondLst>
                                    <p:cond delay="0"/>
                                  </p:stCondLst>
                                  <p:childTnLst>
                                    <p:set>
                                      <p:cBhvr>
                                        <p:cTn id="79" dur="1" fill="hold">
                                          <p:stCondLst>
                                            <p:cond delay="0"/>
                                          </p:stCondLst>
                                        </p:cTn>
                                        <p:tgtEl>
                                          <p:spTgt spid="116"/>
                                        </p:tgtEl>
                                        <p:attrNameLst>
                                          <p:attrName>style.visibility</p:attrName>
                                        </p:attrNameLst>
                                      </p:cBhvr>
                                      <p:to>
                                        <p:strVal val="visible"/>
                                      </p:to>
                                    </p:set>
                                    <p:animEffect transition="in" filter="dissolve">
                                      <p:cBhvr>
                                        <p:cTn id="80" dur="500"/>
                                        <p:tgtEl>
                                          <p:spTgt spid="116"/>
                                        </p:tgtEl>
                                      </p:cBhvr>
                                    </p:animEffect>
                                  </p:childTnLst>
                                </p:cTn>
                              </p:par>
                            </p:childTnLst>
                          </p:cTn>
                        </p:par>
                      </p:childTnLst>
                    </p:cTn>
                  </p:par>
                  <p:par>
                    <p:cTn id="81" fill="hold">
                      <p:stCondLst>
                        <p:cond delay="indefinite"/>
                      </p:stCondLst>
                      <p:childTnLst>
                        <p:par>
                          <p:cTn id="82" fill="hold">
                            <p:stCondLst>
                              <p:cond delay="0"/>
                            </p:stCondLst>
                            <p:childTnLst>
                              <p:par>
                                <p:cTn id="83" presetID="9" presetClass="entr" presetSubtype="0" fill="hold" nodeType="clickEffect">
                                  <p:stCondLst>
                                    <p:cond delay="0"/>
                                  </p:stCondLst>
                                  <p:childTnLst>
                                    <p:set>
                                      <p:cBhvr>
                                        <p:cTn id="84" dur="1" fill="hold">
                                          <p:stCondLst>
                                            <p:cond delay="0"/>
                                          </p:stCondLst>
                                        </p:cTn>
                                        <p:tgtEl>
                                          <p:spTgt spid="104"/>
                                        </p:tgtEl>
                                        <p:attrNameLst>
                                          <p:attrName>style.visibility</p:attrName>
                                        </p:attrNameLst>
                                      </p:cBhvr>
                                      <p:to>
                                        <p:strVal val="visible"/>
                                      </p:to>
                                    </p:set>
                                    <p:animEffect transition="in" filter="dissolve">
                                      <p:cBhvr>
                                        <p:cTn id="85" dur="500"/>
                                        <p:tgtEl>
                                          <p:spTgt spid="104"/>
                                        </p:tgtEl>
                                      </p:cBhvr>
                                    </p:animEffect>
                                  </p:childTnLst>
                                </p:cTn>
                              </p:par>
                              <p:par>
                                <p:cTn id="86" presetID="9" presetClass="entr" presetSubtype="0" fill="hold" nodeType="withEffect">
                                  <p:stCondLst>
                                    <p:cond delay="0"/>
                                  </p:stCondLst>
                                  <p:childTnLst>
                                    <p:set>
                                      <p:cBhvr>
                                        <p:cTn id="87" dur="1" fill="hold">
                                          <p:stCondLst>
                                            <p:cond delay="0"/>
                                          </p:stCondLst>
                                        </p:cTn>
                                        <p:tgtEl>
                                          <p:spTgt spid="105"/>
                                        </p:tgtEl>
                                        <p:attrNameLst>
                                          <p:attrName>style.visibility</p:attrName>
                                        </p:attrNameLst>
                                      </p:cBhvr>
                                      <p:to>
                                        <p:strVal val="visible"/>
                                      </p:to>
                                    </p:set>
                                    <p:animEffect transition="in" filter="dissolve">
                                      <p:cBhvr>
                                        <p:cTn id="88" dur="500"/>
                                        <p:tgtEl>
                                          <p:spTgt spid="105"/>
                                        </p:tgtEl>
                                      </p:cBhvr>
                                    </p:animEffect>
                                  </p:childTnLst>
                                </p:cTn>
                              </p:par>
                              <p:par>
                                <p:cTn id="89" presetID="9" presetClass="entr" presetSubtype="0" fill="hold" grpId="0" nodeType="withEffect">
                                  <p:stCondLst>
                                    <p:cond delay="0"/>
                                  </p:stCondLst>
                                  <p:childTnLst>
                                    <p:set>
                                      <p:cBhvr>
                                        <p:cTn id="90" dur="1" fill="hold">
                                          <p:stCondLst>
                                            <p:cond delay="0"/>
                                          </p:stCondLst>
                                        </p:cTn>
                                        <p:tgtEl>
                                          <p:spTgt spid="106"/>
                                        </p:tgtEl>
                                        <p:attrNameLst>
                                          <p:attrName>style.visibility</p:attrName>
                                        </p:attrNameLst>
                                      </p:cBhvr>
                                      <p:to>
                                        <p:strVal val="visible"/>
                                      </p:to>
                                    </p:set>
                                    <p:animEffect transition="in" filter="dissolve">
                                      <p:cBhvr>
                                        <p:cTn id="91" dur="500"/>
                                        <p:tgtEl>
                                          <p:spTgt spid="106"/>
                                        </p:tgtEl>
                                      </p:cBhvr>
                                    </p:animEffect>
                                  </p:childTnLst>
                                </p:cTn>
                              </p:par>
                              <p:par>
                                <p:cTn id="92" presetID="9" presetClass="entr" presetSubtype="0" fill="hold" grpId="0" nodeType="withEffect">
                                  <p:stCondLst>
                                    <p:cond delay="0"/>
                                  </p:stCondLst>
                                  <p:childTnLst>
                                    <p:set>
                                      <p:cBhvr>
                                        <p:cTn id="93" dur="1" fill="hold">
                                          <p:stCondLst>
                                            <p:cond delay="0"/>
                                          </p:stCondLst>
                                        </p:cTn>
                                        <p:tgtEl>
                                          <p:spTgt spid="107"/>
                                        </p:tgtEl>
                                        <p:attrNameLst>
                                          <p:attrName>style.visibility</p:attrName>
                                        </p:attrNameLst>
                                      </p:cBhvr>
                                      <p:to>
                                        <p:strVal val="visible"/>
                                      </p:to>
                                    </p:set>
                                    <p:animEffect transition="in" filter="dissolve">
                                      <p:cBhvr>
                                        <p:cTn id="94" dur="500"/>
                                        <p:tgtEl>
                                          <p:spTgt spid="107"/>
                                        </p:tgtEl>
                                      </p:cBhvr>
                                    </p:animEffect>
                                  </p:childTnLst>
                                </p:cTn>
                              </p:par>
                            </p:childTnLst>
                          </p:cTn>
                        </p:par>
                      </p:childTnLst>
                    </p:cTn>
                  </p:par>
                  <p:par>
                    <p:cTn id="95" fill="hold">
                      <p:stCondLst>
                        <p:cond delay="indefinite"/>
                      </p:stCondLst>
                      <p:childTnLst>
                        <p:par>
                          <p:cTn id="96" fill="hold">
                            <p:stCondLst>
                              <p:cond delay="0"/>
                            </p:stCondLst>
                            <p:childTnLst>
                              <p:par>
                                <p:cTn id="97" presetID="9" presetClass="entr" presetSubtype="0" fill="hold" nodeType="clickEffect">
                                  <p:stCondLst>
                                    <p:cond delay="0"/>
                                  </p:stCondLst>
                                  <p:childTnLst>
                                    <p:set>
                                      <p:cBhvr>
                                        <p:cTn id="98" dur="1" fill="hold">
                                          <p:stCondLst>
                                            <p:cond delay="0"/>
                                          </p:stCondLst>
                                        </p:cTn>
                                        <p:tgtEl>
                                          <p:spTgt spid="115"/>
                                        </p:tgtEl>
                                        <p:attrNameLst>
                                          <p:attrName>style.visibility</p:attrName>
                                        </p:attrNameLst>
                                      </p:cBhvr>
                                      <p:to>
                                        <p:strVal val="visible"/>
                                      </p:to>
                                    </p:set>
                                    <p:animEffect transition="in" filter="dissolve">
                                      <p:cBhvr>
                                        <p:cTn id="99" dur="500"/>
                                        <p:tgtEl>
                                          <p:spTgt spid="1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P spid="22" grpId="0" animBg="1"/>
      <p:bldP spid="75" grpId="0" animBg="1"/>
      <p:bldP spid="76" grpId="0" animBg="1"/>
      <p:bldP spid="77" grpId="0" animBg="1"/>
      <p:bldP spid="78" grpId="0" animBg="1"/>
      <p:bldP spid="79" grpId="0" animBg="1"/>
      <p:bldP spid="80" grpId="0" animBg="1"/>
      <p:bldP spid="84" grpId="0" animBg="1"/>
      <p:bldP spid="85" grpId="0" animBg="1"/>
      <p:bldP spid="86" grpId="0" animBg="1"/>
      <p:bldP spid="95" grpId="0" animBg="1"/>
      <p:bldP spid="106" grpId="0"/>
      <p:bldP spid="107" grpId="0"/>
      <p:bldP spid="108" grpId="0"/>
      <p:bldP spid="116" grpId="0"/>
      <p:bldP spid="11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16013B0-2DDE-254E-9C1F-CF6FA788B5C6}"/>
              </a:ext>
            </a:extLst>
          </p:cNvPr>
          <p:cNvSpPr>
            <a:spLocks noGrp="1"/>
          </p:cNvSpPr>
          <p:nvPr>
            <p:ph type="title"/>
          </p:nvPr>
        </p:nvSpPr>
        <p:spPr/>
        <p:txBody>
          <a:bodyPr/>
          <a:lstStyle/>
          <a:p>
            <a:r>
              <a:rPr lang="en" altLang="ja-JP" sz="2400" dirty="0"/>
              <a:t>Visualizing of behavioral facilitation tweet</a:t>
            </a:r>
            <a:endParaRPr kumimoji="1" lang="ja-JP" altLang="en-US"/>
          </a:p>
        </p:txBody>
      </p:sp>
      <p:sp>
        <p:nvSpPr>
          <p:cNvPr id="4" name="スライド番号プレースホルダー 3">
            <a:extLst>
              <a:ext uri="{FF2B5EF4-FFF2-40B4-BE49-F238E27FC236}">
                <a16:creationId xmlns:a16="http://schemas.microsoft.com/office/drawing/2014/main" id="{C765027E-D5BE-AD42-A2F0-BBF6A17A58A4}"/>
              </a:ext>
            </a:extLst>
          </p:cNvPr>
          <p:cNvSpPr>
            <a:spLocks noGrp="1"/>
          </p:cNvSpPr>
          <p:nvPr>
            <p:ph type="sldNum" sz="quarter" idx="11"/>
          </p:nvPr>
        </p:nvSpPr>
        <p:spPr/>
        <p:txBody>
          <a:bodyPr/>
          <a:lstStyle/>
          <a:p>
            <a:fld id="{D2D8002D-B5B0-4BAC-B1F6-782DDCCE6D9C}" type="slidenum">
              <a:rPr lang="ja-JP" altLang="en-US" smtClean="0">
                <a:solidFill>
                  <a:prstClr val="black"/>
                </a:solidFill>
              </a:rPr>
              <a:pPr/>
              <a:t>15</a:t>
            </a:fld>
            <a:endParaRPr lang="ja-JP" altLang="en-US" dirty="0"/>
          </a:p>
        </p:txBody>
      </p:sp>
      <p:sp>
        <p:nvSpPr>
          <p:cNvPr id="6" name="正方形/長方形 5">
            <a:extLst>
              <a:ext uri="{FF2B5EF4-FFF2-40B4-BE49-F238E27FC236}">
                <a16:creationId xmlns:a16="http://schemas.microsoft.com/office/drawing/2014/main" id="{1D97057B-3751-B443-9A31-37978AB42989}"/>
              </a:ext>
            </a:extLst>
          </p:cNvPr>
          <p:cNvSpPr/>
          <p:nvPr/>
        </p:nvSpPr>
        <p:spPr>
          <a:xfrm>
            <a:off x="3954016" y="2398595"/>
            <a:ext cx="3600400" cy="305874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8F37C3DA-D632-42F9-B2C7-8862A669A627}"/>
              </a:ext>
            </a:extLst>
          </p:cNvPr>
          <p:cNvSpPr txBox="1"/>
          <p:nvPr/>
        </p:nvSpPr>
        <p:spPr>
          <a:xfrm>
            <a:off x="4087552" y="4409885"/>
            <a:ext cx="1944216" cy="369332"/>
          </a:xfrm>
          <a:prstGeom prst="rect">
            <a:avLst/>
          </a:prstGeom>
          <a:noFill/>
        </p:spPr>
        <p:txBody>
          <a:bodyPr wrap="square" rtlCol="0">
            <a:spAutoFit/>
          </a:bodyPr>
          <a:lstStyle/>
          <a:p>
            <a:r>
              <a:rPr kumimoji="1" lang="en-US" altLang="ja-JP" b="1" u="sng" dirty="0"/>
              <a:t>After the disaster</a:t>
            </a:r>
            <a:endParaRPr kumimoji="1" lang="ja-JP" altLang="en-US" b="1" u="sng" dirty="0"/>
          </a:p>
        </p:txBody>
      </p:sp>
      <p:sp>
        <p:nvSpPr>
          <p:cNvPr id="8" name="テキスト ボックス 7">
            <a:extLst>
              <a:ext uri="{FF2B5EF4-FFF2-40B4-BE49-F238E27FC236}">
                <a16:creationId xmlns:a16="http://schemas.microsoft.com/office/drawing/2014/main" id="{D4896B0A-6146-4B3D-AF8D-14AF05F76BB5}"/>
              </a:ext>
            </a:extLst>
          </p:cNvPr>
          <p:cNvSpPr txBox="1"/>
          <p:nvPr/>
        </p:nvSpPr>
        <p:spPr>
          <a:xfrm>
            <a:off x="4098032" y="2353444"/>
            <a:ext cx="2232248" cy="369332"/>
          </a:xfrm>
          <a:prstGeom prst="rect">
            <a:avLst/>
          </a:prstGeom>
          <a:noFill/>
        </p:spPr>
        <p:txBody>
          <a:bodyPr wrap="square" rtlCol="0">
            <a:spAutoFit/>
          </a:bodyPr>
          <a:lstStyle/>
          <a:p>
            <a:r>
              <a:rPr kumimoji="1" lang="en-US" altLang="ja-JP" b="1" u="sng" dirty="0"/>
              <a:t>Before the disaster</a:t>
            </a:r>
            <a:endParaRPr kumimoji="1" lang="ja-JP" altLang="en-US" b="1" u="sng" dirty="0"/>
          </a:p>
        </p:txBody>
      </p:sp>
      <p:sp>
        <p:nvSpPr>
          <p:cNvPr id="9" name="テキスト ボックス 8">
            <a:extLst>
              <a:ext uri="{FF2B5EF4-FFF2-40B4-BE49-F238E27FC236}">
                <a16:creationId xmlns:a16="http://schemas.microsoft.com/office/drawing/2014/main" id="{A6917B52-0FD1-4677-9DC1-3041CC4EC0F8}"/>
              </a:ext>
            </a:extLst>
          </p:cNvPr>
          <p:cNvSpPr txBox="1"/>
          <p:nvPr/>
        </p:nvSpPr>
        <p:spPr>
          <a:xfrm>
            <a:off x="4087552" y="3424272"/>
            <a:ext cx="2088232" cy="369332"/>
          </a:xfrm>
          <a:prstGeom prst="rect">
            <a:avLst/>
          </a:prstGeom>
          <a:noFill/>
        </p:spPr>
        <p:txBody>
          <a:bodyPr wrap="square" rtlCol="0">
            <a:spAutoFit/>
          </a:bodyPr>
          <a:lstStyle/>
          <a:p>
            <a:r>
              <a:rPr kumimoji="1" lang="en-US" altLang="ja-JP" b="1" u="sng" dirty="0"/>
              <a:t>During the disaster</a:t>
            </a:r>
            <a:endParaRPr kumimoji="1" lang="ja-JP" altLang="en-US" b="1" u="sng" dirty="0"/>
          </a:p>
        </p:txBody>
      </p:sp>
      <p:cxnSp>
        <p:nvCxnSpPr>
          <p:cNvPr id="10" name="直線コネクタ 9">
            <a:extLst>
              <a:ext uri="{FF2B5EF4-FFF2-40B4-BE49-F238E27FC236}">
                <a16:creationId xmlns:a16="http://schemas.microsoft.com/office/drawing/2014/main" id="{C8E0570B-96A9-46ED-A0EB-CAE51E154A75}"/>
              </a:ext>
            </a:extLst>
          </p:cNvPr>
          <p:cNvCxnSpPr>
            <a:cxnSpLocks/>
          </p:cNvCxnSpPr>
          <p:nvPr/>
        </p:nvCxnSpPr>
        <p:spPr>
          <a:xfrm>
            <a:off x="4605412" y="2919975"/>
            <a:ext cx="2588964" cy="0"/>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1" name="直線コネクタ 10">
            <a:extLst>
              <a:ext uri="{FF2B5EF4-FFF2-40B4-BE49-F238E27FC236}">
                <a16:creationId xmlns:a16="http://schemas.microsoft.com/office/drawing/2014/main" id="{1C1B14ED-466A-401C-B79C-1D44BB84693C}"/>
              </a:ext>
            </a:extLst>
          </p:cNvPr>
          <p:cNvCxnSpPr>
            <a:cxnSpLocks/>
          </p:cNvCxnSpPr>
          <p:nvPr/>
        </p:nvCxnSpPr>
        <p:spPr>
          <a:xfrm>
            <a:off x="4605412" y="3048216"/>
            <a:ext cx="2588964" cy="0"/>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2" name="直線コネクタ 11">
            <a:extLst>
              <a:ext uri="{FF2B5EF4-FFF2-40B4-BE49-F238E27FC236}">
                <a16:creationId xmlns:a16="http://schemas.microsoft.com/office/drawing/2014/main" id="{1B566F84-19FC-46FE-864C-A2D520515533}"/>
              </a:ext>
            </a:extLst>
          </p:cNvPr>
          <p:cNvCxnSpPr>
            <a:cxnSpLocks/>
          </p:cNvCxnSpPr>
          <p:nvPr/>
        </p:nvCxnSpPr>
        <p:spPr>
          <a:xfrm>
            <a:off x="4605412" y="3208007"/>
            <a:ext cx="2588964" cy="0"/>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0" name="直線コネクタ 39">
            <a:extLst>
              <a:ext uri="{FF2B5EF4-FFF2-40B4-BE49-F238E27FC236}">
                <a16:creationId xmlns:a16="http://schemas.microsoft.com/office/drawing/2014/main" id="{E9D50ABA-C97B-44FA-8B02-36B416064498}"/>
              </a:ext>
            </a:extLst>
          </p:cNvPr>
          <p:cNvCxnSpPr>
            <a:cxnSpLocks/>
          </p:cNvCxnSpPr>
          <p:nvPr/>
        </p:nvCxnSpPr>
        <p:spPr>
          <a:xfrm>
            <a:off x="4605412" y="4000095"/>
            <a:ext cx="2588964"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直線コネクタ 40">
            <a:extLst>
              <a:ext uri="{FF2B5EF4-FFF2-40B4-BE49-F238E27FC236}">
                <a16:creationId xmlns:a16="http://schemas.microsoft.com/office/drawing/2014/main" id="{9419A76F-1C7D-4A86-9C5A-39370D704A36}"/>
              </a:ext>
            </a:extLst>
          </p:cNvPr>
          <p:cNvCxnSpPr>
            <a:cxnSpLocks/>
          </p:cNvCxnSpPr>
          <p:nvPr/>
        </p:nvCxnSpPr>
        <p:spPr>
          <a:xfrm>
            <a:off x="4605412" y="4128336"/>
            <a:ext cx="2588964"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直線コネクタ 41">
            <a:extLst>
              <a:ext uri="{FF2B5EF4-FFF2-40B4-BE49-F238E27FC236}">
                <a16:creationId xmlns:a16="http://schemas.microsoft.com/office/drawing/2014/main" id="{951A0A34-7003-4F75-A32B-1AD707E98917}"/>
              </a:ext>
            </a:extLst>
          </p:cNvPr>
          <p:cNvCxnSpPr>
            <a:cxnSpLocks/>
          </p:cNvCxnSpPr>
          <p:nvPr/>
        </p:nvCxnSpPr>
        <p:spPr>
          <a:xfrm>
            <a:off x="4605412" y="4288127"/>
            <a:ext cx="2588964"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直線コネクタ 42">
            <a:extLst>
              <a:ext uri="{FF2B5EF4-FFF2-40B4-BE49-F238E27FC236}">
                <a16:creationId xmlns:a16="http://schemas.microsoft.com/office/drawing/2014/main" id="{ED5BA30B-B374-4938-9B7A-4739BC21BC46}"/>
              </a:ext>
            </a:extLst>
          </p:cNvPr>
          <p:cNvCxnSpPr>
            <a:cxnSpLocks/>
          </p:cNvCxnSpPr>
          <p:nvPr/>
        </p:nvCxnSpPr>
        <p:spPr>
          <a:xfrm>
            <a:off x="4605412" y="4881278"/>
            <a:ext cx="2588964" cy="0"/>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44" name="直線コネクタ 43">
            <a:extLst>
              <a:ext uri="{FF2B5EF4-FFF2-40B4-BE49-F238E27FC236}">
                <a16:creationId xmlns:a16="http://schemas.microsoft.com/office/drawing/2014/main" id="{3753B811-6ED1-4C1B-B8EA-BC1EF64733C9}"/>
              </a:ext>
            </a:extLst>
          </p:cNvPr>
          <p:cNvCxnSpPr>
            <a:cxnSpLocks/>
          </p:cNvCxnSpPr>
          <p:nvPr/>
        </p:nvCxnSpPr>
        <p:spPr>
          <a:xfrm>
            <a:off x="4605412" y="5064440"/>
            <a:ext cx="2588964" cy="0"/>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45" name="直線コネクタ 44">
            <a:extLst>
              <a:ext uri="{FF2B5EF4-FFF2-40B4-BE49-F238E27FC236}">
                <a16:creationId xmlns:a16="http://schemas.microsoft.com/office/drawing/2014/main" id="{A3D29993-C4EB-4EED-9CFB-4D992003AE1E}"/>
              </a:ext>
            </a:extLst>
          </p:cNvPr>
          <p:cNvCxnSpPr>
            <a:cxnSpLocks/>
          </p:cNvCxnSpPr>
          <p:nvPr/>
        </p:nvCxnSpPr>
        <p:spPr>
          <a:xfrm>
            <a:off x="4605412" y="5224231"/>
            <a:ext cx="2588964" cy="0"/>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sp>
        <p:nvSpPr>
          <p:cNvPr id="66" name="正方形/長方形 65">
            <a:extLst>
              <a:ext uri="{FF2B5EF4-FFF2-40B4-BE49-F238E27FC236}">
                <a16:creationId xmlns:a16="http://schemas.microsoft.com/office/drawing/2014/main" id="{2CB6B68D-623E-4F09-98E5-7D869895691B}"/>
              </a:ext>
            </a:extLst>
          </p:cNvPr>
          <p:cNvSpPr/>
          <p:nvPr/>
        </p:nvSpPr>
        <p:spPr>
          <a:xfrm>
            <a:off x="4277781" y="2764429"/>
            <a:ext cx="3024878" cy="58759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7" name="正方形/長方形 66">
            <a:extLst>
              <a:ext uri="{FF2B5EF4-FFF2-40B4-BE49-F238E27FC236}">
                <a16:creationId xmlns:a16="http://schemas.microsoft.com/office/drawing/2014/main" id="{26A58C52-4DC1-4E89-9D58-2BF7BE4CAA22}"/>
              </a:ext>
            </a:extLst>
          </p:cNvPr>
          <p:cNvSpPr/>
          <p:nvPr/>
        </p:nvSpPr>
        <p:spPr>
          <a:xfrm>
            <a:off x="4277781" y="3830864"/>
            <a:ext cx="3024878" cy="58759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8" name="正方形/長方形 67">
            <a:extLst>
              <a:ext uri="{FF2B5EF4-FFF2-40B4-BE49-F238E27FC236}">
                <a16:creationId xmlns:a16="http://schemas.microsoft.com/office/drawing/2014/main" id="{EC73CBF8-F7F4-4663-9DCE-68A9F2F3B253}"/>
              </a:ext>
            </a:extLst>
          </p:cNvPr>
          <p:cNvSpPr/>
          <p:nvPr/>
        </p:nvSpPr>
        <p:spPr>
          <a:xfrm>
            <a:off x="4277781" y="4775459"/>
            <a:ext cx="3024878" cy="58759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テキスト ボックス 37">
            <a:extLst>
              <a:ext uri="{FF2B5EF4-FFF2-40B4-BE49-F238E27FC236}">
                <a16:creationId xmlns:a16="http://schemas.microsoft.com/office/drawing/2014/main" id="{668E031B-7264-794E-9F15-CD9096DAD425}"/>
              </a:ext>
            </a:extLst>
          </p:cNvPr>
          <p:cNvSpPr txBox="1"/>
          <p:nvPr/>
        </p:nvSpPr>
        <p:spPr>
          <a:xfrm>
            <a:off x="317500" y="906993"/>
            <a:ext cx="2628404" cy="400110"/>
          </a:xfrm>
          <a:prstGeom prst="rect">
            <a:avLst/>
          </a:prstGeom>
          <a:noFill/>
          <a:ln w="28575">
            <a:solidFill>
              <a:schemeClr val="tx1"/>
            </a:solidFill>
          </a:ln>
        </p:spPr>
        <p:txBody>
          <a:bodyPr wrap="square" rtlCol="0">
            <a:spAutoFit/>
          </a:bodyPr>
          <a:lstStyle/>
          <a:p>
            <a:pPr algn="ctr"/>
            <a:r>
              <a:rPr lang="en-US" altLang="ja-JP" sz="2000" dirty="0"/>
              <a:t>Heavy rain &amp; Typhoon</a:t>
            </a:r>
          </a:p>
        </p:txBody>
      </p:sp>
      <p:sp>
        <p:nvSpPr>
          <p:cNvPr id="39" name="テキスト ボックス 38">
            <a:extLst>
              <a:ext uri="{FF2B5EF4-FFF2-40B4-BE49-F238E27FC236}">
                <a16:creationId xmlns:a16="http://schemas.microsoft.com/office/drawing/2014/main" id="{97CDE341-0D60-F74D-A141-77E473EE5E1D}"/>
              </a:ext>
            </a:extLst>
          </p:cNvPr>
          <p:cNvSpPr txBox="1"/>
          <p:nvPr/>
        </p:nvSpPr>
        <p:spPr>
          <a:xfrm>
            <a:off x="2422945" y="1273324"/>
            <a:ext cx="3320158" cy="830997"/>
          </a:xfrm>
          <a:prstGeom prst="rect">
            <a:avLst/>
          </a:prstGeom>
          <a:noFill/>
        </p:spPr>
        <p:txBody>
          <a:bodyPr wrap="square" rtlCol="0">
            <a:spAutoFit/>
          </a:bodyPr>
          <a:lstStyle/>
          <a:p>
            <a:pPr marL="285750" indent="-285750">
              <a:buFont typeface="Arial" panose="020B0604020202020204" pitchFamily="34" charset="0"/>
              <a:buChar char="•"/>
            </a:pPr>
            <a:r>
              <a:rPr kumimoji="1" lang="en-US" altLang="ja-JP" sz="2400" dirty="0"/>
              <a:t>Spatial temporal data</a:t>
            </a:r>
            <a:endParaRPr kumimoji="1" lang="en-US" altLang="ja-JP" sz="1050" dirty="0"/>
          </a:p>
          <a:p>
            <a:pPr marL="285750" indent="-285750">
              <a:buFont typeface="Arial" panose="020B0604020202020204" pitchFamily="34" charset="0"/>
              <a:buChar char="•"/>
            </a:pPr>
            <a:r>
              <a:rPr kumimoji="1" lang="en-US" altLang="ja-JP" sz="2400" dirty="0"/>
              <a:t>Type of</a:t>
            </a:r>
            <a:r>
              <a:rPr lang="en-US" altLang="ja-JP" sz="2400" dirty="0"/>
              <a:t> content</a:t>
            </a:r>
          </a:p>
        </p:txBody>
      </p:sp>
      <p:sp>
        <p:nvSpPr>
          <p:cNvPr id="47" name="右中かっこ 46">
            <a:extLst>
              <a:ext uri="{FF2B5EF4-FFF2-40B4-BE49-F238E27FC236}">
                <a16:creationId xmlns:a16="http://schemas.microsoft.com/office/drawing/2014/main" id="{6130D3EB-5605-CB4F-B037-421D77CC1249}"/>
              </a:ext>
            </a:extLst>
          </p:cNvPr>
          <p:cNvSpPr/>
          <p:nvPr/>
        </p:nvSpPr>
        <p:spPr>
          <a:xfrm rot="10800000">
            <a:off x="2222501" y="1345331"/>
            <a:ext cx="200444" cy="663267"/>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49" name="角丸四角形 48">
            <a:extLst>
              <a:ext uri="{FF2B5EF4-FFF2-40B4-BE49-F238E27FC236}">
                <a16:creationId xmlns:a16="http://schemas.microsoft.com/office/drawing/2014/main" id="{7BDC61A5-38EC-9C43-A2C8-99B0FC010148}"/>
              </a:ext>
            </a:extLst>
          </p:cNvPr>
          <p:cNvSpPr/>
          <p:nvPr/>
        </p:nvSpPr>
        <p:spPr>
          <a:xfrm>
            <a:off x="353616" y="1442040"/>
            <a:ext cx="1868884" cy="490423"/>
          </a:xfrm>
          <a:prstGeom prst="round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dirty="0">
                <a:solidFill>
                  <a:schemeClr val="tx1"/>
                </a:solidFill>
              </a:rPr>
              <a:t>Extract data</a:t>
            </a:r>
            <a:endParaRPr kumimoji="1" lang="ja-JP" altLang="en-US" sz="2400">
              <a:solidFill>
                <a:schemeClr val="tx1"/>
              </a:solidFill>
            </a:endParaRPr>
          </a:p>
        </p:txBody>
      </p:sp>
      <p:pic>
        <p:nvPicPr>
          <p:cNvPr id="69" name="Picture 2" descr="http://www.europosgrados.org/euromex/images/icon-twitter.png">
            <a:extLst>
              <a:ext uri="{FF2B5EF4-FFF2-40B4-BE49-F238E27FC236}">
                <a16:creationId xmlns:a16="http://schemas.microsoft.com/office/drawing/2014/main" id="{12AC2B36-DFA0-8745-883C-D0B826AC52E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92686" y="1035713"/>
            <a:ext cx="681619" cy="681619"/>
          </a:xfrm>
          <a:prstGeom prst="rect">
            <a:avLst/>
          </a:prstGeom>
          <a:noFill/>
          <a:extLst>
            <a:ext uri="{909E8E84-426E-40DD-AFC4-6F175D3DCCD1}">
              <a14:hiddenFill xmlns:a14="http://schemas.microsoft.com/office/drawing/2010/main">
                <a:solidFill>
                  <a:srgbClr val="FFFFFF"/>
                </a:solidFill>
              </a14:hiddenFill>
            </a:ext>
          </a:extLst>
        </p:spPr>
      </p:pic>
      <p:sp>
        <p:nvSpPr>
          <p:cNvPr id="31" name="テキスト ボックス 30">
            <a:extLst>
              <a:ext uri="{FF2B5EF4-FFF2-40B4-BE49-F238E27FC236}">
                <a16:creationId xmlns:a16="http://schemas.microsoft.com/office/drawing/2014/main" id="{D41F701A-EB86-8B43-8CE8-4CA0691305B4}"/>
              </a:ext>
            </a:extLst>
          </p:cNvPr>
          <p:cNvSpPr txBox="1"/>
          <p:nvPr/>
        </p:nvSpPr>
        <p:spPr>
          <a:xfrm>
            <a:off x="4341557" y="2677593"/>
            <a:ext cx="527709" cy="738664"/>
          </a:xfrm>
          <a:prstGeom prst="rect">
            <a:avLst/>
          </a:prstGeom>
          <a:noFill/>
        </p:spPr>
        <p:txBody>
          <a:bodyPr wrap="none" rtlCol="0">
            <a:spAutoFit/>
          </a:bodyPr>
          <a:lstStyle/>
          <a:p>
            <a:pPr marL="285750" indent="-285750">
              <a:buFont typeface="Arial" panose="020B0604020202020204" pitchFamily="34" charset="0"/>
              <a:buChar char="•"/>
            </a:pPr>
            <a:r>
              <a:rPr lang="en-US" altLang="ja-JP" sz="1400" dirty="0"/>
              <a:t> </a:t>
            </a:r>
          </a:p>
          <a:p>
            <a:pPr marL="285750" indent="-285750">
              <a:buFont typeface="Arial" panose="020B0604020202020204" pitchFamily="34" charset="0"/>
              <a:buChar char="•"/>
            </a:pPr>
            <a:r>
              <a:rPr kumimoji="1" lang="en-US" altLang="ja-JP" sz="1400" dirty="0"/>
              <a:t> </a:t>
            </a:r>
          </a:p>
          <a:p>
            <a:pPr marL="285750" indent="-285750">
              <a:buFont typeface="Arial" panose="020B0604020202020204" pitchFamily="34" charset="0"/>
              <a:buChar char="•"/>
            </a:pPr>
            <a:r>
              <a:rPr lang="en-US" altLang="ja-JP" sz="1400" dirty="0"/>
              <a:t> </a:t>
            </a:r>
            <a:endParaRPr kumimoji="1" lang="ja-JP" altLang="en-US" sz="1400"/>
          </a:p>
        </p:txBody>
      </p:sp>
      <p:sp>
        <p:nvSpPr>
          <p:cNvPr id="70" name="テキスト ボックス 69">
            <a:extLst>
              <a:ext uri="{FF2B5EF4-FFF2-40B4-BE49-F238E27FC236}">
                <a16:creationId xmlns:a16="http://schemas.microsoft.com/office/drawing/2014/main" id="{1BCAD37A-70E5-5146-9319-2C1471A94934}"/>
              </a:ext>
            </a:extLst>
          </p:cNvPr>
          <p:cNvSpPr txBox="1"/>
          <p:nvPr/>
        </p:nvSpPr>
        <p:spPr>
          <a:xfrm>
            <a:off x="4341556" y="3728003"/>
            <a:ext cx="527709" cy="738664"/>
          </a:xfrm>
          <a:prstGeom prst="rect">
            <a:avLst/>
          </a:prstGeom>
          <a:noFill/>
        </p:spPr>
        <p:txBody>
          <a:bodyPr wrap="none" rtlCol="0">
            <a:spAutoFit/>
          </a:bodyPr>
          <a:lstStyle/>
          <a:p>
            <a:pPr marL="285750" indent="-285750">
              <a:buFont typeface="Arial" panose="020B0604020202020204" pitchFamily="34" charset="0"/>
              <a:buChar char="•"/>
            </a:pPr>
            <a:r>
              <a:rPr lang="en-US" altLang="ja-JP" sz="1400" dirty="0"/>
              <a:t> </a:t>
            </a:r>
          </a:p>
          <a:p>
            <a:pPr marL="285750" indent="-285750">
              <a:buFont typeface="Arial" panose="020B0604020202020204" pitchFamily="34" charset="0"/>
              <a:buChar char="•"/>
            </a:pPr>
            <a:r>
              <a:rPr kumimoji="1" lang="en-US" altLang="ja-JP" sz="1400" dirty="0"/>
              <a:t> </a:t>
            </a:r>
          </a:p>
          <a:p>
            <a:pPr marL="285750" indent="-285750">
              <a:buFont typeface="Arial" panose="020B0604020202020204" pitchFamily="34" charset="0"/>
              <a:buChar char="•"/>
            </a:pPr>
            <a:r>
              <a:rPr lang="en-US" altLang="ja-JP" sz="1400" dirty="0"/>
              <a:t> </a:t>
            </a:r>
            <a:endParaRPr kumimoji="1" lang="ja-JP" altLang="en-US" sz="1400"/>
          </a:p>
        </p:txBody>
      </p:sp>
      <p:sp>
        <p:nvSpPr>
          <p:cNvPr id="71" name="テキスト ボックス 70">
            <a:extLst>
              <a:ext uri="{FF2B5EF4-FFF2-40B4-BE49-F238E27FC236}">
                <a16:creationId xmlns:a16="http://schemas.microsoft.com/office/drawing/2014/main" id="{4B65DB9B-4549-BE44-AE44-985110276BB5}"/>
              </a:ext>
            </a:extLst>
          </p:cNvPr>
          <p:cNvSpPr txBox="1"/>
          <p:nvPr/>
        </p:nvSpPr>
        <p:spPr>
          <a:xfrm>
            <a:off x="4341556" y="4676356"/>
            <a:ext cx="527709" cy="738664"/>
          </a:xfrm>
          <a:prstGeom prst="rect">
            <a:avLst/>
          </a:prstGeom>
          <a:noFill/>
        </p:spPr>
        <p:txBody>
          <a:bodyPr wrap="none" rtlCol="0">
            <a:spAutoFit/>
          </a:bodyPr>
          <a:lstStyle/>
          <a:p>
            <a:pPr marL="285750" indent="-285750">
              <a:buFont typeface="Arial" panose="020B0604020202020204" pitchFamily="34" charset="0"/>
              <a:buChar char="•"/>
            </a:pPr>
            <a:r>
              <a:rPr lang="en-US" altLang="ja-JP" sz="1400" dirty="0"/>
              <a:t> </a:t>
            </a:r>
          </a:p>
          <a:p>
            <a:pPr marL="285750" indent="-285750">
              <a:buFont typeface="Arial" panose="020B0604020202020204" pitchFamily="34" charset="0"/>
              <a:buChar char="•"/>
            </a:pPr>
            <a:r>
              <a:rPr kumimoji="1" lang="en-US" altLang="ja-JP" sz="1400" dirty="0"/>
              <a:t> </a:t>
            </a:r>
          </a:p>
          <a:p>
            <a:pPr marL="285750" indent="-285750">
              <a:buFont typeface="Arial" panose="020B0604020202020204" pitchFamily="34" charset="0"/>
              <a:buChar char="•"/>
            </a:pPr>
            <a:r>
              <a:rPr lang="en-US" altLang="ja-JP" sz="1400" dirty="0"/>
              <a:t> </a:t>
            </a:r>
            <a:endParaRPr kumimoji="1" lang="ja-JP" altLang="en-US" sz="1400"/>
          </a:p>
        </p:txBody>
      </p:sp>
      <p:sp>
        <p:nvSpPr>
          <p:cNvPr id="34" name="十字形 33">
            <a:extLst>
              <a:ext uri="{FF2B5EF4-FFF2-40B4-BE49-F238E27FC236}">
                <a16:creationId xmlns:a16="http://schemas.microsoft.com/office/drawing/2014/main" id="{555BF6E5-17D7-8841-ADE3-8BAAA3FEC2E4}"/>
              </a:ext>
            </a:extLst>
          </p:cNvPr>
          <p:cNvSpPr/>
          <p:nvPr/>
        </p:nvSpPr>
        <p:spPr>
          <a:xfrm>
            <a:off x="5538192" y="1633364"/>
            <a:ext cx="299145" cy="299099"/>
          </a:xfrm>
          <a:prstGeom prst="plus">
            <a:avLst>
              <a:gd name="adj" fmla="val 41984"/>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正方形/長方形 34">
            <a:extLst>
              <a:ext uri="{FF2B5EF4-FFF2-40B4-BE49-F238E27FC236}">
                <a16:creationId xmlns:a16="http://schemas.microsoft.com/office/drawing/2014/main" id="{C356577E-EDA0-5E48-9BEF-863E2AC502C7}"/>
              </a:ext>
            </a:extLst>
          </p:cNvPr>
          <p:cNvSpPr/>
          <p:nvPr/>
        </p:nvSpPr>
        <p:spPr>
          <a:xfrm>
            <a:off x="5898232" y="1531739"/>
            <a:ext cx="1640193" cy="461665"/>
          </a:xfrm>
          <a:prstGeom prst="rect">
            <a:avLst/>
          </a:prstGeom>
        </p:spPr>
        <p:txBody>
          <a:bodyPr wrap="none">
            <a:spAutoFit/>
          </a:bodyPr>
          <a:lstStyle/>
          <a:p>
            <a:r>
              <a:rPr lang="en-US" altLang="ja-JP" sz="2400" b="1" dirty="0">
                <a:solidFill>
                  <a:srgbClr val="C00000"/>
                </a:solidFill>
              </a:rPr>
              <a:t>Tweet time</a:t>
            </a:r>
            <a:endParaRPr lang="ja-JP" altLang="en-US" sz="2400" b="1">
              <a:solidFill>
                <a:srgbClr val="C00000"/>
              </a:solidFill>
            </a:endParaRPr>
          </a:p>
        </p:txBody>
      </p:sp>
      <p:sp>
        <p:nvSpPr>
          <p:cNvPr id="75" name="正方形/長方形 74">
            <a:extLst>
              <a:ext uri="{FF2B5EF4-FFF2-40B4-BE49-F238E27FC236}">
                <a16:creationId xmlns:a16="http://schemas.microsoft.com/office/drawing/2014/main" id="{85480696-B386-4E4B-A563-0241C28A455A}"/>
              </a:ext>
            </a:extLst>
          </p:cNvPr>
          <p:cNvSpPr/>
          <p:nvPr/>
        </p:nvSpPr>
        <p:spPr>
          <a:xfrm>
            <a:off x="268930" y="2112336"/>
            <a:ext cx="2664296" cy="3851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dirty="0">
                <a:solidFill>
                  <a:schemeClr val="tx1"/>
                </a:solidFill>
              </a:rPr>
              <a:t>Example of the system</a:t>
            </a:r>
            <a:endParaRPr kumimoji="1" lang="ja-JP" altLang="en-US" sz="2000">
              <a:solidFill>
                <a:schemeClr val="tx1"/>
              </a:solidFill>
            </a:endParaRPr>
          </a:p>
        </p:txBody>
      </p:sp>
      <p:sp>
        <p:nvSpPr>
          <p:cNvPr id="48" name="角丸四角形吹き出し 22">
            <a:extLst>
              <a:ext uri="{FF2B5EF4-FFF2-40B4-BE49-F238E27FC236}">
                <a16:creationId xmlns:a16="http://schemas.microsoft.com/office/drawing/2014/main" id="{75175F19-DF77-46E3-A6B5-95D04A037639}"/>
              </a:ext>
            </a:extLst>
          </p:cNvPr>
          <p:cNvSpPr/>
          <p:nvPr/>
        </p:nvSpPr>
        <p:spPr>
          <a:xfrm>
            <a:off x="4602088" y="3793604"/>
            <a:ext cx="2760915" cy="865238"/>
          </a:xfrm>
          <a:prstGeom prst="wedgeRoundRectCallout">
            <a:avLst>
              <a:gd name="adj1" fmla="val -34154"/>
              <a:gd name="adj2" fmla="val 70417"/>
              <a:gd name="adj3" fmla="val 16667"/>
            </a:avLst>
          </a:prstGeom>
          <a:solidFill>
            <a:schemeClr val="bg1"/>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a:solidFill>
                  <a:schemeClr val="tx1"/>
                </a:solidFill>
              </a:rPr>
              <a:t>雨は止んだけれど、</a:t>
            </a:r>
            <a:endParaRPr lang="en-US" altLang="ja-JP" dirty="0">
              <a:solidFill>
                <a:schemeClr val="tx1"/>
              </a:solidFill>
            </a:endParaRPr>
          </a:p>
          <a:p>
            <a:endParaRPr lang="en-US" altLang="ja-JP" dirty="0">
              <a:solidFill>
                <a:schemeClr val="tx1"/>
              </a:solidFill>
            </a:endParaRPr>
          </a:p>
          <a:p>
            <a:endParaRPr lang="en-US" altLang="ja-JP" dirty="0">
              <a:solidFill>
                <a:schemeClr val="tx1"/>
              </a:solidFill>
            </a:endParaRPr>
          </a:p>
        </p:txBody>
      </p:sp>
      <p:cxnSp>
        <p:nvCxnSpPr>
          <p:cNvPr id="72" name="直線コネクタ 71">
            <a:extLst>
              <a:ext uri="{FF2B5EF4-FFF2-40B4-BE49-F238E27FC236}">
                <a16:creationId xmlns:a16="http://schemas.microsoft.com/office/drawing/2014/main" id="{DAFB2C46-18CA-C742-955A-451C4B5A6A91}"/>
              </a:ext>
            </a:extLst>
          </p:cNvPr>
          <p:cNvCxnSpPr>
            <a:cxnSpLocks/>
          </p:cNvCxnSpPr>
          <p:nvPr/>
        </p:nvCxnSpPr>
        <p:spPr>
          <a:xfrm>
            <a:off x="4890120" y="4226794"/>
            <a:ext cx="2232248" cy="0"/>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73" name="直線コネクタ 72">
            <a:extLst>
              <a:ext uri="{FF2B5EF4-FFF2-40B4-BE49-F238E27FC236}">
                <a16:creationId xmlns:a16="http://schemas.microsoft.com/office/drawing/2014/main" id="{75DE044C-9CA7-BA4F-852B-87FECA5F997E}"/>
              </a:ext>
            </a:extLst>
          </p:cNvPr>
          <p:cNvCxnSpPr>
            <a:cxnSpLocks/>
          </p:cNvCxnSpPr>
          <p:nvPr/>
        </p:nvCxnSpPr>
        <p:spPr>
          <a:xfrm>
            <a:off x="4890120" y="4481015"/>
            <a:ext cx="2232248" cy="0"/>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74" name="直線コネクタ 73">
            <a:extLst>
              <a:ext uri="{FF2B5EF4-FFF2-40B4-BE49-F238E27FC236}">
                <a16:creationId xmlns:a16="http://schemas.microsoft.com/office/drawing/2014/main" id="{278BDBD0-CA07-424E-9DB8-3C4C0613DA70}"/>
              </a:ext>
            </a:extLst>
          </p:cNvPr>
          <p:cNvCxnSpPr>
            <a:cxnSpLocks/>
          </p:cNvCxnSpPr>
          <p:nvPr/>
        </p:nvCxnSpPr>
        <p:spPr>
          <a:xfrm>
            <a:off x="6626696" y="3952856"/>
            <a:ext cx="495672" cy="0"/>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grpSp>
        <p:nvGrpSpPr>
          <p:cNvPr id="114" name="グループ化 113">
            <a:extLst>
              <a:ext uri="{FF2B5EF4-FFF2-40B4-BE49-F238E27FC236}">
                <a16:creationId xmlns:a16="http://schemas.microsoft.com/office/drawing/2014/main" id="{74AC9D3F-D150-0F41-9F68-E31942CC00DB}"/>
              </a:ext>
            </a:extLst>
          </p:cNvPr>
          <p:cNvGrpSpPr/>
          <p:nvPr/>
        </p:nvGrpSpPr>
        <p:grpSpPr>
          <a:xfrm>
            <a:off x="202936" y="2776245"/>
            <a:ext cx="2955225" cy="2067413"/>
            <a:chOff x="3149927" y="3156923"/>
            <a:chExt cx="4526093" cy="1859974"/>
          </a:xfrm>
        </p:grpSpPr>
        <p:grpSp>
          <p:nvGrpSpPr>
            <p:cNvPr id="115" name="図形グループ 7">
              <a:extLst>
                <a:ext uri="{FF2B5EF4-FFF2-40B4-BE49-F238E27FC236}">
                  <a16:creationId xmlns:a16="http://schemas.microsoft.com/office/drawing/2014/main" id="{88404DC8-606D-E443-930F-B41DA4E35C33}"/>
                </a:ext>
              </a:extLst>
            </p:cNvPr>
            <p:cNvGrpSpPr/>
            <p:nvPr/>
          </p:nvGrpSpPr>
          <p:grpSpPr>
            <a:xfrm>
              <a:off x="3149927" y="3156923"/>
              <a:ext cx="4526093" cy="1859974"/>
              <a:chOff x="1479982" y="2929508"/>
              <a:chExt cx="6700294" cy="2665527"/>
            </a:xfrm>
          </p:grpSpPr>
          <p:pic>
            <p:nvPicPr>
              <p:cNvPr id="118" name="図 117">
                <a:extLst>
                  <a:ext uri="{FF2B5EF4-FFF2-40B4-BE49-F238E27FC236}">
                    <a16:creationId xmlns:a16="http://schemas.microsoft.com/office/drawing/2014/main" id="{D975B6AB-9ACE-7743-BA2F-B0EC29B5C6E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79982" y="2929508"/>
                <a:ext cx="6700294" cy="2665527"/>
              </a:xfrm>
              <a:prstGeom prst="rect">
                <a:avLst/>
              </a:prstGeom>
            </p:spPr>
          </p:pic>
          <p:sp>
            <p:nvSpPr>
              <p:cNvPr id="119" name="円/楕円 118">
                <a:extLst>
                  <a:ext uri="{FF2B5EF4-FFF2-40B4-BE49-F238E27FC236}">
                    <a16:creationId xmlns:a16="http://schemas.microsoft.com/office/drawing/2014/main" id="{0257B248-2E64-5340-98D3-094137B4A04F}"/>
                  </a:ext>
                </a:extLst>
              </p:cNvPr>
              <p:cNvSpPr/>
              <p:nvPr/>
            </p:nvSpPr>
            <p:spPr>
              <a:xfrm>
                <a:off x="3282600" y="3643061"/>
                <a:ext cx="327855" cy="302244"/>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500"/>
              </a:p>
            </p:txBody>
          </p:sp>
          <p:sp>
            <p:nvSpPr>
              <p:cNvPr id="120" name="円/楕円 119">
                <a:extLst>
                  <a:ext uri="{FF2B5EF4-FFF2-40B4-BE49-F238E27FC236}">
                    <a16:creationId xmlns:a16="http://schemas.microsoft.com/office/drawing/2014/main" id="{C5976A68-F796-524C-8CBA-DFA8B5740E07}"/>
                  </a:ext>
                </a:extLst>
              </p:cNvPr>
              <p:cNvSpPr/>
              <p:nvPr/>
            </p:nvSpPr>
            <p:spPr>
              <a:xfrm>
                <a:off x="5953599" y="4063739"/>
                <a:ext cx="234958" cy="23195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500"/>
              </a:p>
            </p:txBody>
          </p:sp>
          <p:sp>
            <p:nvSpPr>
              <p:cNvPr id="121" name="円/楕円 120">
                <a:extLst>
                  <a:ext uri="{FF2B5EF4-FFF2-40B4-BE49-F238E27FC236}">
                    <a16:creationId xmlns:a16="http://schemas.microsoft.com/office/drawing/2014/main" id="{2A66D98A-B171-9843-9409-B7C4A9026238}"/>
                  </a:ext>
                </a:extLst>
              </p:cNvPr>
              <p:cNvSpPr/>
              <p:nvPr/>
            </p:nvSpPr>
            <p:spPr>
              <a:xfrm>
                <a:off x="5071590" y="5195857"/>
                <a:ext cx="216024" cy="2160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500"/>
              </a:p>
            </p:txBody>
          </p:sp>
          <p:sp>
            <p:nvSpPr>
              <p:cNvPr id="122" name="円/楕円 121">
                <a:extLst>
                  <a:ext uri="{FF2B5EF4-FFF2-40B4-BE49-F238E27FC236}">
                    <a16:creationId xmlns:a16="http://schemas.microsoft.com/office/drawing/2014/main" id="{00D2DA30-7AE5-504C-9571-23F2A4F28A4E}"/>
                  </a:ext>
                </a:extLst>
              </p:cNvPr>
              <p:cNvSpPr/>
              <p:nvPr/>
            </p:nvSpPr>
            <p:spPr>
              <a:xfrm>
                <a:off x="6298048" y="4844463"/>
                <a:ext cx="215561" cy="213118"/>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500"/>
              </a:p>
            </p:txBody>
          </p:sp>
          <p:sp>
            <p:nvSpPr>
              <p:cNvPr id="123" name="円/楕円 122">
                <a:extLst>
                  <a:ext uri="{FF2B5EF4-FFF2-40B4-BE49-F238E27FC236}">
                    <a16:creationId xmlns:a16="http://schemas.microsoft.com/office/drawing/2014/main" id="{9788C6F4-E542-284E-921C-730FEF18467E}"/>
                  </a:ext>
                </a:extLst>
              </p:cNvPr>
              <p:cNvSpPr/>
              <p:nvPr/>
            </p:nvSpPr>
            <p:spPr>
              <a:xfrm>
                <a:off x="5899442" y="3336989"/>
                <a:ext cx="216024" cy="216024"/>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500"/>
              </a:p>
            </p:txBody>
          </p:sp>
          <p:sp>
            <p:nvSpPr>
              <p:cNvPr id="124" name="円/楕円 123">
                <a:extLst>
                  <a:ext uri="{FF2B5EF4-FFF2-40B4-BE49-F238E27FC236}">
                    <a16:creationId xmlns:a16="http://schemas.microsoft.com/office/drawing/2014/main" id="{8266ECA9-6653-3F42-A479-36D39F0181FC}"/>
                  </a:ext>
                </a:extLst>
              </p:cNvPr>
              <p:cNvSpPr/>
              <p:nvPr/>
            </p:nvSpPr>
            <p:spPr>
              <a:xfrm>
                <a:off x="3194345" y="4101342"/>
                <a:ext cx="216024" cy="2160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500"/>
              </a:p>
            </p:txBody>
          </p:sp>
          <p:sp>
            <p:nvSpPr>
              <p:cNvPr id="125" name="円/楕円 124">
                <a:extLst>
                  <a:ext uri="{FF2B5EF4-FFF2-40B4-BE49-F238E27FC236}">
                    <a16:creationId xmlns:a16="http://schemas.microsoft.com/office/drawing/2014/main" id="{1B6F0BC5-2D36-6242-90D4-D375F680A84D}"/>
                  </a:ext>
                </a:extLst>
              </p:cNvPr>
              <p:cNvSpPr/>
              <p:nvPr/>
            </p:nvSpPr>
            <p:spPr>
              <a:xfrm>
                <a:off x="6732240" y="4212431"/>
                <a:ext cx="164064" cy="141068"/>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500"/>
              </a:p>
            </p:txBody>
          </p:sp>
          <p:sp>
            <p:nvSpPr>
              <p:cNvPr id="126" name="円/楕円 125">
                <a:extLst>
                  <a:ext uri="{FF2B5EF4-FFF2-40B4-BE49-F238E27FC236}">
                    <a16:creationId xmlns:a16="http://schemas.microsoft.com/office/drawing/2014/main" id="{FCE406FC-C652-EC4F-B27A-9E8562F1450A}"/>
                  </a:ext>
                </a:extLst>
              </p:cNvPr>
              <p:cNvSpPr/>
              <p:nvPr/>
            </p:nvSpPr>
            <p:spPr>
              <a:xfrm>
                <a:off x="5727806" y="5057581"/>
                <a:ext cx="343272" cy="3048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500"/>
              </a:p>
            </p:txBody>
          </p:sp>
          <p:sp>
            <p:nvSpPr>
              <p:cNvPr id="127" name="円/楕円 126">
                <a:extLst>
                  <a:ext uri="{FF2B5EF4-FFF2-40B4-BE49-F238E27FC236}">
                    <a16:creationId xmlns:a16="http://schemas.microsoft.com/office/drawing/2014/main" id="{B475CAB8-7FA3-1B4D-9DB3-C891BE4297B8}"/>
                  </a:ext>
                </a:extLst>
              </p:cNvPr>
              <p:cNvSpPr/>
              <p:nvPr/>
            </p:nvSpPr>
            <p:spPr>
              <a:xfrm>
                <a:off x="7260352" y="4282965"/>
                <a:ext cx="304800" cy="2836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500"/>
              </a:p>
            </p:txBody>
          </p:sp>
        </p:grpSp>
        <p:sp>
          <p:nvSpPr>
            <p:cNvPr id="116" name="円/楕円 115">
              <a:extLst>
                <a:ext uri="{FF2B5EF4-FFF2-40B4-BE49-F238E27FC236}">
                  <a16:creationId xmlns:a16="http://schemas.microsoft.com/office/drawing/2014/main" id="{CAF82DB5-5D3D-FA45-BB65-37FF18F1BE17}"/>
                </a:ext>
              </a:extLst>
            </p:cNvPr>
            <p:cNvSpPr/>
            <p:nvPr/>
          </p:nvSpPr>
          <p:spPr>
            <a:xfrm>
              <a:off x="4098867" y="4037981"/>
              <a:ext cx="205933" cy="2127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500"/>
            </a:p>
          </p:txBody>
        </p:sp>
        <p:sp>
          <p:nvSpPr>
            <p:cNvPr id="117" name="円/楕円 116">
              <a:extLst>
                <a:ext uri="{FF2B5EF4-FFF2-40B4-BE49-F238E27FC236}">
                  <a16:creationId xmlns:a16="http://schemas.microsoft.com/office/drawing/2014/main" id="{CA006D67-F787-994B-BEB9-CBC2EEB03738}"/>
                </a:ext>
              </a:extLst>
            </p:cNvPr>
            <p:cNvSpPr/>
            <p:nvPr/>
          </p:nvSpPr>
          <p:spPr>
            <a:xfrm>
              <a:off x="5820211" y="4389236"/>
              <a:ext cx="180424" cy="165488"/>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500"/>
            </a:p>
          </p:txBody>
        </p:sp>
      </p:grpSp>
      <p:sp>
        <p:nvSpPr>
          <p:cNvPr id="128" name="円/楕円 127">
            <a:extLst>
              <a:ext uri="{FF2B5EF4-FFF2-40B4-BE49-F238E27FC236}">
                <a16:creationId xmlns:a16="http://schemas.microsoft.com/office/drawing/2014/main" id="{1CDC69DB-F189-9F4C-937F-F961E215DF88}"/>
              </a:ext>
            </a:extLst>
          </p:cNvPr>
          <p:cNvSpPr/>
          <p:nvPr/>
        </p:nvSpPr>
        <p:spPr>
          <a:xfrm>
            <a:off x="239547" y="4876674"/>
            <a:ext cx="126396" cy="208977"/>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500"/>
          </a:p>
        </p:txBody>
      </p:sp>
      <p:sp>
        <p:nvSpPr>
          <p:cNvPr id="129" name="円/楕円 128">
            <a:extLst>
              <a:ext uri="{FF2B5EF4-FFF2-40B4-BE49-F238E27FC236}">
                <a16:creationId xmlns:a16="http://schemas.microsoft.com/office/drawing/2014/main" id="{04A660E2-1A36-A54C-A0A6-FF727455B8AC}"/>
              </a:ext>
            </a:extLst>
          </p:cNvPr>
          <p:cNvSpPr/>
          <p:nvPr/>
        </p:nvSpPr>
        <p:spPr>
          <a:xfrm>
            <a:off x="1217649" y="4885489"/>
            <a:ext cx="126396" cy="20769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500"/>
          </a:p>
        </p:txBody>
      </p:sp>
      <p:sp>
        <p:nvSpPr>
          <p:cNvPr id="130" name="円/楕円 129">
            <a:extLst>
              <a:ext uri="{FF2B5EF4-FFF2-40B4-BE49-F238E27FC236}">
                <a16:creationId xmlns:a16="http://schemas.microsoft.com/office/drawing/2014/main" id="{6046E47C-CCB8-1145-AEB6-602FB4606D1B}"/>
              </a:ext>
            </a:extLst>
          </p:cNvPr>
          <p:cNvSpPr/>
          <p:nvPr/>
        </p:nvSpPr>
        <p:spPr>
          <a:xfrm>
            <a:off x="1956976" y="4883236"/>
            <a:ext cx="134460" cy="209952"/>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500"/>
          </a:p>
        </p:txBody>
      </p:sp>
      <p:sp>
        <p:nvSpPr>
          <p:cNvPr id="131" name="円/楕円 130">
            <a:extLst>
              <a:ext uri="{FF2B5EF4-FFF2-40B4-BE49-F238E27FC236}">
                <a16:creationId xmlns:a16="http://schemas.microsoft.com/office/drawing/2014/main" id="{0E69809D-E6EA-9245-B061-FDB9BA9E3772}"/>
              </a:ext>
            </a:extLst>
          </p:cNvPr>
          <p:cNvSpPr/>
          <p:nvPr/>
        </p:nvSpPr>
        <p:spPr>
          <a:xfrm>
            <a:off x="1136768" y="3528746"/>
            <a:ext cx="126396" cy="209467"/>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500"/>
          </a:p>
        </p:txBody>
      </p:sp>
      <p:sp>
        <p:nvSpPr>
          <p:cNvPr id="132" name="円/楕円 131">
            <a:extLst>
              <a:ext uri="{FF2B5EF4-FFF2-40B4-BE49-F238E27FC236}">
                <a16:creationId xmlns:a16="http://schemas.microsoft.com/office/drawing/2014/main" id="{6D3E3D73-9498-8347-9CAD-0C9B77DC1613}"/>
              </a:ext>
            </a:extLst>
          </p:cNvPr>
          <p:cNvSpPr/>
          <p:nvPr/>
        </p:nvSpPr>
        <p:spPr>
          <a:xfrm>
            <a:off x="825504" y="3475666"/>
            <a:ext cx="126396" cy="209467"/>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500"/>
          </a:p>
        </p:txBody>
      </p:sp>
      <p:sp>
        <p:nvSpPr>
          <p:cNvPr id="133" name="正方形/長方形 132">
            <a:extLst>
              <a:ext uri="{FF2B5EF4-FFF2-40B4-BE49-F238E27FC236}">
                <a16:creationId xmlns:a16="http://schemas.microsoft.com/office/drawing/2014/main" id="{0F311E1E-647A-214A-A35A-ACA94ED9FE76}"/>
              </a:ext>
            </a:extLst>
          </p:cNvPr>
          <p:cNvSpPr/>
          <p:nvPr/>
        </p:nvSpPr>
        <p:spPr>
          <a:xfrm>
            <a:off x="202936" y="2776244"/>
            <a:ext cx="2976118" cy="260153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4" name="円/楕円 133">
            <a:extLst>
              <a:ext uri="{FF2B5EF4-FFF2-40B4-BE49-F238E27FC236}">
                <a16:creationId xmlns:a16="http://schemas.microsoft.com/office/drawing/2014/main" id="{2F511961-5442-5D4C-932C-BDB9D3EF17D0}"/>
              </a:ext>
            </a:extLst>
          </p:cNvPr>
          <p:cNvSpPr/>
          <p:nvPr/>
        </p:nvSpPr>
        <p:spPr>
          <a:xfrm>
            <a:off x="239547" y="5134019"/>
            <a:ext cx="126396" cy="208977"/>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500"/>
          </a:p>
        </p:txBody>
      </p:sp>
      <p:sp>
        <p:nvSpPr>
          <p:cNvPr id="135" name="円/楕円 134">
            <a:extLst>
              <a:ext uri="{FF2B5EF4-FFF2-40B4-BE49-F238E27FC236}">
                <a16:creationId xmlns:a16="http://schemas.microsoft.com/office/drawing/2014/main" id="{91145C2D-7FF5-EA49-9E44-F102D7875689}"/>
              </a:ext>
            </a:extLst>
          </p:cNvPr>
          <p:cNvSpPr/>
          <p:nvPr/>
        </p:nvSpPr>
        <p:spPr>
          <a:xfrm>
            <a:off x="1220960" y="5135018"/>
            <a:ext cx="126396" cy="208977"/>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500"/>
          </a:p>
        </p:txBody>
      </p:sp>
      <p:sp>
        <p:nvSpPr>
          <p:cNvPr id="136" name="円/楕円 135">
            <a:extLst>
              <a:ext uri="{FF2B5EF4-FFF2-40B4-BE49-F238E27FC236}">
                <a16:creationId xmlns:a16="http://schemas.microsoft.com/office/drawing/2014/main" id="{B156E0D6-299E-D947-B647-F7912325765A}"/>
              </a:ext>
            </a:extLst>
          </p:cNvPr>
          <p:cNvSpPr/>
          <p:nvPr/>
        </p:nvSpPr>
        <p:spPr>
          <a:xfrm>
            <a:off x="1961008" y="5135018"/>
            <a:ext cx="126396" cy="208977"/>
          </a:xfrm>
          <a:prstGeom prst="ellipse">
            <a:avLst/>
          </a:prstGeom>
          <a:solidFill>
            <a:srgbClr val="0B87D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500"/>
          </a:p>
        </p:txBody>
      </p:sp>
      <p:cxnSp>
        <p:nvCxnSpPr>
          <p:cNvPr id="137" name="直線コネクタ 136">
            <a:extLst>
              <a:ext uri="{FF2B5EF4-FFF2-40B4-BE49-F238E27FC236}">
                <a16:creationId xmlns:a16="http://schemas.microsoft.com/office/drawing/2014/main" id="{EA1A8335-226A-6C47-BFFD-B5768B5FCEDE}"/>
              </a:ext>
            </a:extLst>
          </p:cNvPr>
          <p:cNvCxnSpPr/>
          <p:nvPr/>
        </p:nvCxnSpPr>
        <p:spPr>
          <a:xfrm>
            <a:off x="445748" y="5238374"/>
            <a:ext cx="59017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8" name="直線コネクタ 137">
            <a:extLst>
              <a:ext uri="{FF2B5EF4-FFF2-40B4-BE49-F238E27FC236}">
                <a16:creationId xmlns:a16="http://schemas.microsoft.com/office/drawing/2014/main" id="{FD2671F3-EB80-5543-9BA7-0126D9B0B18D}"/>
              </a:ext>
            </a:extLst>
          </p:cNvPr>
          <p:cNvCxnSpPr>
            <a:cxnSpLocks/>
          </p:cNvCxnSpPr>
          <p:nvPr/>
        </p:nvCxnSpPr>
        <p:spPr>
          <a:xfrm>
            <a:off x="1415173" y="5238374"/>
            <a:ext cx="46715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9" name="直線コネクタ 138">
            <a:extLst>
              <a:ext uri="{FF2B5EF4-FFF2-40B4-BE49-F238E27FC236}">
                <a16:creationId xmlns:a16="http://schemas.microsoft.com/office/drawing/2014/main" id="{FCE7CE24-686A-8641-80EC-264B3C32A211}"/>
              </a:ext>
            </a:extLst>
          </p:cNvPr>
          <p:cNvCxnSpPr>
            <a:cxnSpLocks/>
          </p:cNvCxnSpPr>
          <p:nvPr/>
        </p:nvCxnSpPr>
        <p:spPr>
          <a:xfrm>
            <a:off x="2199819" y="5238374"/>
            <a:ext cx="9204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0" name="円/楕円 139">
            <a:extLst>
              <a:ext uri="{FF2B5EF4-FFF2-40B4-BE49-F238E27FC236}">
                <a16:creationId xmlns:a16="http://schemas.microsoft.com/office/drawing/2014/main" id="{A1965261-6513-C848-B0F3-4D119DA046F9}"/>
              </a:ext>
            </a:extLst>
          </p:cNvPr>
          <p:cNvSpPr/>
          <p:nvPr/>
        </p:nvSpPr>
        <p:spPr>
          <a:xfrm>
            <a:off x="2674177" y="3665810"/>
            <a:ext cx="78244" cy="130869"/>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500"/>
          </a:p>
        </p:txBody>
      </p:sp>
      <p:cxnSp>
        <p:nvCxnSpPr>
          <p:cNvPr id="141" name="直線コネクタ 140">
            <a:extLst>
              <a:ext uri="{FF2B5EF4-FFF2-40B4-BE49-F238E27FC236}">
                <a16:creationId xmlns:a16="http://schemas.microsoft.com/office/drawing/2014/main" id="{1C193D24-4A47-F146-8661-65991F6EF608}"/>
              </a:ext>
            </a:extLst>
          </p:cNvPr>
          <p:cNvCxnSpPr/>
          <p:nvPr/>
        </p:nvCxnSpPr>
        <p:spPr>
          <a:xfrm>
            <a:off x="447611" y="4989339"/>
            <a:ext cx="59017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2" name="直線コネクタ 141">
            <a:extLst>
              <a:ext uri="{FF2B5EF4-FFF2-40B4-BE49-F238E27FC236}">
                <a16:creationId xmlns:a16="http://schemas.microsoft.com/office/drawing/2014/main" id="{8A9C08D8-8853-9343-A9D4-836A88E20BCB}"/>
              </a:ext>
            </a:extLst>
          </p:cNvPr>
          <p:cNvCxnSpPr>
            <a:cxnSpLocks/>
          </p:cNvCxnSpPr>
          <p:nvPr/>
        </p:nvCxnSpPr>
        <p:spPr>
          <a:xfrm>
            <a:off x="1415171" y="4981162"/>
            <a:ext cx="46715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3" name="直線コネクタ 142">
            <a:extLst>
              <a:ext uri="{FF2B5EF4-FFF2-40B4-BE49-F238E27FC236}">
                <a16:creationId xmlns:a16="http://schemas.microsoft.com/office/drawing/2014/main" id="{4BB1A597-B3A7-924B-B6E1-51F4C14EDEF0}"/>
              </a:ext>
            </a:extLst>
          </p:cNvPr>
          <p:cNvCxnSpPr>
            <a:cxnSpLocks/>
          </p:cNvCxnSpPr>
          <p:nvPr/>
        </p:nvCxnSpPr>
        <p:spPr>
          <a:xfrm>
            <a:off x="2199818" y="4989339"/>
            <a:ext cx="9204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44" name="グループ化 143">
            <a:extLst>
              <a:ext uri="{FF2B5EF4-FFF2-40B4-BE49-F238E27FC236}">
                <a16:creationId xmlns:a16="http://schemas.microsoft.com/office/drawing/2014/main" id="{3C3B312E-C4EE-7540-A572-BF552C8D9996}"/>
              </a:ext>
            </a:extLst>
          </p:cNvPr>
          <p:cNvGrpSpPr/>
          <p:nvPr/>
        </p:nvGrpSpPr>
        <p:grpSpPr>
          <a:xfrm>
            <a:off x="2164124" y="2977739"/>
            <a:ext cx="783100" cy="600782"/>
            <a:chOff x="6663881" y="3294172"/>
            <a:chExt cx="684014" cy="490018"/>
          </a:xfrm>
        </p:grpSpPr>
        <p:grpSp>
          <p:nvGrpSpPr>
            <p:cNvPr id="145" name="グループ化 144">
              <a:extLst>
                <a:ext uri="{FF2B5EF4-FFF2-40B4-BE49-F238E27FC236}">
                  <a16:creationId xmlns:a16="http://schemas.microsoft.com/office/drawing/2014/main" id="{E9CDAF32-D4AA-DB4E-8A28-FB0A10E4F12D}"/>
                </a:ext>
              </a:extLst>
            </p:cNvPr>
            <p:cNvGrpSpPr/>
            <p:nvPr/>
          </p:nvGrpSpPr>
          <p:grpSpPr>
            <a:xfrm>
              <a:off x="6663881" y="3294172"/>
              <a:ext cx="684014" cy="490018"/>
              <a:chOff x="2226138" y="1449443"/>
              <a:chExt cx="1918330" cy="593622"/>
            </a:xfrm>
          </p:grpSpPr>
          <p:sp>
            <p:nvSpPr>
              <p:cNvPr id="149" name="角丸四角形吹き出し 148">
                <a:extLst>
                  <a:ext uri="{FF2B5EF4-FFF2-40B4-BE49-F238E27FC236}">
                    <a16:creationId xmlns:a16="http://schemas.microsoft.com/office/drawing/2014/main" id="{F3B769C4-A1D6-DB48-A816-02119BF265C7}"/>
                  </a:ext>
                </a:extLst>
              </p:cNvPr>
              <p:cNvSpPr/>
              <p:nvPr/>
            </p:nvSpPr>
            <p:spPr>
              <a:xfrm>
                <a:off x="2226138" y="1449443"/>
                <a:ext cx="1918330" cy="593622"/>
              </a:xfrm>
              <a:prstGeom prst="wedgeRoundRectCallout">
                <a:avLst>
                  <a:gd name="adj1" fmla="val -36336"/>
                  <a:gd name="adj2" fmla="val 67712"/>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ja-JP" dirty="0">
                  <a:solidFill>
                    <a:schemeClr val="tx1"/>
                  </a:solidFill>
                </a:endParaRPr>
              </a:p>
            </p:txBody>
          </p:sp>
          <p:sp>
            <p:nvSpPr>
              <p:cNvPr id="150" name="乗算記号 149">
                <a:extLst>
                  <a:ext uri="{FF2B5EF4-FFF2-40B4-BE49-F238E27FC236}">
                    <a16:creationId xmlns:a16="http://schemas.microsoft.com/office/drawing/2014/main" id="{6A3E312E-AA5D-8848-845A-261E574BE258}"/>
                  </a:ext>
                </a:extLst>
              </p:cNvPr>
              <p:cNvSpPr/>
              <p:nvPr/>
            </p:nvSpPr>
            <p:spPr>
              <a:xfrm>
                <a:off x="3938823" y="1470376"/>
                <a:ext cx="143702" cy="100834"/>
              </a:xfrm>
              <a:prstGeom prst="mathMultiply">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cxnSp>
          <p:nvCxnSpPr>
            <p:cNvPr id="146" name="直線コネクタ 145">
              <a:extLst>
                <a:ext uri="{FF2B5EF4-FFF2-40B4-BE49-F238E27FC236}">
                  <a16:creationId xmlns:a16="http://schemas.microsoft.com/office/drawing/2014/main" id="{FE2CF174-38EE-2945-BC4C-D7B3BAFBCE26}"/>
                </a:ext>
              </a:extLst>
            </p:cNvPr>
            <p:cNvCxnSpPr/>
            <p:nvPr/>
          </p:nvCxnSpPr>
          <p:spPr>
            <a:xfrm>
              <a:off x="6736672" y="3505572"/>
              <a:ext cx="5155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7" name="直線コネクタ 146">
              <a:extLst>
                <a:ext uri="{FF2B5EF4-FFF2-40B4-BE49-F238E27FC236}">
                  <a16:creationId xmlns:a16="http://schemas.microsoft.com/office/drawing/2014/main" id="{7B880E5B-1CC8-764B-AB7F-8B5D9B0DDBE5}"/>
                </a:ext>
              </a:extLst>
            </p:cNvPr>
            <p:cNvCxnSpPr/>
            <p:nvPr/>
          </p:nvCxnSpPr>
          <p:spPr>
            <a:xfrm>
              <a:off x="6736671" y="3433564"/>
              <a:ext cx="5155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8" name="直線コネクタ 147">
              <a:extLst>
                <a:ext uri="{FF2B5EF4-FFF2-40B4-BE49-F238E27FC236}">
                  <a16:creationId xmlns:a16="http://schemas.microsoft.com/office/drawing/2014/main" id="{AA9B29BC-DEDA-574E-968C-C8A49D80792C}"/>
                </a:ext>
              </a:extLst>
            </p:cNvPr>
            <p:cNvCxnSpPr/>
            <p:nvPr/>
          </p:nvCxnSpPr>
          <p:spPr>
            <a:xfrm>
              <a:off x="6736671" y="3577580"/>
              <a:ext cx="5155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52" name="円/楕円 151">
            <a:extLst>
              <a:ext uri="{FF2B5EF4-FFF2-40B4-BE49-F238E27FC236}">
                <a16:creationId xmlns:a16="http://schemas.microsoft.com/office/drawing/2014/main" id="{E32AE6E8-65AF-F946-BF1A-14990D6A407A}"/>
              </a:ext>
            </a:extLst>
          </p:cNvPr>
          <p:cNvSpPr/>
          <p:nvPr/>
        </p:nvSpPr>
        <p:spPr>
          <a:xfrm>
            <a:off x="1937792" y="2734504"/>
            <a:ext cx="1163287" cy="1203116"/>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9" name="右矢印 158">
            <a:extLst>
              <a:ext uri="{FF2B5EF4-FFF2-40B4-BE49-F238E27FC236}">
                <a16:creationId xmlns:a16="http://schemas.microsoft.com/office/drawing/2014/main" id="{5E96FA76-3B15-1942-A4FB-8B527F740783}"/>
              </a:ext>
            </a:extLst>
          </p:cNvPr>
          <p:cNvSpPr/>
          <p:nvPr/>
        </p:nvSpPr>
        <p:spPr>
          <a:xfrm>
            <a:off x="2968669" y="2998924"/>
            <a:ext cx="927601" cy="569852"/>
          </a:xfrm>
          <a:prstGeom prst="rightArrow">
            <a:avLst>
              <a:gd name="adj1" fmla="val 42359"/>
              <a:gd name="adj2" fmla="val 50000"/>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155478787"/>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44"/>
                                        </p:tgtEl>
                                        <p:attrNameLst>
                                          <p:attrName>style.visibility</p:attrName>
                                        </p:attrNameLst>
                                      </p:cBhvr>
                                      <p:to>
                                        <p:strVal val="visible"/>
                                      </p:to>
                                    </p:set>
                                    <p:animEffect transition="in" filter="dissolve">
                                      <p:cBhvr>
                                        <p:cTn id="7" dur="500"/>
                                        <p:tgtEl>
                                          <p:spTgt spid="14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52"/>
                                        </p:tgtEl>
                                        <p:attrNameLst>
                                          <p:attrName>style.visibility</p:attrName>
                                        </p:attrNameLst>
                                      </p:cBhvr>
                                      <p:to>
                                        <p:strVal val="visible"/>
                                      </p:to>
                                    </p:set>
                                    <p:animEffect transition="in" filter="dissolve">
                                      <p:cBhvr>
                                        <p:cTn id="12" dur="500"/>
                                        <p:tgtEl>
                                          <p:spTgt spid="152"/>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59"/>
                                        </p:tgtEl>
                                        <p:attrNameLst>
                                          <p:attrName>style.visibility</p:attrName>
                                        </p:attrNameLst>
                                      </p:cBhvr>
                                      <p:to>
                                        <p:strVal val="visible"/>
                                      </p:to>
                                    </p:set>
                                    <p:animEffect transition="in" filter="dissolve">
                                      <p:cBhvr>
                                        <p:cTn id="17" dur="500"/>
                                        <p:tgtEl>
                                          <p:spTgt spid="159"/>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dissolve">
                                      <p:cBhvr>
                                        <p:cTn id="22" dur="500"/>
                                        <p:tgtEl>
                                          <p:spTgt spid="6"/>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dissolve">
                                      <p:cBhvr>
                                        <p:cTn id="25" dur="500"/>
                                        <p:tgtEl>
                                          <p:spTgt spid="7"/>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dissolve">
                                      <p:cBhvr>
                                        <p:cTn id="28" dur="500"/>
                                        <p:tgtEl>
                                          <p:spTgt spid="8"/>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dissolve">
                                      <p:cBhvr>
                                        <p:cTn id="31" dur="500"/>
                                        <p:tgtEl>
                                          <p:spTgt spid="9"/>
                                        </p:tgtEl>
                                      </p:cBhvr>
                                    </p:animEffect>
                                  </p:childTnLst>
                                </p:cTn>
                              </p:par>
                              <p:par>
                                <p:cTn id="32" presetID="9" presetClass="entr" presetSubtype="0" fill="hold"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dissolve">
                                      <p:cBhvr>
                                        <p:cTn id="34" dur="500"/>
                                        <p:tgtEl>
                                          <p:spTgt spid="10"/>
                                        </p:tgtEl>
                                      </p:cBhvr>
                                    </p:animEffect>
                                  </p:childTnLst>
                                </p:cTn>
                              </p:par>
                              <p:par>
                                <p:cTn id="35" presetID="9" presetClass="entr" presetSubtype="0"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dissolve">
                                      <p:cBhvr>
                                        <p:cTn id="37" dur="500"/>
                                        <p:tgtEl>
                                          <p:spTgt spid="11"/>
                                        </p:tgtEl>
                                      </p:cBhvr>
                                    </p:animEffect>
                                  </p:childTnLst>
                                </p:cTn>
                              </p:par>
                              <p:par>
                                <p:cTn id="38" presetID="9" presetClass="entr" presetSubtype="0" fill="hold"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dissolve">
                                      <p:cBhvr>
                                        <p:cTn id="40" dur="500"/>
                                        <p:tgtEl>
                                          <p:spTgt spid="12"/>
                                        </p:tgtEl>
                                      </p:cBhvr>
                                    </p:animEffect>
                                  </p:childTnLst>
                                </p:cTn>
                              </p:par>
                              <p:par>
                                <p:cTn id="41" presetID="9" presetClass="entr" presetSubtype="0" fill="hold" nodeType="withEffect">
                                  <p:stCondLst>
                                    <p:cond delay="0"/>
                                  </p:stCondLst>
                                  <p:childTnLst>
                                    <p:set>
                                      <p:cBhvr>
                                        <p:cTn id="42" dur="1" fill="hold">
                                          <p:stCondLst>
                                            <p:cond delay="0"/>
                                          </p:stCondLst>
                                        </p:cTn>
                                        <p:tgtEl>
                                          <p:spTgt spid="40"/>
                                        </p:tgtEl>
                                        <p:attrNameLst>
                                          <p:attrName>style.visibility</p:attrName>
                                        </p:attrNameLst>
                                      </p:cBhvr>
                                      <p:to>
                                        <p:strVal val="visible"/>
                                      </p:to>
                                    </p:set>
                                    <p:animEffect transition="in" filter="dissolve">
                                      <p:cBhvr>
                                        <p:cTn id="43" dur="500"/>
                                        <p:tgtEl>
                                          <p:spTgt spid="40"/>
                                        </p:tgtEl>
                                      </p:cBhvr>
                                    </p:animEffect>
                                  </p:childTnLst>
                                </p:cTn>
                              </p:par>
                              <p:par>
                                <p:cTn id="44" presetID="9" presetClass="entr" presetSubtype="0" fill="hold" nodeType="withEffect">
                                  <p:stCondLst>
                                    <p:cond delay="0"/>
                                  </p:stCondLst>
                                  <p:childTnLst>
                                    <p:set>
                                      <p:cBhvr>
                                        <p:cTn id="45" dur="1" fill="hold">
                                          <p:stCondLst>
                                            <p:cond delay="0"/>
                                          </p:stCondLst>
                                        </p:cTn>
                                        <p:tgtEl>
                                          <p:spTgt spid="41"/>
                                        </p:tgtEl>
                                        <p:attrNameLst>
                                          <p:attrName>style.visibility</p:attrName>
                                        </p:attrNameLst>
                                      </p:cBhvr>
                                      <p:to>
                                        <p:strVal val="visible"/>
                                      </p:to>
                                    </p:set>
                                    <p:animEffect transition="in" filter="dissolve">
                                      <p:cBhvr>
                                        <p:cTn id="46" dur="500"/>
                                        <p:tgtEl>
                                          <p:spTgt spid="41"/>
                                        </p:tgtEl>
                                      </p:cBhvr>
                                    </p:animEffect>
                                  </p:childTnLst>
                                </p:cTn>
                              </p:par>
                              <p:par>
                                <p:cTn id="47" presetID="9" presetClass="entr" presetSubtype="0" fill="hold" nodeType="withEffect">
                                  <p:stCondLst>
                                    <p:cond delay="0"/>
                                  </p:stCondLst>
                                  <p:childTnLst>
                                    <p:set>
                                      <p:cBhvr>
                                        <p:cTn id="48" dur="1" fill="hold">
                                          <p:stCondLst>
                                            <p:cond delay="0"/>
                                          </p:stCondLst>
                                        </p:cTn>
                                        <p:tgtEl>
                                          <p:spTgt spid="42"/>
                                        </p:tgtEl>
                                        <p:attrNameLst>
                                          <p:attrName>style.visibility</p:attrName>
                                        </p:attrNameLst>
                                      </p:cBhvr>
                                      <p:to>
                                        <p:strVal val="visible"/>
                                      </p:to>
                                    </p:set>
                                    <p:animEffect transition="in" filter="dissolve">
                                      <p:cBhvr>
                                        <p:cTn id="49" dur="500"/>
                                        <p:tgtEl>
                                          <p:spTgt spid="42"/>
                                        </p:tgtEl>
                                      </p:cBhvr>
                                    </p:animEffect>
                                  </p:childTnLst>
                                </p:cTn>
                              </p:par>
                              <p:par>
                                <p:cTn id="50" presetID="9" presetClass="entr" presetSubtype="0" fill="hold" nodeType="withEffect">
                                  <p:stCondLst>
                                    <p:cond delay="0"/>
                                  </p:stCondLst>
                                  <p:childTnLst>
                                    <p:set>
                                      <p:cBhvr>
                                        <p:cTn id="51" dur="1" fill="hold">
                                          <p:stCondLst>
                                            <p:cond delay="0"/>
                                          </p:stCondLst>
                                        </p:cTn>
                                        <p:tgtEl>
                                          <p:spTgt spid="43"/>
                                        </p:tgtEl>
                                        <p:attrNameLst>
                                          <p:attrName>style.visibility</p:attrName>
                                        </p:attrNameLst>
                                      </p:cBhvr>
                                      <p:to>
                                        <p:strVal val="visible"/>
                                      </p:to>
                                    </p:set>
                                    <p:animEffect transition="in" filter="dissolve">
                                      <p:cBhvr>
                                        <p:cTn id="52" dur="500"/>
                                        <p:tgtEl>
                                          <p:spTgt spid="43"/>
                                        </p:tgtEl>
                                      </p:cBhvr>
                                    </p:animEffect>
                                  </p:childTnLst>
                                </p:cTn>
                              </p:par>
                              <p:par>
                                <p:cTn id="53" presetID="9" presetClass="entr" presetSubtype="0" fill="hold" nodeType="withEffect">
                                  <p:stCondLst>
                                    <p:cond delay="0"/>
                                  </p:stCondLst>
                                  <p:childTnLst>
                                    <p:set>
                                      <p:cBhvr>
                                        <p:cTn id="54" dur="1" fill="hold">
                                          <p:stCondLst>
                                            <p:cond delay="0"/>
                                          </p:stCondLst>
                                        </p:cTn>
                                        <p:tgtEl>
                                          <p:spTgt spid="44"/>
                                        </p:tgtEl>
                                        <p:attrNameLst>
                                          <p:attrName>style.visibility</p:attrName>
                                        </p:attrNameLst>
                                      </p:cBhvr>
                                      <p:to>
                                        <p:strVal val="visible"/>
                                      </p:to>
                                    </p:set>
                                    <p:animEffect transition="in" filter="dissolve">
                                      <p:cBhvr>
                                        <p:cTn id="55" dur="500"/>
                                        <p:tgtEl>
                                          <p:spTgt spid="44"/>
                                        </p:tgtEl>
                                      </p:cBhvr>
                                    </p:animEffect>
                                  </p:childTnLst>
                                </p:cTn>
                              </p:par>
                              <p:par>
                                <p:cTn id="56" presetID="9" presetClass="entr" presetSubtype="0" fill="hold" nodeType="withEffect">
                                  <p:stCondLst>
                                    <p:cond delay="0"/>
                                  </p:stCondLst>
                                  <p:childTnLst>
                                    <p:set>
                                      <p:cBhvr>
                                        <p:cTn id="57" dur="1" fill="hold">
                                          <p:stCondLst>
                                            <p:cond delay="0"/>
                                          </p:stCondLst>
                                        </p:cTn>
                                        <p:tgtEl>
                                          <p:spTgt spid="45"/>
                                        </p:tgtEl>
                                        <p:attrNameLst>
                                          <p:attrName>style.visibility</p:attrName>
                                        </p:attrNameLst>
                                      </p:cBhvr>
                                      <p:to>
                                        <p:strVal val="visible"/>
                                      </p:to>
                                    </p:set>
                                    <p:animEffect transition="in" filter="dissolve">
                                      <p:cBhvr>
                                        <p:cTn id="58" dur="500"/>
                                        <p:tgtEl>
                                          <p:spTgt spid="45"/>
                                        </p:tgtEl>
                                      </p:cBhvr>
                                    </p:animEffect>
                                  </p:childTnLst>
                                </p:cTn>
                              </p:par>
                              <p:par>
                                <p:cTn id="59" presetID="9" presetClass="entr" presetSubtype="0" fill="hold" grpId="0" nodeType="withEffect">
                                  <p:stCondLst>
                                    <p:cond delay="0"/>
                                  </p:stCondLst>
                                  <p:childTnLst>
                                    <p:set>
                                      <p:cBhvr>
                                        <p:cTn id="60" dur="1" fill="hold">
                                          <p:stCondLst>
                                            <p:cond delay="0"/>
                                          </p:stCondLst>
                                        </p:cTn>
                                        <p:tgtEl>
                                          <p:spTgt spid="66"/>
                                        </p:tgtEl>
                                        <p:attrNameLst>
                                          <p:attrName>style.visibility</p:attrName>
                                        </p:attrNameLst>
                                      </p:cBhvr>
                                      <p:to>
                                        <p:strVal val="visible"/>
                                      </p:to>
                                    </p:set>
                                    <p:animEffect transition="in" filter="dissolve">
                                      <p:cBhvr>
                                        <p:cTn id="61" dur="500"/>
                                        <p:tgtEl>
                                          <p:spTgt spid="66"/>
                                        </p:tgtEl>
                                      </p:cBhvr>
                                    </p:animEffect>
                                  </p:childTnLst>
                                </p:cTn>
                              </p:par>
                              <p:par>
                                <p:cTn id="62" presetID="9" presetClass="entr" presetSubtype="0" fill="hold" grpId="0" nodeType="withEffect">
                                  <p:stCondLst>
                                    <p:cond delay="0"/>
                                  </p:stCondLst>
                                  <p:childTnLst>
                                    <p:set>
                                      <p:cBhvr>
                                        <p:cTn id="63" dur="1" fill="hold">
                                          <p:stCondLst>
                                            <p:cond delay="0"/>
                                          </p:stCondLst>
                                        </p:cTn>
                                        <p:tgtEl>
                                          <p:spTgt spid="67"/>
                                        </p:tgtEl>
                                        <p:attrNameLst>
                                          <p:attrName>style.visibility</p:attrName>
                                        </p:attrNameLst>
                                      </p:cBhvr>
                                      <p:to>
                                        <p:strVal val="visible"/>
                                      </p:to>
                                    </p:set>
                                    <p:animEffect transition="in" filter="dissolve">
                                      <p:cBhvr>
                                        <p:cTn id="64" dur="500"/>
                                        <p:tgtEl>
                                          <p:spTgt spid="67"/>
                                        </p:tgtEl>
                                      </p:cBhvr>
                                    </p:animEffect>
                                  </p:childTnLst>
                                </p:cTn>
                              </p:par>
                              <p:par>
                                <p:cTn id="65" presetID="9" presetClass="entr" presetSubtype="0" fill="hold" grpId="0" nodeType="withEffect">
                                  <p:stCondLst>
                                    <p:cond delay="0"/>
                                  </p:stCondLst>
                                  <p:childTnLst>
                                    <p:set>
                                      <p:cBhvr>
                                        <p:cTn id="66" dur="1" fill="hold">
                                          <p:stCondLst>
                                            <p:cond delay="0"/>
                                          </p:stCondLst>
                                        </p:cTn>
                                        <p:tgtEl>
                                          <p:spTgt spid="68"/>
                                        </p:tgtEl>
                                        <p:attrNameLst>
                                          <p:attrName>style.visibility</p:attrName>
                                        </p:attrNameLst>
                                      </p:cBhvr>
                                      <p:to>
                                        <p:strVal val="visible"/>
                                      </p:to>
                                    </p:set>
                                    <p:animEffect transition="in" filter="dissolve">
                                      <p:cBhvr>
                                        <p:cTn id="67" dur="500"/>
                                        <p:tgtEl>
                                          <p:spTgt spid="68"/>
                                        </p:tgtEl>
                                      </p:cBhvr>
                                    </p:animEffect>
                                  </p:childTnLst>
                                </p:cTn>
                              </p:par>
                              <p:par>
                                <p:cTn id="68" presetID="9" presetClass="entr" presetSubtype="0" fill="hold" grpId="0" nodeType="withEffect">
                                  <p:stCondLst>
                                    <p:cond delay="0"/>
                                  </p:stCondLst>
                                  <p:childTnLst>
                                    <p:set>
                                      <p:cBhvr>
                                        <p:cTn id="69" dur="1" fill="hold">
                                          <p:stCondLst>
                                            <p:cond delay="0"/>
                                          </p:stCondLst>
                                        </p:cTn>
                                        <p:tgtEl>
                                          <p:spTgt spid="31"/>
                                        </p:tgtEl>
                                        <p:attrNameLst>
                                          <p:attrName>style.visibility</p:attrName>
                                        </p:attrNameLst>
                                      </p:cBhvr>
                                      <p:to>
                                        <p:strVal val="visible"/>
                                      </p:to>
                                    </p:set>
                                    <p:animEffect transition="in" filter="dissolve">
                                      <p:cBhvr>
                                        <p:cTn id="70" dur="500"/>
                                        <p:tgtEl>
                                          <p:spTgt spid="31"/>
                                        </p:tgtEl>
                                      </p:cBhvr>
                                    </p:animEffect>
                                  </p:childTnLst>
                                </p:cTn>
                              </p:par>
                              <p:par>
                                <p:cTn id="71" presetID="9" presetClass="entr" presetSubtype="0" fill="hold" grpId="0" nodeType="withEffect">
                                  <p:stCondLst>
                                    <p:cond delay="0"/>
                                  </p:stCondLst>
                                  <p:childTnLst>
                                    <p:set>
                                      <p:cBhvr>
                                        <p:cTn id="72" dur="1" fill="hold">
                                          <p:stCondLst>
                                            <p:cond delay="0"/>
                                          </p:stCondLst>
                                        </p:cTn>
                                        <p:tgtEl>
                                          <p:spTgt spid="70"/>
                                        </p:tgtEl>
                                        <p:attrNameLst>
                                          <p:attrName>style.visibility</p:attrName>
                                        </p:attrNameLst>
                                      </p:cBhvr>
                                      <p:to>
                                        <p:strVal val="visible"/>
                                      </p:to>
                                    </p:set>
                                    <p:animEffect transition="in" filter="dissolve">
                                      <p:cBhvr>
                                        <p:cTn id="73" dur="500"/>
                                        <p:tgtEl>
                                          <p:spTgt spid="70"/>
                                        </p:tgtEl>
                                      </p:cBhvr>
                                    </p:animEffect>
                                  </p:childTnLst>
                                </p:cTn>
                              </p:par>
                              <p:par>
                                <p:cTn id="74" presetID="9" presetClass="entr" presetSubtype="0" fill="hold" grpId="0" nodeType="withEffect">
                                  <p:stCondLst>
                                    <p:cond delay="0"/>
                                  </p:stCondLst>
                                  <p:childTnLst>
                                    <p:set>
                                      <p:cBhvr>
                                        <p:cTn id="75" dur="1" fill="hold">
                                          <p:stCondLst>
                                            <p:cond delay="0"/>
                                          </p:stCondLst>
                                        </p:cTn>
                                        <p:tgtEl>
                                          <p:spTgt spid="71"/>
                                        </p:tgtEl>
                                        <p:attrNameLst>
                                          <p:attrName>style.visibility</p:attrName>
                                        </p:attrNameLst>
                                      </p:cBhvr>
                                      <p:to>
                                        <p:strVal val="visible"/>
                                      </p:to>
                                    </p:set>
                                    <p:animEffect transition="in" filter="dissolve">
                                      <p:cBhvr>
                                        <p:cTn id="76" dur="500"/>
                                        <p:tgtEl>
                                          <p:spTgt spid="71"/>
                                        </p:tgtEl>
                                      </p:cBhvr>
                                    </p:animEffect>
                                  </p:childTnLst>
                                </p:cTn>
                              </p:par>
                            </p:childTnLst>
                          </p:cTn>
                        </p:par>
                      </p:childTnLst>
                    </p:cTn>
                  </p:par>
                  <p:par>
                    <p:cTn id="77" fill="hold">
                      <p:stCondLst>
                        <p:cond delay="indefinite"/>
                      </p:stCondLst>
                      <p:childTnLst>
                        <p:par>
                          <p:cTn id="78" fill="hold">
                            <p:stCondLst>
                              <p:cond delay="0"/>
                            </p:stCondLst>
                            <p:childTnLst>
                              <p:par>
                                <p:cTn id="79" presetID="9" presetClass="entr" presetSubtype="0" fill="hold" grpId="0" nodeType="clickEffect">
                                  <p:stCondLst>
                                    <p:cond delay="0"/>
                                  </p:stCondLst>
                                  <p:childTnLst>
                                    <p:set>
                                      <p:cBhvr>
                                        <p:cTn id="80" dur="1" fill="hold">
                                          <p:stCondLst>
                                            <p:cond delay="0"/>
                                          </p:stCondLst>
                                        </p:cTn>
                                        <p:tgtEl>
                                          <p:spTgt spid="48"/>
                                        </p:tgtEl>
                                        <p:attrNameLst>
                                          <p:attrName>style.visibility</p:attrName>
                                        </p:attrNameLst>
                                      </p:cBhvr>
                                      <p:to>
                                        <p:strVal val="visible"/>
                                      </p:to>
                                    </p:set>
                                    <p:animEffect transition="in" filter="dissolve">
                                      <p:cBhvr>
                                        <p:cTn id="81" dur="500"/>
                                        <p:tgtEl>
                                          <p:spTgt spid="48"/>
                                        </p:tgtEl>
                                      </p:cBhvr>
                                    </p:animEffect>
                                  </p:childTnLst>
                                </p:cTn>
                              </p:par>
                              <p:par>
                                <p:cTn id="82" presetID="9" presetClass="entr" presetSubtype="0" fill="hold" nodeType="withEffect">
                                  <p:stCondLst>
                                    <p:cond delay="0"/>
                                  </p:stCondLst>
                                  <p:childTnLst>
                                    <p:set>
                                      <p:cBhvr>
                                        <p:cTn id="83" dur="1" fill="hold">
                                          <p:stCondLst>
                                            <p:cond delay="0"/>
                                          </p:stCondLst>
                                        </p:cTn>
                                        <p:tgtEl>
                                          <p:spTgt spid="72"/>
                                        </p:tgtEl>
                                        <p:attrNameLst>
                                          <p:attrName>style.visibility</p:attrName>
                                        </p:attrNameLst>
                                      </p:cBhvr>
                                      <p:to>
                                        <p:strVal val="visible"/>
                                      </p:to>
                                    </p:set>
                                    <p:animEffect transition="in" filter="dissolve">
                                      <p:cBhvr>
                                        <p:cTn id="84" dur="500"/>
                                        <p:tgtEl>
                                          <p:spTgt spid="72"/>
                                        </p:tgtEl>
                                      </p:cBhvr>
                                    </p:animEffect>
                                  </p:childTnLst>
                                </p:cTn>
                              </p:par>
                              <p:par>
                                <p:cTn id="85" presetID="9" presetClass="entr" presetSubtype="0" fill="hold" nodeType="withEffect">
                                  <p:stCondLst>
                                    <p:cond delay="0"/>
                                  </p:stCondLst>
                                  <p:childTnLst>
                                    <p:set>
                                      <p:cBhvr>
                                        <p:cTn id="86" dur="1" fill="hold">
                                          <p:stCondLst>
                                            <p:cond delay="0"/>
                                          </p:stCondLst>
                                        </p:cTn>
                                        <p:tgtEl>
                                          <p:spTgt spid="73"/>
                                        </p:tgtEl>
                                        <p:attrNameLst>
                                          <p:attrName>style.visibility</p:attrName>
                                        </p:attrNameLst>
                                      </p:cBhvr>
                                      <p:to>
                                        <p:strVal val="visible"/>
                                      </p:to>
                                    </p:set>
                                    <p:animEffect transition="in" filter="dissolve">
                                      <p:cBhvr>
                                        <p:cTn id="87" dur="500"/>
                                        <p:tgtEl>
                                          <p:spTgt spid="73"/>
                                        </p:tgtEl>
                                      </p:cBhvr>
                                    </p:animEffect>
                                  </p:childTnLst>
                                </p:cTn>
                              </p:par>
                              <p:par>
                                <p:cTn id="88" presetID="9" presetClass="entr" presetSubtype="0" fill="hold" nodeType="withEffect">
                                  <p:stCondLst>
                                    <p:cond delay="0"/>
                                  </p:stCondLst>
                                  <p:childTnLst>
                                    <p:set>
                                      <p:cBhvr>
                                        <p:cTn id="89" dur="1" fill="hold">
                                          <p:stCondLst>
                                            <p:cond delay="0"/>
                                          </p:stCondLst>
                                        </p:cTn>
                                        <p:tgtEl>
                                          <p:spTgt spid="74"/>
                                        </p:tgtEl>
                                        <p:attrNameLst>
                                          <p:attrName>style.visibility</p:attrName>
                                        </p:attrNameLst>
                                      </p:cBhvr>
                                      <p:to>
                                        <p:strVal val="visible"/>
                                      </p:to>
                                    </p:set>
                                    <p:animEffect transition="in" filter="dissolve">
                                      <p:cBhvr>
                                        <p:cTn id="90"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P spid="9" grpId="0"/>
      <p:bldP spid="66" grpId="0" animBg="1"/>
      <p:bldP spid="67" grpId="0" animBg="1"/>
      <p:bldP spid="68" grpId="0" animBg="1"/>
      <p:bldP spid="31" grpId="0"/>
      <p:bldP spid="70" grpId="0"/>
      <p:bldP spid="71" grpId="0"/>
      <p:bldP spid="48" grpId="0" animBg="1"/>
      <p:bldP spid="152" grpId="0" animBg="1"/>
      <p:bldP spid="15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B7EB648-42B1-4B2A-83CE-E87D0D3255B6}"/>
              </a:ext>
            </a:extLst>
          </p:cNvPr>
          <p:cNvSpPr>
            <a:spLocks noGrp="1"/>
          </p:cNvSpPr>
          <p:nvPr>
            <p:ph type="title"/>
          </p:nvPr>
        </p:nvSpPr>
        <p:spPr/>
        <p:txBody>
          <a:bodyPr/>
          <a:lstStyle/>
          <a:p>
            <a:r>
              <a:rPr lang="en-US" altLang="ja-JP" dirty="0"/>
              <a:t>Conclusion &amp; Future work</a:t>
            </a:r>
            <a:endParaRPr kumimoji="1" lang="ja-JP" altLang="en-US" dirty="0"/>
          </a:p>
        </p:txBody>
      </p:sp>
      <p:sp>
        <p:nvSpPr>
          <p:cNvPr id="7" name="コンテンツ プレースホルダー 6">
            <a:extLst>
              <a:ext uri="{FF2B5EF4-FFF2-40B4-BE49-F238E27FC236}">
                <a16:creationId xmlns:a16="http://schemas.microsoft.com/office/drawing/2014/main" id="{1B27DFBE-0788-4BAE-8360-9AD3FCABB182}"/>
              </a:ext>
            </a:extLst>
          </p:cNvPr>
          <p:cNvSpPr>
            <a:spLocks noGrp="1"/>
          </p:cNvSpPr>
          <p:nvPr>
            <p:ph idx="1"/>
          </p:nvPr>
        </p:nvSpPr>
        <p:spPr/>
        <p:txBody>
          <a:bodyPr/>
          <a:lstStyle/>
          <a:p>
            <a:pPr marL="342900" indent="-342900">
              <a:buFont typeface="Arial" panose="020B0604020202020204" pitchFamily="34" charset="0"/>
              <a:buChar char="•"/>
            </a:pPr>
            <a:r>
              <a:rPr lang="en-US" altLang="ja-JP" dirty="0"/>
              <a:t>Conclusion</a:t>
            </a:r>
          </a:p>
          <a:p>
            <a:pPr marL="676261" lvl="1" indent="-342900">
              <a:buFont typeface="Arial" panose="020B0604020202020204" pitchFamily="34" charset="0"/>
              <a:buChar char="•"/>
            </a:pPr>
            <a:r>
              <a:rPr lang="en-US" altLang="ja-JP" sz="2067" dirty="0"/>
              <a:t>Propose extracting behavioral facilitation tweets using Deep Learning.</a:t>
            </a:r>
          </a:p>
          <a:p>
            <a:pPr marL="676261" lvl="1" indent="-342900">
              <a:buFont typeface="Arial" panose="020B0604020202020204" pitchFamily="34" charset="0"/>
              <a:buChar char="•"/>
            </a:pPr>
            <a:r>
              <a:rPr lang="en" altLang="ja-JP" dirty="0"/>
              <a:t>Visualiz</a:t>
            </a:r>
            <a:r>
              <a:rPr lang="en-US" altLang="ja-JP" dirty="0"/>
              <a:t>e</a:t>
            </a:r>
            <a:r>
              <a:rPr lang="en" altLang="ja-JP" dirty="0"/>
              <a:t> of behavioral facilitation tweet at disaster situation.</a:t>
            </a:r>
            <a:endParaRPr lang="en-US" altLang="ja-JP" dirty="0"/>
          </a:p>
          <a:p>
            <a:pPr marL="0" indent="0"/>
            <a:endParaRPr lang="en-US" altLang="ja-JP" dirty="0"/>
          </a:p>
          <a:p>
            <a:pPr marL="342900" indent="-342900">
              <a:buFont typeface="Arial" panose="020B0604020202020204" pitchFamily="34" charset="0"/>
              <a:buChar char="•"/>
            </a:pPr>
            <a:r>
              <a:rPr lang="en-US" altLang="ja-JP" dirty="0"/>
              <a:t>Future work</a:t>
            </a:r>
          </a:p>
          <a:p>
            <a:pPr marL="676261" lvl="1" indent="-342900">
              <a:buFont typeface="Arial" panose="020B0604020202020204" pitchFamily="34" charset="0"/>
              <a:buChar char="•"/>
            </a:pPr>
            <a:r>
              <a:rPr lang="en-US" altLang="ja-JP" dirty="0"/>
              <a:t>To conduct extraction and visualization of behavioral facilitation tweets from other disaster situation.</a:t>
            </a:r>
          </a:p>
          <a:p>
            <a:pPr marL="676261" lvl="1" indent="-342900">
              <a:buFont typeface="Arial" panose="020B0604020202020204" pitchFamily="34" charset="0"/>
              <a:buChar char="•"/>
            </a:pPr>
            <a:r>
              <a:rPr lang="en-US" altLang="ja-JP" dirty="0"/>
              <a:t>To conduct automatically judgment which behavioral facilitation tweets are rumor or not.</a:t>
            </a:r>
          </a:p>
          <a:p>
            <a:pPr marL="676261" lvl="1" indent="-342900">
              <a:buFont typeface="Arial" panose="020B0604020202020204" pitchFamily="34" charset="0"/>
              <a:buChar char="•"/>
            </a:pPr>
            <a:endParaRPr kumimoji="1" lang="ja-JP" altLang="en-US" dirty="0"/>
          </a:p>
        </p:txBody>
      </p:sp>
      <p:sp>
        <p:nvSpPr>
          <p:cNvPr id="4" name="スライド番号プレースホルダー 3">
            <a:extLst>
              <a:ext uri="{FF2B5EF4-FFF2-40B4-BE49-F238E27FC236}">
                <a16:creationId xmlns:a16="http://schemas.microsoft.com/office/drawing/2014/main" id="{E804FA71-7058-47E9-9033-0AA8ABC851B3}"/>
              </a:ext>
            </a:extLst>
          </p:cNvPr>
          <p:cNvSpPr>
            <a:spLocks noGrp="1"/>
          </p:cNvSpPr>
          <p:nvPr>
            <p:ph type="sldNum" sz="quarter" idx="11"/>
          </p:nvPr>
        </p:nvSpPr>
        <p:spPr/>
        <p:txBody>
          <a:bodyPr/>
          <a:lstStyle/>
          <a:p>
            <a:fld id="{D2D8002D-B5B0-4BAC-B1F6-782DDCCE6D9C}" type="slidenum">
              <a:rPr lang="ja-JP" altLang="en-US" smtClean="0">
                <a:solidFill>
                  <a:prstClr val="black"/>
                </a:solidFill>
              </a:rPr>
              <a:pPr/>
              <a:t>16</a:t>
            </a:fld>
            <a:endParaRPr lang="ja-JP" altLang="en-US" dirty="0"/>
          </a:p>
        </p:txBody>
      </p:sp>
    </p:spTree>
    <p:extLst>
      <p:ext uri="{BB962C8B-B14F-4D97-AF65-F5344CB8AC3E}">
        <p14:creationId xmlns:p14="http://schemas.microsoft.com/office/powerpoint/2010/main" val="878553041"/>
      </p:ext>
    </p:extLst>
  </p:cSld>
  <p:clrMapOvr>
    <a:masterClrMapping/>
  </p:clrMapOvr>
  <p:transition>
    <p:cut/>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B7EB648-42B1-4B2A-83CE-E87D0D3255B6}"/>
              </a:ext>
            </a:extLst>
          </p:cNvPr>
          <p:cNvSpPr>
            <a:spLocks noGrp="1"/>
          </p:cNvSpPr>
          <p:nvPr>
            <p:ph type="title"/>
          </p:nvPr>
        </p:nvSpPr>
        <p:spPr/>
        <p:txBody>
          <a:bodyPr/>
          <a:lstStyle/>
          <a:p>
            <a:r>
              <a:rPr lang="en-US" altLang="ja-JP" dirty="0"/>
              <a:t>Conclusion &amp; Future work</a:t>
            </a:r>
            <a:endParaRPr kumimoji="1" lang="ja-JP" altLang="en-US" dirty="0"/>
          </a:p>
        </p:txBody>
      </p:sp>
      <p:sp>
        <p:nvSpPr>
          <p:cNvPr id="7" name="コンテンツ プレースホルダー 6">
            <a:extLst>
              <a:ext uri="{FF2B5EF4-FFF2-40B4-BE49-F238E27FC236}">
                <a16:creationId xmlns:a16="http://schemas.microsoft.com/office/drawing/2014/main" id="{1B27DFBE-0788-4BAE-8360-9AD3FCABB182}"/>
              </a:ext>
            </a:extLst>
          </p:cNvPr>
          <p:cNvSpPr>
            <a:spLocks noGrp="1"/>
          </p:cNvSpPr>
          <p:nvPr>
            <p:ph idx="1"/>
          </p:nvPr>
        </p:nvSpPr>
        <p:spPr/>
        <p:txBody>
          <a:bodyPr/>
          <a:lstStyle/>
          <a:p>
            <a:pPr marL="342900" indent="-342900">
              <a:buFont typeface="Arial" panose="020B0604020202020204" pitchFamily="34" charset="0"/>
              <a:buChar char="•"/>
            </a:pPr>
            <a:r>
              <a:rPr lang="en-US" altLang="ja-JP" dirty="0"/>
              <a:t>Conclusion</a:t>
            </a:r>
          </a:p>
          <a:p>
            <a:pPr marL="676261" lvl="1" indent="-342900">
              <a:buFont typeface="Arial" panose="020B0604020202020204" pitchFamily="34" charset="0"/>
              <a:buChar char="•"/>
            </a:pPr>
            <a:r>
              <a:rPr lang="en-US" altLang="ja-JP" sz="2067" dirty="0"/>
              <a:t>Propose extracting behavioral facilitation tweets using Deep Learning.</a:t>
            </a:r>
          </a:p>
          <a:p>
            <a:pPr marL="676261" lvl="1" indent="-342900">
              <a:buFont typeface="Arial" panose="020B0604020202020204" pitchFamily="34" charset="0"/>
              <a:buChar char="•"/>
            </a:pPr>
            <a:r>
              <a:rPr lang="en" altLang="ja-JP" dirty="0"/>
              <a:t>Visualiz</a:t>
            </a:r>
            <a:r>
              <a:rPr lang="en-US" altLang="ja-JP" dirty="0"/>
              <a:t>e</a:t>
            </a:r>
            <a:r>
              <a:rPr lang="en" altLang="ja-JP" dirty="0"/>
              <a:t> of behavioral facilitation tweet at disaster situation.</a:t>
            </a:r>
            <a:endParaRPr lang="en-US" altLang="ja-JP" dirty="0"/>
          </a:p>
          <a:p>
            <a:pPr marL="0" indent="0"/>
            <a:endParaRPr lang="en-US" altLang="ja-JP" dirty="0"/>
          </a:p>
          <a:p>
            <a:pPr marL="342900" indent="-342900">
              <a:buFont typeface="Arial" panose="020B0604020202020204" pitchFamily="34" charset="0"/>
              <a:buChar char="•"/>
            </a:pPr>
            <a:r>
              <a:rPr lang="en-US" altLang="ja-JP" dirty="0"/>
              <a:t>Future work</a:t>
            </a:r>
          </a:p>
          <a:p>
            <a:pPr marL="676261" lvl="1" indent="-342900">
              <a:buFont typeface="Arial" panose="020B0604020202020204" pitchFamily="34" charset="0"/>
              <a:buChar char="•"/>
            </a:pPr>
            <a:r>
              <a:rPr lang="en-US" altLang="ja-JP" dirty="0"/>
              <a:t>To conduct extraction and visualization of behavioral facilitation tweets from other disaster situation.</a:t>
            </a:r>
          </a:p>
          <a:p>
            <a:pPr marL="676261" lvl="1" indent="-342900">
              <a:buFont typeface="Arial" panose="020B0604020202020204" pitchFamily="34" charset="0"/>
              <a:buChar char="•"/>
            </a:pPr>
            <a:r>
              <a:rPr lang="en-US" altLang="ja-JP" dirty="0"/>
              <a:t>To conduct automatically judgment which behavioral facilitation tweets are rumor or not.</a:t>
            </a:r>
          </a:p>
          <a:p>
            <a:pPr marL="676261" lvl="1" indent="-342900">
              <a:buFont typeface="Arial" panose="020B0604020202020204" pitchFamily="34" charset="0"/>
              <a:buChar char="•"/>
            </a:pPr>
            <a:endParaRPr kumimoji="1" lang="ja-JP" altLang="en-US" dirty="0"/>
          </a:p>
        </p:txBody>
      </p:sp>
      <p:sp>
        <p:nvSpPr>
          <p:cNvPr id="4" name="スライド番号プレースホルダー 3">
            <a:extLst>
              <a:ext uri="{FF2B5EF4-FFF2-40B4-BE49-F238E27FC236}">
                <a16:creationId xmlns:a16="http://schemas.microsoft.com/office/drawing/2014/main" id="{E804FA71-7058-47E9-9033-0AA8ABC851B3}"/>
              </a:ext>
            </a:extLst>
          </p:cNvPr>
          <p:cNvSpPr>
            <a:spLocks noGrp="1"/>
          </p:cNvSpPr>
          <p:nvPr>
            <p:ph type="sldNum" sz="quarter" idx="11"/>
          </p:nvPr>
        </p:nvSpPr>
        <p:spPr/>
        <p:txBody>
          <a:bodyPr/>
          <a:lstStyle/>
          <a:p>
            <a:fld id="{D2D8002D-B5B0-4BAC-B1F6-782DDCCE6D9C}" type="slidenum">
              <a:rPr lang="ja-JP" altLang="en-US" smtClean="0">
                <a:solidFill>
                  <a:prstClr val="black"/>
                </a:solidFill>
              </a:rPr>
              <a:pPr/>
              <a:t>17</a:t>
            </a:fld>
            <a:endParaRPr lang="ja-JP" altLang="en-US" dirty="0"/>
          </a:p>
        </p:txBody>
      </p:sp>
    </p:spTree>
    <p:extLst>
      <p:ext uri="{BB962C8B-B14F-4D97-AF65-F5344CB8AC3E}">
        <p14:creationId xmlns:p14="http://schemas.microsoft.com/office/powerpoint/2010/main" val="2693360197"/>
      </p:ext>
    </p:extLst>
  </p:cSld>
  <p:clrMapOvr>
    <a:masterClrMapping/>
  </p:clrMapOvr>
  <p:transition>
    <p:cut/>
  </p:transition>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7CA96D6-177C-DB43-974D-D398767C5090}"/>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66BAA6F4-8055-1B4C-97D6-A6E394B5C4D8}"/>
              </a:ext>
            </a:extLst>
          </p:cNvPr>
          <p:cNvSpPr>
            <a:spLocks noGrp="1"/>
          </p:cNvSpPr>
          <p:nvPr>
            <p:ph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F06053AD-890F-B54F-891A-0E78CE14C24B}"/>
              </a:ext>
            </a:extLst>
          </p:cNvPr>
          <p:cNvSpPr>
            <a:spLocks noGrp="1"/>
          </p:cNvSpPr>
          <p:nvPr>
            <p:ph type="sldNum" sz="quarter" idx="11"/>
          </p:nvPr>
        </p:nvSpPr>
        <p:spPr/>
        <p:txBody>
          <a:bodyPr/>
          <a:lstStyle/>
          <a:p>
            <a:fld id="{D2D8002D-B5B0-4BAC-B1F6-782DDCCE6D9C}" type="slidenum">
              <a:rPr lang="ja-JP" altLang="en-US" smtClean="0">
                <a:solidFill>
                  <a:prstClr val="black"/>
                </a:solidFill>
              </a:rPr>
              <a:pPr/>
              <a:t>18</a:t>
            </a:fld>
            <a:endParaRPr lang="ja-JP" altLang="en-US" dirty="0"/>
          </a:p>
        </p:txBody>
      </p:sp>
    </p:spTree>
    <p:extLst>
      <p:ext uri="{BB962C8B-B14F-4D97-AF65-F5344CB8AC3E}">
        <p14:creationId xmlns:p14="http://schemas.microsoft.com/office/powerpoint/2010/main" val="2083596205"/>
      </p:ext>
    </p:extLst>
  </p:cSld>
  <p:clrMapOvr>
    <a:masterClrMapping/>
  </p:clrMapOvr>
  <p:transition>
    <p:cut/>
  </p:transition>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738F87F-C6D5-F549-9281-ACAE604A2163}"/>
              </a:ext>
            </a:extLst>
          </p:cNvPr>
          <p:cNvSpPr>
            <a:spLocks noGrp="1"/>
          </p:cNvSpPr>
          <p:nvPr>
            <p:ph type="title"/>
          </p:nvPr>
        </p:nvSpPr>
        <p:spPr/>
        <p:txBody>
          <a:bodyPr/>
          <a:lstStyle/>
          <a:p>
            <a:r>
              <a:rPr kumimoji="1" lang="en-US" altLang="ja-JP" dirty="0"/>
              <a:t>Background</a:t>
            </a:r>
            <a:endParaRPr kumimoji="1" lang="ja-JP" altLang="en-US"/>
          </a:p>
        </p:txBody>
      </p:sp>
      <p:sp>
        <p:nvSpPr>
          <p:cNvPr id="4" name="スライド番号プレースホルダー 3">
            <a:extLst>
              <a:ext uri="{FF2B5EF4-FFF2-40B4-BE49-F238E27FC236}">
                <a16:creationId xmlns:a16="http://schemas.microsoft.com/office/drawing/2014/main" id="{9BF904E6-F1D6-924C-B8C6-0A865E9F05E1}"/>
              </a:ext>
            </a:extLst>
          </p:cNvPr>
          <p:cNvSpPr>
            <a:spLocks noGrp="1"/>
          </p:cNvSpPr>
          <p:nvPr>
            <p:ph type="sldNum" sz="quarter" idx="11"/>
          </p:nvPr>
        </p:nvSpPr>
        <p:spPr/>
        <p:txBody>
          <a:bodyPr/>
          <a:lstStyle/>
          <a:p>
            <a:fld id="{D2D8002D-B5B0-4BAC-B1F6-782DDCCE6D9C}" type="slidenum">
              <a:rPr lang="ja-JP" altLang="en-US" smtClean="0">
                <a:solidFill>
                  <a:prstClr val="black"/>
                </a:solidFill>
              </a:rPr>
              <a:pPr/>
              <a:t>19</a:t>
            </a:fld>
            <a:endParaRPr lang="ja-JP" altLang="en-US" dirty="0"/>
          </a:p>
        </p:txBody>
      </p:sp>
      <p:pic>
        <p:nvPicPr>
          <p:cNvPr id="5" name="Picture 2" descr="ファイル:Desolution of Nihonbashi and Kanda after Kanto Earthquake.jpg">
            <a:extLst>
              <a:ext uri="{FF2B5EF4-FFF2-40B4-BE49-F238E27FC236}">
                <a16:creationId xmlns:a16="http://schemas.microsoft.com/office/drawing/2014/main" id="{6DAD6BC7-66AE-684F-AE98-7C6DBD86DA0F}"/>
              </a:ext>
            </a:extLst>
          </p:cNvPr>
          <p:cNvPicPr>
            <a:picLocks noChangeAspect="1" noChangeArrowheads="1"/>
          </p:cNvPicPr>
          <p:nvPr/>
        </p:nvPicPr>
        <p:blipFill>
          <a:blip r:embed="rId3" cstate="print"/>
          <a:srcRect/>
          <a:stretch>
            <a:fillRect/>
          </a:stretch>
        </p:blipFill>
        <p:spPr bwMode="auto">
          <a:xfrm>
            <a:off x="193918" y="1514579"/>
            <a:ext cx="6350000" cy="1397000"/>
          </a:xfrm>
          <a:prstGeom prst="rect">
            <a:avLst/>
          </a:prstGeom>
          <a:noFill/>
        </p:spPr>
      </p:pic>
      <p:sp>
        <p:nvSpPr>
          <p:cNvPr id="6" name="正方形/長方形 5">
            <a:extLst>
              <a:ext uri="{FF2B5EF4-FFF2-40B4-BE49-F238E27FC236}">
                <a16:creationId xmlns:a16="http://schemas.microsoft.com/office/drawing/2014/main" id="{9A7D9D09-74FE-CA4C-B0F9-19506BD77B34}"/>
              </a:ext>
            </a:extLst>
          </p:cNvPr>
          <p:cNvSpPr/>
          <p:nvPr/>
        </p:nvSpPr>
        <p:spPr>
          <a:xfrm>
            <a:off x="253924" y="2797493"/>
            <a:ext cx="4033476" cy="400110"/>
          </a:xfrm>
          <a:prstGeom prst="rect">
            <a:avLst/>
          </a:prstGeom>
        </p:spPr>
        <p:txBody>
          <a:bodyPr wrap="none">
            <a:spAutoFit/>
          </a:bodyPr>
          <a:lstStyle/>
          <a:p>
            <a:r>
              <a:rPr lang="en-US" altLang="ja-JP" sz="2000" dirty="0">
                <a:cs typeface="Times New Roman" pitchFamily="18" charset="0"/>
              </a:rPr>
              <a:t>The </a:t>
            </a:r>
            <a:r>
              <a:rPr lang="en-US" altLang="ja-JP" sz="2000" dirty="0" err="1">
                <a:cs typeface="Times New Roman" pitchFamily="18" charset="0"/>
              </a:rPr>
              <a:t>Kantō</a:t>
            </a:r>
            <a:r>
              <a:rPr lang="en-US" altLang="ja-JP" sz="2000" dirty="0">
                <a:cs typeface="Times New Roman" pitchFamily="18" charset="0"/>
              </a:rPr>
              <a:t> great earthquake in 1923</a:t>
            </a:r>
            <a:endParaRPr lang="ja-JP" altLang="en-US" sz="2000" dirty="0">
              <a:cs typeface="Times New Roman" pitchFamily="18" charset="0"/>
            </a:endParaRPr>
          </a:p>
        </p:txBody>
      </p:sp>
      <p:pic>
        <p:nvPicPr>
          <p:cNvPr id="7" name="Picture 6" descr="https://encrypted-tbn3.gstatic.com/images?q=tbn:ANd9GcRCt8hO7KItE0gt1YeOGgy_Qhy8IF5BMamMfhdWNq-RYLLnoL1i">
            <a:extLst>
              <a:ext uri="{FF2B5EF4-FFF2-40B4-BE49-F238E27FC236}">
                <a16:creationId xmlns:a16="http://schemas.microsoft.com/office/drawing/2014/main" id="{1994F7E4-F5C7-8744-B77F-7EE8C3F58651}"/>
              </a:ext>
            </a:extLst>
          </p:cNvPr>
          <p:cNvPicPr>
            <a:picLocks noChangeAspect="1" noChangeArrowheads="1"/>
          </p:cNvPicPr>
          <p:nvPr/>
        </p:nvPicPr>
        <p:blipFill>
          <a:blip r:embed="rId4" cstate="print"/>
          <a:srcRect/>
          <a:stretch>
            <a:fillRect/>
          </a:stretch>
        </p:blipFill>
        <p:spPr bwMode="auto">
          <a:xfrm>
            <a:off x="313931" y="3253544"/>
            <a:ext cx="1305798" cy="1980220"/>
          </a:xfrm>
          <a:prstGeom prst="rect">
            <a:avLst/>
          </a:prstGeom>
          <a:noFill/>
        </p:spPr>
      </p:pic>
      <p:pic>
        <p:nvPicPr>
          <p:cNvPr id="8" name="Picture 14" descr="http://www.mod.go.jp/msdf/hanshin/about/saigai/img/shinsai1.jpg">
            <a:extLst>
              <a:ext uri="{FF2B5EF4-FFF2-40B4-BE49-F238E27FC236}">
                <a16:creationId xmlns:a16="http://schemas.microsoft.com/office/drawing/2014/main" id="{38898BA3-0333-3649-9ECB-9F1DC2300203}"/>
              </a:ext>
            </a:extLst>
          </p:cNvPr>
          <p:cNvPicPr>
            <a:picLocks noChangeAspect="1" noChangeArrowheads="1"/>
          </p:cNvPicPr>
          <p:nvPr/>
        </p:nvPicPr>
        <p:blipFill>
          <a:blip r:embed="rId5" cstate="print"/>
          <a:srcRect/>
          <a:stretch>
            <a:fillRect/>
          </a:stretch>
        </p:blipFill>
        <p:spPr bwMode="auto">
          <a:xfrm>
            <a:off x="1634078" y="3385559"/>
            <a:ext cx="2080601" cy="1560173"/>
          </a:xfrm>
          <a:prstGeom prst="rect">
            <a:avLst/>
          </a:prstGeom>
          <a:noFill/>
        </p:spPr>
      </p:pic>
      <p:sp>
        <p:nvSpPr>
          <p:cNvPr id="9" name="正方形/長方形 8">
            <a:extLst>
              <a:ext uri="{FF2B5EF4-FFF2-40B4-BE49-F238E27FC236}">
                <a16:creationId xmlns:a16="http://schemas.microsoft.com/office/drawing/2014/main" id="{1D22F2AD-DDDE-FC4F-9266-2A220D901B46}"/>
              </a:ext>
            </a:extLst>
          </p:cNvPr>
          <p:cNvSpPr/>
          <p:nvPr/>
        </p:nvSpPr>
        <p:spPr>
          <a:xfrm>
            <a:off x="-46109" y="5121686"/>
            <a:ext cx="4254691" cy="400110"/>
          </a:xfrm>
          <a:prstGeom prst="rect">
            <a:avLst/>
          </a:prstGeom>
        </p:spPr>
        <p:txBody>
          <a:bodyPr wrap="none">
            <a:spAutoFit/>
          </a:bodyPr>
          <a:lstStyle/>
          <a:p>
            <a:r>
              <a:rPr lang="en-US" altLang="ja-JP" sz="2000" dirty="0">
                <a:cs typeface="Times New Roman" pitchFamily="18" charset="0"/>
              </a:rPr>
              <a:t>The Hanshin great earthquake in 1995</a:t>
            </a:r>
          </a:p>
        </p:txBody>
      </p:sp>
      <p:sp>
        <p:nvSpPr>
          <p:cNvPr id="10" name="角丸四角形吹き出し 9">
            <a:extLst>
              <a:ext uri="{FF2B5EF4-FFF2-40B4-BE49-F238E27FC236}">
                <a16:creationId xmlns:a16="http://schemas.microsoft.com/office/drawing/2014/main" id="{CB5917BC-AB65-DE4A-836D-D2AB8240C725}"/>
              </a:ext>
            </a:extLst>
          </p:cNvPr>
          <p:cNvSpPr/>
          <p:nvPr/>
        </p:nvSpPr>
        <p:spPr>
          <a:xfrm>
            <a:off x="4874438" y="2977513"/>
            <a:ext cx="2280253" cy="960107"/>
          </a:xfrm>
          <a:prstGeom prst="wedgeRoundRectCallout">
            <a:avLst>
              <a:gd name="adj1" fmla="val -68453"/>
              <a:gd name="adj2" fmla="val -63163"/>
              <a:gd name="adj3" fmla="val 16667"/>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500" dirty="0">
                <a:solidFill>
                  <a:schemeClr val="tx1"/>
                </a:solidFill>
              </a:rPr>
              <a:t>The information was spread by mouth to mouth, and mass medium </a:t>
            </a:r>
          </a:p>
          <a:p>
            <a:pPr algn="ctr"/>
            <a:r>
              <a:rPr lang="en-US" altLang="ja-JP" sz="1500" dirty="0">
                <a:solidFill>
                  <a:schemeClr val="tx1"/>
                </a:solidFill>
              </a:rPr>
              <a:t>(newspaper, radio) </a:t>
            </a:r>
            <a:endParaRPr lang="ja-JP" altLang="en-US" sz="1500" dirty="0">
              <a:solidFill>
                <a:schemeClr val="tx1"/>
              </a:solidFill>
            </a:endParaRPr>
          </a:p>
        </p:txBody>
      </p:sp>
      <p:sp>
        <p:nvSpPr>
          <p:cNvPr id="11" name="角丸四角形吹き出し 10">
            <a:extLst>
              <a:ext uri="{FF2B5EF4-FFF2-40B4-BE49-F238E27FC236}">
                <a16:creationId xmlns:a16="http://schemas.microsoft.com/office/drawing/2014/main" id="{5F4363BB-0FDE-4648-BEF9-ECB82A362692}"/>
              </a:ext>
            </a:extLst>
          </p:cNvPr>
          <p:cNvSpPr/>
          <p:nvPr/>
        </p:nvSpPr>
        <p:spPr>
          <a:xfrm>
            <a:off x="4154358" y="4111566"/>
            <a:ext cx="3389953" cy="1297327"/>
          </a:xfrm>
          <a:prstGeom prst="wedgeRoundRectCallout">
            <a:avLst>
              <a:gd name="adj1" fmla="val -61743"/>
              <a:gd name="adj2" fmla="val -41854"/>
              <a:gd name="adj3" fmla="val 16667"/>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500" dirty="0">
                <a:solidFill>
                  <a:schemeClr val="tx1"/>
                </a:solidFill>
              </a:rPr>
              <a:t>Spread by   mouth to mouth, mass medium (newspaper, </a:t>
            </a:r>
            <a:r>
              <a:rPr lang="en-US" altLang="ja-JP" sz="1500" dirty="0" err="1">
                <a:solidFill>
                  <a:schemeClr val="tx1"/>
                </a:solidFill>
              </a:rPr>
              <a:t>radio,TV</a:t>
            </a:r>
            <a:r>
              <a:rPr lang="en-US" altLang="ja-JP" sz="1500" dirty="0">
                <a:solidFill>
                  <a:schemeClr val="tx1"/>
                </a:solidFill>
              </a:rPr>
              <a:t>) </a:t>
            </a:r>
          </a:p>
          <a:p>
            <a:pPr algn="ctr"/>
            <a:r>
              <a:rPr lang="en-US" altLang="ja-JP" sz="2000" dirty="0">
                <a:solidFill>
                  <a:srgbClr val="C00000"/>
                </a:solidFill>
              </a:rPr>
              <a:t>and Internet</a:t>
            </a:r>
          </a:p>
          <a:p>
            <a:pPr algn="ctr"/>
            <a:r>
              <a:rPr lang="en-US" altLang="ja-JP" sz="2000" dirty="0">
                <a:solidFill>
                  <a:srgbClr val="C00000"/>
                </a:solidFill>
              </a:rPr>
              <a:t>(Web, bulletin board system)</a:t>
            </a:r>
            <a:endParaRPr lang="ja-JP" altLang="en-US" sz="2000" dirty="0">
              <a:solidFill>
                <a:srgbClr val="C00000"/>
              </a:solidFill>
            </a:endParaRPr>
          </a:p>
        </p:txBody>
      </p:sp>
      <p:sp>
        <p:nvSpPr>
          <p:cNvPr id="12" name="Rectangle 2">
            <a:extLst>
              <a:ext uri="{FF2B5EF4-FFF2-40B4-BE49-F238E27FC236}">
                <a16:creationId xmlns:a16="http://schemas.microsoft.com/office/drawing/2014/main" id="{A1C5B13B-74C8-CE4E-A651-531341EAB6FB}"/>
              </a:ext>
            </a:extLst>
          </p:cNvPr>
          <p:cNvSpPr>
            <a:spLocks noChangeArrowheads="1"/>
          </p:cNvSpPr>
          <p:nvPr/>
        </p:nvSpPr>
        <p:spPr bwMode="auto">
          <a:xfrm>
            <a:off x="1031625" y="818065"/>
            <a:ext cx="5512293" cy="61555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defTabSz="761970" eaLnBrk="0" fontAlgn="base" hangingPunct="0">
              <a:spcBef>
                <a:spcPct val="0"/>
              </a:spcBef>
              <a:spcAft>
                <a:spcPct val="0"/>
              </a:spcAft>
            </a:pPr>
            <a:r>
              <a:rPr kumimoji="0" lang="ja-JP" altLang="ja-JP" sz="2000" dirty="0">
                <a:solidFill>
                  <a:srgbClr val="212121"/>
                </a:solidFill>
                <a:latin typeface="Arial Unicode MS"/>
                <a:ea typeface="inherit"/>
              </a:rPr>
              <a:t>We have experienced many </a:t>
            </a:r>
            <a:r>
              <a:rPr kumimoji="0" lang="en-US" altLang="ja-JP" sz="2000" dirty="0">
                <a:solidFill>
                  <a:srgbClr val="212121"/>
                </a:solidFill>
                <a:latin typeface="Arial Unicode MS"/>
                <a:ea typeface="inherit"/>
              </a:rPr>
              <a:t>natural disasters</a:t>
            </a:r>
            <a:r>
              <a:rPr kumimoji="0" lang="ja-JP" altLang="ja-JP" sz="2000" dirty="0">
                <a:solidFill>
                  <a:srgbClr val="212121"/>
                </a:solidFill>
                <a:latin typeface="Arial Unicode MS"/>
                <a:ea typeface="inherit"/>
              </a:rPr>
              <a:t> many times</a:t>
            </a:r>
            <a:r>
              <a:rPr kumimoji="0" lang="en-US" altLang="ja-JP" sz="2000" dirty="0">
                <a:solidFill>
                  <a:srgbClr val="212121"/>
                </a:solidFill>
                <a:latin typeface="Arial Unicode MS"/>
                <a:ea typeface="inherit"/>
              </a:rPr>
              <a:t> for a long time.</a:t>
            </a:r>
            <a:r>
              <a:rPr kumimoji="0" lang="ja-JP" altLang="ja-JP" sz="2000" dirty="0"/>
              <a:t> </a:t>
            </a:r>
            <a:endParaRPr kumimoji="0" lang="ja-JP" altLang="ja-JP" sz="2000" dirty="0">
              <a:latin typeface="Arial" panose="020B0604020202020204" pitchFamily="34" charset="0"/>
            </a:endParaRPr>
          </a:p>
        </p:txBody>
      </p:sp>
    </p:spTree>
    <p:extLst>
      <p:ext uri="{BB962C8B-B14F-4D97-AF65-F5344CB8AC3E}">
        <p14:creationId xmlns:p14="http://schemas.microsoft.com/office/powerpoint/2010/main" val="703492972"/>
      </p:ext>
    </p:extLst>
  </p:cSld>
  <p:clrMapOvr>
    <a:masterClrMapping/>
  </p:clrMapOvr>
  <p:transition>
    <p:cu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9D9C450-0ED6-4D32-88E0-AAC12649DE5E}"/>
              </a:ext>
            </a:extLst>
          </p:cNvPr>
          <p:cNvSpPr>
            <a:spLocks noGrp="1"/>
          </p:cNvSpPr>
          <p:nvPr>
            <p:ph type="title"/>
          </p:nvPr>
        </p:nvSpPr>
        <p:spPr/>
        <p:txBody>
          <a:bodyPr/>
          <a:lstStyle/>
          <a:p>
            <a:r>
              <a:rPr kumimoji="1" lang="en-US" altLang="ja-JP" dirty="0"/>
              <a:t>Background</a:t>
            </a:r>
            <a:endParaRPr kumimoji="1" lang="ja-JP" altLang="en-US" dirty="0"/>
          </a:p>
        </p:txBody>
      </p:sp>
      <p:sp>
        <p:nvSpPr>
          <p:cNvPr id="4" name="スライド番号プレースホルダー 3">
            <a:extLst>
              <a:ext uri="{FF2B5EF4-FFF2-40B4-BE49-F238E27FC236}">
                <a16:creationId xmlns:a16="http://schemas.microsoft.com/office/drawing/2014/main" id="{C0ED2390-DEE0-48E0-A4BB-B1298AA9F61B}"/>
              </a:ext>
            </a:extLst>
          </p:cNvPr>
          <p:cNvSpPr>
            <a:spLocks noGrp="1"/>
          </p:cNvSpPr>
          <p:nvPr>
            <p:ph type="sldNum" sz="quarter" idx="11"/>
          </p:nvPr>
        </p:nvSpPr>
        <p:spPr/>
        <p:txBody>
          <a:bodyPr/>
          <a:lstStyle/>
          <a:p>
            <a:fld id="{D2D8002D-B5B0-4BAC-B1F6-782DDCCE6D9C}" type="slidenum">
              <a:rPr lang="ja-JP" altLang="en-US" smtClean="0">
                <a:solidFill>
                  <a:prstClr val="black"/>
                </a:solidFill>
              </a:rPr>
              <a:pPr/>
              <a:t>2</a:t>
            </a:fld>
            <a:endParaRPr lang="ja-JP" altLang="en-US" dirty="0"/>
          </a:p>
        </p:txBody>
      </p:sp>
      <p:pic>
        <p:nvPicPr>
          <p:cNvPr id="6" name="図 5">
            <a:extLst>
              <a:ext uri="{FF2B5EF4-FFF2-40B4-BE49-F238E27FC236}">
                <a16:creationId xmlns:a16="http://schemas.microsoft.com/office/drawing/2014/main" id="{1B671590-B38C-4B3B-B7FA-188DAF7F5984}"/>
              </a:ext>
            </a:extLst>
          </p:cNvPr>
          <p:cNvPicPr>
            <a:picLocks noChangeAspect="1"/>
          </p:cNvPicPr>
          <p:nvPr/>
        </p:nvPicPr>
        <p:blipFill>
          <a:blip r:embed="rId3"/>
          <a:stretch>
            <a:fillRect/>
          </a:stretch>
        </p:blipFill>
        <p:spPr>
          <a:xfrm>
            <a:off x="77820" y="1849388"/>
            <a:ext cx="3732179" cy="2502568"/>
          </a:xfrm>
          <a:prstGeom prst="rect">
            <a:avLst/>
          </a:prstGeom>
        </p:spPr>
      </p:pic>
      <p:sp>
        <p:nvSpPr>
          <p:cNvPr id="8" name="テキスト ボックス 7">
            <a:extLst>
              <a:ext uri="{FF2B5EF4-FFF2-40B4-BE49-F238E27FC236}">
                <a16:creationId xmlns:a16="http://schemas.microsoft.com/office/drawing/2014/main" id="{B59CD06D-5A47-446F-9DD5-46EE68D1E877}"/>
              </a:ext>
            </a:extLst>
          </p:cNvPr>
          <p:cNvSpPr txBox="1"/>
          <p:nvPr/>
        </p:nvSpPr>
        <p:spPr>
          <a:xfrm>
            <a:off x="0" y="4873724"/>
            <a:ext cx="4135300" cy="707886"/>
          </a:xfrm>
          <a:prstGeom prst="rect">
            <a:avLst/>
          </a:prstGeom>
          <a:noFill/>
        </p:spPr>
        <p:txBody>
          <a:bodyPr wrap="square" rtlCol="0">
            <a:spAutoFit/>
          </a:bodyPr>
          <a:lstStyle/>
          <a:p>
            <a:pPr algn="ctr"/>
            <a:r>
              <a:rPr lang="en-US" altLang="ja-JP" sz="2000" dirty="0"/>
              <a:t>“Hokkaido </a:t>
            </a:r>
            <a:r>
              <a:rPr lang="en-US" altLang="ja-JP" sz="2000" dirty="0" err="1"/>
              <a:t>Iburi</a:t>
            </a:r>
            <a:r>
              <a:rPr lang="en-US" altLang="ja-JP" sz="2000" dirty="0"/>
              <a:t> Eastern Earthquake”</a:t>
            </a:r>
          </a:p>
          <a:p>
            <a:pPr algn="ctr"/>
            <a:r>
              <a:rPr lang="en-US" altLang="ja-JP" sz="2000" dirty="0"/>
              <a:t>on 2018/9/6</a:t>
            </a:r>
            <a:endParaRPr lang="ja-JP" altLang="en-US" sz="2000" dirty="0"/>
          </a:p>
        </p:txBody>
      </p:sp>
      <p:sp>
        <p:nvSpPr>
          <p:cNvPr id="10" name="テキスト ボックス 9">
            <a:extLst>
              <a:ext uri="{FF2B5EF4-FFF2-40B4-BE49-F238E27FC236}">
                <a16:creationId xmlns:a16="http://schemas.microsoft.com/office/drawing/2014/main" id="{2A12FC64-FC16-47C1-BF62-E4AA119849EF}"/>
              </a:ext>
            </a:extLst>
          </p:cNvPr>
          <p:cNvSpPr txBox="1"/>
          <p:nvPr/>
        </p:nvSpPr>
        <p:spPr>
          <a:xfrm>
            <a:off x="4234285" y="4873724"/>
            <a:ext cx="3156565" cy="707886"/>
          </a:xfrm>
          <a:prstGeom prst="rect">
            <a:avLst/>
          </a:prstGeom>
          <a:noFill/>
        </p:spPr>
        <p:txBody>
          <a:bodyPr wrap="square" rtlCol="0">
            <a:spAutoFit/>
          </a:bodyPr>
          <a:lstStyle/>
          <a:p>
            <a:pPr algn="ctr"/>
            <a:r>
              <a:rPr lang="en" altLang="ja-JP" sz="2000" dirty="0"/>
              <a:t>“Typhoon No.19”</a:t>
            </a:r>
          </a:p>
          <a:p>
            <a:pPr algn="ctr"/>
            <a:r>
              <a:rPr lang="en" altLang="ja-JP" sz="2000" dirty="0"/>
              <a:t>on </a:t>
            </a:r>
            <a:r>
              <a:rPr lang="en-US" altLang="ja-JP" sz="2000" dirty="0"/>
              <a:t>2019/10/6 -- 10/13</a:t>
            </a:r>
            <a:endParaRPr lang="ja-JP" altLang="en-US" sz="2000" dirty="0"/>
          </a:p>
        </p:txBody>
      </p:sp>
      <p:sp>
        <p:nvSpPr>
          <p:cNvPr id="14" name="コンテンツ プレースホルダー 2">
            <a:extLst>
              <a:ext uri="{FF2B5EF4-FFF2-40B4-BE49-F238E27FC236}">
                <a16:creationId xmlns:a16="http://schemas.microsoft.com/office/drawing/2014/main" id="{5089A105-8431-DD4E-B33B-71C3FD947EC5}"/>
              </a:ext>
            </a:extLst>
          </p:cNvPr>
          <p:cNvSpPr txBox="1">
            <a:spLocks/>
          </p:cNvSpPr>
          <p:nvPr/>
        </p:nvSpPr>
        <p:spPr>
          <a:xfrm>
            <a:off x="485658" y="913284"/>
            <a:ext cx="6708718" cy="951283"/>
          </a:xfrm>
          <a:prstGeom prst="rect">
            <a:avLst/>
          </a:prstGeom>
          <a:noFill/>
          <a:ln>
            <a:noFill/>
          </a:ln>
        </p:spPr>
        <p:style>
          <a:lnRef idx="2">
            <a:schemeClr val="accent1"/>
          </a:lnRef>
          <a:fillRef idx="1">
            <a:schemeClr val="lt1"/>
          </a:fillRef>
          <a:effectRef idx="0">
            <a:schemeClr val="accent1"/>
          </a:effectRef>
          <a:fontRef idx="minor">
            <a:schemeClr val="dk1"/>
          </a:fontRef>
        </p:style>
        <p:txBody>
          <a:bodyPr>
            <a:normAutofit fontScale="92500"/>
          </a:bodyPr>
          <a:lstStyle>
            <a:lvl1pPr marL="365760" indent="-283464" algn="l" rtl="0" eaLnBrk="1" latinLnBrk="0" hangingPunct="1">
              <a:lnSpc>
                <a:spcPct val="100000"/>
              </a:lnSpc>
              <a:spcBef>
                <a:spcPts val="600"/>
              </a:spcBef>
              <a:buClr>
                <a:schemeClr val="accent1"/>
              </a:buClr>
              <a:buSzPct val="80000"/>
              <a:buFont typeface="Wingdings 2"/>
              <a:buChar char=""/>
              <a:defRPr kumimoji="1"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1"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1"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1"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1"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1"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1"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1"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1" sz="2000" kern="1200">
                <a:solidFill>
                  <a:schemeClr val="tx1"/>
                </a:solidFill>
                <a:latin typeface="+mn-lt"/>
                <a:ea typeface="+mn-ea"/>
                <a:cs typeface="+mn-cs"/>
              </a:defRPr>
            </a:lvl9pPr>
            <a:extLst/>
          </a:lstStyle>
          <a:p>
            <a:pPr marL="0" indent="0">
              <a:buNone/>
            </a:pPr>
            <a:r>
              <a:rPr lang="ja-JP" altLang="en-US" sz="2400" dirty="0"/>
              <a:t>・</a:t>
            </a:r>
            <a:r>
              <a:rPr lang="en-US" altLang="ja-JP" sz="2400" dirty="0"/>
              <a:t>In Japan, there are many natural disasters such as </a:t>
            </a:r>
          </a:p>
          <a:p>
            <a:pPr marL="0" indent="0">
              <a:buNone/>
            </a:pPr>
            <a:r>
              <a:rPr lang="en-US" altLang="ja-JP" sz="2400" dirty="0"/>
              <a:t> Big earthquake, Typhoon, Heavy rain and so on.</a:t>
            </a:r>
            <a:endParaRPr lang="ja-JP" altLang="ja-JP" sz="2400" dirty="0"/>
          </a:p>
        </p:txBody>
      </p:sp>
      <p:pic>
        <p:nvPicPr>
          <p:cNvPr id="5" name="図 4">
            <a:extLst>
              <a:ext uri="{FF2B5EF4-FFF2-40B4-BE49-F238E27FC236}">
                <a16:creationId xmlns:a16="http://schemas.microsoft.com/office/drawing/2014/main" id="{BB07ACE2-45DE-744F-B18C-A5227CA1A5B4}"/>
              </a:ext>
            </a:extLst>
          </p:cNvPr>
          <p:cNvPicPr>
            <a:picLocks noChangeAspect="1"/>
          </p:cNvPicPr>
          <p:nvPr/>
        </p:nvPicPr>
        <p:blipFill>
          <a:blip r:embed="rId4"/>
          <a:stretch>
            <a:fillRect/>
          </a:stretch>
        </p:blipFill>
        <p:spPr>
          <a:xfrm>
            <a:off x="4082959" y="1849388"/>
            <a:ext cx="3459220" cy="2502568"/>
          </a:xfrm>
          <a:prstGeom prst="rect">
            <a:avLst/>
          </a:prstGeom>
        </p:spPr>
      </p:pic>
      <p:sp>
        <p:nvSpPr>
          <p:cNvPr id="3" name="テキスト ボックス 2">
            <a:extLst>
              <a:ext uri="{FF2B5EF4-FFF2-40B4-BE49-F238E27FC236}">
                <a16:creationId xmlns:a16="http://schemas.microsoft.com/office/drawing/2014/main" id="{C5589791-E9E1-5A4E-90AF-A331843224D0}"/>
              </a:ext>
            </a:extLst>
          </p:cNvPr>
          <p:cNvSpPr txBox="1"/>
          <p:nvPr/>
        </p:nvSpPr>
        <p:spPr>
          <a:xfrm>
            <a:off x="738950" y="4441676"/>
            <a:ext cx="2448272" cy="461665"/>
          </a:xfrm>
          <a:prstGeom prst="rect">
            <a:avLst/>
          </a:prstGeom>
          <a:noFill/>
          <a:ln w="19050">
            <a:solidFill>
              <a:srgbClr val="C00000"/>
            </a:solidFill>
          </a:ln>
        </p:spPr>
        <p:txBody>
          <a:bodyPr wrap="square" rtlCol="0">
            <a:spAutoFit/>
          </a:bodyPr>
          <a:lstStyle/>
          <a:p>
            <a:pPr algn="ctr"/>
            <a:r>
              <a:rPr kumimoji="1" lang="en-US" altLang="ja-JP" sz="2400" dirty="0"/>
              <a:t>Big Earthquake</a:t>
            </a:r>
            <a:endParaRPr kumimoji="1" lang="ja-JP" altLang="en-US" sz="2400"/>
          </a:p>
        </p:txBody>
      </p:sp>
      <p:sp>
        <p:nvSpPr>
          <p:cNvPr id="11" name="テキスト ボックス 10">
            <a:extLst>
              <a:ext uri="{FF2B5EF4-FFF2-40B4-BE49-F238E27FC236}">
                <a16:creationId xmlns:a16="http://schemas.microsoft.com/office/drawing/2014/main" id="{FD930FED-41C2-D14A-B935-AE034E4338E2}"/>
              </a:ext>
            </a:extLst>
          </p:cNvPr>
          <p:cNvSpPr txBox="1"/>
          <p:nvPr/>
        </p:nvSpPr>
        <p:spPr>
          <a:xfrm>
            <a:off x="4588431" y="4441676"/>
            <a:ext cx="2448272" cy="461665"/>
          </a:xfrm>
          <a:prstGeom prst="rect">
            <a:avLst/>
          </a:prstGeom>
          <a:noFill/>
          <a:ln w="19050">
            <a:solidFill>
              <a:srgbClr val="C00000"/>
            </a:solidFill>
          </a:ln>
        </p:spPr>
        <p:txBody>
          <a:bodyPr wrap="square" rtlCol="0">
            <a:spAutoFit/>
          </a:bodyPr>
          <a:lstStyle/>
          <a:p>
            <a:pPr algn="ctr"/>
            <a:r>
              <a:rPr lang="en-US" altLang="ja-JP" sz="2400" dirty="0"/>
              <a:t>Heavy Typhoon</a:t>
            </a:r>
            <a:endParaRPr kumimoji="1" lang="ja-JP" altLang="en-US" sz="2400"/>
          </a:p>
        </p:txBody>
      </p:sp>
    </p:spTree>
    <p:extLst>
      <p:ext uri="{BB962C8B-B14F-4D97-AF65-F5344CB8AC3E}">
        <p14:creationId xmlns:p14="http://schemas.microsoft.com/office/powerpoint/2010/main" val="235294789"/>
      </p:ext>
    </p:extLst>
  </p:cSld>
  <p:clrMapOvr>
    <a:masterClrMapping/>
  </p:clrMapOvr>
  <p:transition>
    <p:cut/>
  </p:transition>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ED80ABB-6FDA-A84C-B917-06BCB47D91CB}"/>
              </a:ext>
            </a:extLst>
          </p:cNvPr>
          <p:cNvSpPr>
            <a:spLocks noGrp="1"/>
          </p:cNvSpPr>
          <p:nvPr>
            <p:ph type="title"/>
          </p:nvPr>
        </p:nvSpPr>
        <p:spPr/>
        <p:txBody>
          <a:bodyPr/>
          <a:lstStyle/>
          <a:p>
            <a:r>
              <a:rPr kumimoji="1" lang="en-US" altLang="ja-JP" dirty="0"/>
              <a:t>Background</a:t>
            </a:r>
            <a:endParaRPr kumimoji="1" lang="ja-JP" altLang="en-US"/>
          </a:p>
        </p:txBody>
      </p:sp>
      <p:sp>
        <p:nvSpPr>
          <p:cNvPr id="4" name="スライド番号プレースホルダー 3">
            <a:extLst>
              <a:ext uri="{FF2B5EF4-FFF2-40B4-BE49-F238E27FC236}">
                <a16:creationId xmlns:a16="http://schemas.microsoft.com/office/drawing/2014/main" id="{4B706740-C04B-BB44-968E-A8D26207C8C4}"/>
              </a:ext>
            </a:extLst>
          </p:cNvPr>
          <p:cNvSpPr>
            <a:spLocks noGrp="1"/>
          </p:cNvSpPr>
          <p:nvPr>
            <p:ph type="sldNum" sz="quarter" idx="11"/>
          </p:nvPr>
        </p:nvSpPr>
        <p:spPr/>
        <p:txBody>
          <a:bodyPr/>
          <a:lstStyle/>
          <a:p>
            <a:fld id="{D2D8002D-B5B0-4BAC-B1F6-782DDCCE6D9C}" type="slidenum">
              <a:rPr lang="ja-JP" altLang="en-US" smtClean="0">
                <a:solidFill>
                  <a:prstClr val="black"/>
                </a:solidFill>
              </a:rPr>
              <a:pPr/>
              <a:t>20</a:t>
            </a:fld>
            <a:endParaRPr lang="ja-JP" altLang="en-US" dirty="0"/>
          </a:p>
        </p:txBody>
      </p:sp>
      <p:pic>
        <p:nvPicPr>
          <p:cNvPr id="5" name="Picture 18" descr="http://2.bp.blogspot.com/-zDbGxefeNyE/TXyak71g1XI/AAAAAAAAS2w/7hI3-9JENdM/s1600/20110312-105250_L.jpg">
            <a:extLst>
              <a:ext uri="{FF2B5EF4-FFF2-40B4-BE49-F238E27FC236}">
                <a16:creationId xmlns:a16="http://schemas.microsoft.com/office/drawing/2014/main" id="{95B50CAD-4541-484F-B961-62F8208D5D89}"/>
              </a:ext>
            </a:extLst>
          </p:cNvPr>
          <p:cNvPicPr>
            <a:picLocks noChangeAspect="1" noChangeArrowheads="1"/>
          </p:cNvPicPr>
          <p:nvPr/>
        </p:nvPicPr>
        <p:blipFill>
          <a:blip r:embed="rId3" cstate="print"/>
          <a:srcRect/>
          <a:stretch>
            <a:fillRect/>
          </a:stretch>
        </p:blipFill>
        <p:spPr bwMode="auto">
          <a:xfrm>
            <a:off x="2489854" y="1780496"/>
            <a:ext cx="2259286" cy="1500167"/>
          </a:xfrm>
          <a:prstGeom prst="rect">
            <a:avLst/>
          </a:prstGeom>
          <a:noFill/>
        </p:spPr>
      </p:pic>
      <p:pic>
        <p:nvPicPr>
          <p:cNvPr id="6" name="Picture 2" descr="http://memorycamhd.c.blog.so-net.ne.jp/_images/blog/_564/memorycamhd/quake_1103111446_0.png?c=a0">
            <a:extLst>
              <a:ext uri="{FF2B5EF4-FFF2-40B4-BE49-F238E27FC236}">
                <a16:creationId xmlns:a16="http://schemas.microsoft.com/office/drawing/2014/main" id="{3B16452C-2F3F-1448-B6EA-5AC2A8DC0A56}"/>
              </a:ext>
            </a:extLst>
          </p:cNvPr>
          <p:cNvPicPr>
            <a:picLocks noChangeAspect="1" noChangeArrowheads="1"/>
          </p:cNvPicPr>
          <p:nvPr/>
        </p:nvPicPr>
        <p:blipFill>
          <a:blip r:embed="rId4" cstate="print"/>
          <a:srcRect/>
          <a:stretch>
            <a:fillRect/>
          </a:stretch>
        </p:blipFill>
        <p:spPr bwMode="auto">
          <a:xfrm>
            <a:off x="4818112" y="1777380"/>
            <a:ext cx="1655513" cy="1655513"/>
          </a:xfrm>
          <a:prstGeom prst="rect">
            <a:avLst/>
          </a:prstGeom>
          <a:noFill/>
        </p:spPr>
      </p:pic>
      <p:sp>
        <p:nvSpPr>
          <p:cNvPr id="7" name="コンテンツ プレースホルダ 1">
            <a:extLst>
              <a:ext uri="{FF2B5EF4-FFF2-40B4-BE49-F238E27FC236}">
                <a16:creationId xmlns:a16="http://schemas.microsoft.com/office/drawing/2014/main" id="{2556847F-93E7-BC4E-B5A7-1C096DDF6CDA}"/>
              </a:ext>
            </a:extLst>
          </p:cNvPr>
          <p:cNvSpPr>
            <a:spLocks noGrp="1"/>
          </p:cNvSpPr>
          <p:nvPr>
            <p:ph idx="1"/>
          </p:nvPr>
        </p:nvSpPr>
        <p:spPr>
          <a:xfrm>
            <a:off x="317500" y="790377"/>
            <a:ext cx="6104766" cy="689766"/>
          </a:xfrm>
        </p:spPr>
        <p:txBody>
          <a:bodyPr/>
          <a:lstStyle/>
          <a:p>
            <a:r>
              <a:rPr lang="en-US" altLang="ja-JP" sz="2000" dirty="0"/>
              <a:t>The east Japan(</a:t>
            </a:r>
            <a:r>
              <a:rPr lang="en-US" altLang="ja-JP" sz="2000" dirty="0" err="1"/>
              <a:t>Tōhoku</a:t>
            </a:r>
            <a:r>
              <a:rPr lang="en-US" altLang="ja-JP" sz="2000" dirty="0"/>
              <a:t>) great earthquake and tsunami in </a:t>
            </a:r>
            <a:r>
              <a:rPr kumimoji="1" lang="en-US" altLang="ja-JP" sz="2000" dirty="0"/>
              <a:t>March 11, 2011.</a:t>
            </a:r>
          </a:p>
          <a:p>
            <a:pPr>
              <a:buNone/>
            </a:pPr>
            <a:endParaRPr kumimoji="1" lang="ja-JP" altLang="en-US" sz="2000" dirty="0"/>
          </a:p>
        </p:txBody>
      </p:sp>
      <p:pic>
        <p:nvPicPr>
          <p:cNvPr id="8" name="Picture 4" descr="https://encrypted-tbn1.gstatic.com/images?q=tbn:ANd9GcRlXu0BljRq6E2YNZ5l0Nwt_oSco4607A7GvCDeRE-ggh7cv9qTcQ">
            <a:extLst>
              <a:ext uri="{FF2B5EF4-FFF2-40B4-BE49-F238E27FC236}">
                <a16:creationId xmlns:a16="http://schemas.microsoft.com/office/drawing/2014/main" id="{168B2DD5-549D-AE40-9762-509037AE1191}"/>
              </a:ext>
            </a:extLst>
          </p:cNvPr>
          <p:cNvPicPr>
            <a:picLocks noChangeAspect="1" noChangeArrowheads="1"/>
          </p:cNvPicPr>
          <p:nvPr/>
        </p:nvPicPr>
        <p:blipFill>
          <a:blip r:embed="rId5" cstate="print"/>
          <a:srcRect/>
          <a:stretch>
            <a:fillRect/>
          </a:stretch>
        </p:blipFill>
        <p:spPr bwMode="auto">
          <a:xfrm>
            <a:off x="209600" y="1780496"/>
            <a:ext cx="2071673" cy="1440160"/>
          </a:xfrm>
          <a:prstGeom prst="rect">
            <a:avLst/>
          </a:prstGeom>
          <a:noFill/>
        </p:spPr>
      </p:pic>
      <p:pic>
        <p:nvPicPr>
          <p:cNvPr id="9" name="Picture 2" descr="https://encrypted-tbn2.gstatic.com/images?q=tbn:ANd9GcRjcB-cjnSX_lz5XahemaZeG0yzXQOesRvB3A8ZfYoTGQmDJFjO">
            <a:extLst>
              <a:ext uri="{FF2B5EF4-FFF2-40B4-BE49-F238E27FC236}">
                <a16:creationId xmlns:a16="http://schemas.microsoft.com/office/drawing/2014/main" id="{ED076C3E-D81C-2547-90B2-49E645898EA7}"/>
              </a:ext>
            </a:extLst>
          </p:cNvPr>
          <p:cNvPicPr>
            <a:picLocks noChangeAspect="1" noChangeArrowheads="1"/>
          </p:cNvPicPr>
          <p:nvPr/>
        </p:nvPicPr>
        <p:blipFill>
          <a:blip r:embed="rId6" cstate="print"/>
          <a:srcRect/>
          <a:stretch>
            <a:fillRect/>
          </a:stretch>
        </p:blipFill>
        <p:spPr bwMode="auto">
          <a:xfrm>
            <a:off x="149594" y="3526187"/>
            <a:ext cx="2764948" cy="1800200"/>
          </a:xfrm>
          <a:prstGeom prst="rect">
            <a:avLst/>
          </a:prstGeom>
          <a:noFill/>
        </p:spPr>
      </p:pic>
      <p:sp>
        <p:nvSpPr>
          <p:cNvPr id="11" name="テキスト ボックス 10">
            <a:extLst>
              <a:ext uri="{FF2B5EF4-FFF2-40B4-BE49-F238E27FC236}">
                <a16:creationId xmlns:a16="http://schemas.microsoft.com/office/drawing/2014/main" id="{7E7E36BA-AE19-D74E-ADC7-80762F4A96D8}"/>
              </a:ext>
            </a:extLst>
          </p:cNvPr>
          <p:cNvSpPr txBox="1"/>
          <p:nvPr/>
        </p:nvSpPr>
        <p:spPr>
          <a:xfrm>
            <a:off x="161346" y="1409453"/>
            <a:ext cx="7297307" cy="323165"/>
          </a:xfrm>
          <a:prstGeom prst="rect">
            <a:avLst/>
          </a:prstGeom>
          <a:noFill/>
        </p:spPr>
        <p:txBody>
          <a:bodyPr wrap="square" rtlCol="0">
            <a:spAutoFit/>
          </a:bodyPr>
          <a:lstStyle/>
          <a:p>
            <a:r>
              <a:rPr lang="en-US" altLang="ja-JP" sz="1500" dirty="0"/>
              <a:t>The big earthquake effects not only Tohoku-area but also east Japan(including Tokyo)</a:t>
            </a:r>
            <a:endParaRPr lang="ja-JP" altLang="en-US" sz="1500" dirty="0"/>
          </a:p>
        </p:txBody>
      </p:sp>
      <p:sp>
        <p:nvSpPr>
          <p:cNvPr id="12" name="テキスト ボックス 11">
            <a:extLst>
              <a:ext uri="{FF2B5EF4-FFF2-40B4-BE49-F238E27FC236}">
                <a16:creationId xmlns:a16="http://schemas.microsoft.com/office/drawing/2014/main" id="{C2695668-D496-A541-9D63-20A09B8E7C20}"/>
              </a:ext>
            </a:extLst>
          </p:cNvPr>
          <p:cNvSpPr txBox="1"/>
          <p:nvPr/>
        </p:nvSpPr>
        <p:spPr>
          <a:xfrm>
            <a:off x="6467521" y="1823265"/>
            <a:ext cx="1131162" cy="553998"/>
          </a:xfrm>
          <a:prstGeom prst="rect">
            <a:avLst/>
          </a:prstGeom>
          <a:noFill/>
        </p:spPr>
        <p:txBody>
          <a:bodyPr wrap="square" rtlCol="0">
            <a:spAutoFit/>
          </a:bodyPr>
          <a:lstStyle/>
          <a:p>
            <a:r>
              <a:rPr lang="en-US" altLang="ja-JP" sz="1500" dirty="0"/>
              <a:t>earthquake center</a:t>
            </a:r>
          </a:p>
        </p:txBody>
      </p:sp>
      <p:cxnSp>
        <p:nvCxnSpPr>
          <p:cNvPr id="13" name="直線矢印コネクタ 12">
            <a:extLst>
              <a:ext uri="{FF2B5EF4-FFF2-40B4-BE49-F238E27FC236}">
                <a16:creationId xmlns:a16="http://schemas.microsoft.com/office/drawing/2014/main" id="{FB9C2B78-8D4D-4E46-B919-7679FEB2611A}"/>
              </a:ext>
            </a:extLst>
          </p:cNvPr>
          <p:cNvCxnSpPr>
            <a:cxnSpLocks/>
          </p:cNvCxnSpPr>
          <p:nvPr/>
        </p:nvCxnSpPr>
        <p:spPr>
          <a:xfrm flipH="1">
            <a:off x="6248811" y="2067953"/>
            <a:ext cx="240027" cy="36004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4" name="正方形/長方形 13">
            <a:extLst>
              <a:ext uri="{FF2B5EF4-FFF2-40B4-BE49-F238E27FC236}">
                <a16:creationId xmlns:a16="http://schemas.microsoft.com/office/drawing/2014/main" id="{BE5942FB-FFCA-3841-8F5C-BC0EBB6C2DC2}"/>
              </a:ext>
            </a:extLst>
          </p:cNvPr>
          <p:cNvSpPr/>
          <p:nvPr/>
        </p:nvSpPr>
        <p:spPr>
          <a:xfrm>
            <a:off x="2618019" y="3229851"/>
            <a:ext cx="1973617" cy="246221"/>
          </a:xfrm>
          <a:prstGeom prst="rect">
            <a:avLst/>
          </a:prstGeom>
        </p:spPr>
        <p:txBody>
          <a:bodyPr wrap="none">
            <a:spAutoFit/>
          </a:bodyPr>
          <a:lstStyle/>
          <a:p>
            <a:r>
              <a:rPr lang="en-US" altLang="ja-JP" sz="1000" dirty="0"/>
              <a:t>atomic power plant  in Fukushima</a:t>
            </a:r>
            <a:endParaRPr lang="ja-JP" altLang="en-US" sz="1000" dirty="0"/>
          </a:p>
        </p:txBody>
      </p:sp>
      <p:sp>
        <p:nvSpPr>
          <p:cNvPr id="15" name="正方形/長方形 14">
            <a:extLst>
              <a:ext uri="{FF2B5EF4-FFF2-40B4-BE49-F238E27FC236}">
                <a16:creationId xmlns:a16="http://schemas.microsoft.com/office/drawing/2014/main" id="{31189EB4-0421-2945-819C-97F718B7D93F}"/>
              </a:ext>
            </a:extLst>
          </p:cNvPr>
          <p:cNvSpPr/>
          <p:nvPr/>
        </p:nvSpPr>
        <p:spPr>
          <a:xfrm>
            <a:off x="449627" y="3169844"/>
            <a:ext cx="1589753" cy="246221"/>
          </a:xfrm>
          <a:prstGeom prst="rect">
            <a:avLst/>
          </a:prstGeom>
        </p:spPr>
        <p:txBody>
          <a:bodyPr wrap="square">
            <a:spAutoFit/>
          </a:bodyPr>
          <a:lstStyle/>
          <a:p>
            <a:r>
              <a:rPr lang="en-US" altLang="ja-JP" sz="1000" dirty="0"/>
              <a:t>Gasholders in Chiba</a:t>
            </a:r>
            <a:endParaRPr lang="ja-JP" altLang="en-US" sz="1000" dirty="0"/>
          </a:p>
        </p:txBody>
      </p:sp>
      <p:sp>
        <p:nvSpPr>
          <p:cNvPr id="16" name="正方形/長方形 15">
            <a:extLst>
              <a:ext uri="{FF2B5EF4-FFF2-40B4-BE49-F238E27FC236}">
                <a16:creationId xmlns:a16="http://schemas.microsoft.com/office/drawing/2014/main" id="{18B0786F-6E98-6341-BBF4-8338E9539057}"/>
              </a:ext>
            </a:extLst>
          </p:cNvPr>
          <p:cNvSpPr/>
          <p:nvPr/>
        </p:nvSpPr>
        <p:spPr>
          <a:xfrm>
            <a:off x="420047" y="5275575"/>
            <a:ext cx="2009800" cy="246221"/>
          </a:xfrm>
          <a:prstGeom prst="rect">
            <a:avLst/>
          </a:prstGeom>
        </p:spPr>
        <p:txBody>
          <a:bodyPr wrap="square">
            <a:spAutoFit/>
          </a:bodyPr>
          <a:lstStyle/>
          <a:p>
            <a:r>
              <a:rPr lang="en-US" altLang="ja-JP" sz="1000" dirty="0"/>
              <a:t>Big  Tsunami in Miyagi &amp; Iwate</a:t>
            </a:r>
            <a:endParaRPr lang="ja-JP" altLang="en-US" sz="1000" dirty="0"/>
          </a:p>
        </p:txBody>
      </p:sp>
      <p:pic>
        <p:nvPicPr>
          <p:cNvPr id="17" name="Picture 20" descr="http://stat.ameba.jp/user_images/20111004/19/ka-000734/7a/99/j/o0300040011525962578.jpg">
            <a:extLst>
              <a:ext uri="{FF2B5EF4-FFF2-40B4-BE49-F238E27FC236}">
                <a16:creationId xmlns:a16="http://schemas.microsoft.com/office/drawing/2014/main" id="{8C0AC471-86A3-DE46-B2AA-C467B969047A}"/>
              </a:ext>
            </a:extLst>
          </p:cNvPr>
          <p:cNvPicPr>
            <a:picLocks noChangeAspect="1" noChangeArrowheads="1"/>
          </p:cNvPicPr>
          <p:nvPr/>
        </p:nvPicPr>
        <p:blipFill>
          <a:blip r:embed="rId7" cstate="print"/>
          <a:srcRect/>
          <a:stretch>
            <a:fillRect/>
          </a:stretch>
        </p:blipFill>
        <p:spPr bwMode="auto">
          <a:xfrm>
            <a:off x="3149928" y="3520834"/>
            <a:ext cx="1316056" cy="1754741"/>
          </a:xfrm>
          <a:prstGeom prst="rect">
            <a:avLst/>
          </a:prstGeom>
          <a:noFill/>
        </p:spPr>
      </p:pic>
      <p:sp>
        <p:nvSpPr>
          <p:cNvPr id="18" name="正方形/長方形 17">
            <a:extLst>
              <a:ext uri="{FF2B5EF4-FFF2-40B4-BE49-F238E27FC236}">
                <a16:creationId xmlns:a16="http://schemas.microsoft.com/office/drawing/2014/main" id="{2D30D221-21D0-7943-9687-61A3925A3C02}"/>
              </a:ext>
            </a:extLst>
          </p:cNvPr>
          <p:cNvSpPr/>
          <p:nvPr/>
        </p:nvSpPr>
        <p:spPr>
          <a:xfrm>
            <a:off x="2462782" y="5276151"/>
            <a:ext cx="2929261" cy="246221"/>
          </a:xfrm>
          <a:prstGeom prst="rect">
            <a:avLst/>
          </a:prstGeom>
        </p:spPr>
        <p:txBody>
          <a:bodyPr wrap="square">
            <a:spAutoFit/>
          </a:bodyPr>
          <a:lstStyle/>
          <a:p>
            <a:r>
              <a:rPr lang="en-US" altLang="ja-JP" sz="1000" dirty="0"/>
              <a:t>People couldn’t go buck to their home in Tokyo</a:t>
            </a:r>
            <a:endParaRPr lang="ja-JP" altLang="en-US" sz="1000" dirty="0"/>
          </a:p>
        </p:txBody>
      </p:sp>
      <p:sp>
        <p:nvSpPr>
          <p:cNvPr id="10" name="角丸四角形吹き出し 9">
            <a:extLst>
              <a:ext uri="{FF2B5EF4-FFF2-40B4-BE49-F238E27FC236}">
                <a16:creationId xmlns:a16="http://schemas.microsoft.com/office/drawing/2014/main" id="{2A1FE546-D11B-6046-BFAF-D39A788D686E}"/>
              </a:ext>
            </a:extLst>
          </p:cNvPr>
          <p:cNvSpPr/>
          <p:nvPr/>
        </p:nvSpPr>
        <p:spPr>
          <a:xfrm>
            <a:off x="4818113" y="3570322"/>
            <a:ext cx="2652294" cy="1735450"/>
          </a:xfrm>
          <a:prstGeom prst="wedgeRoundRectCallout">
            <a:avLst>
              <a:gd name="adj1" fmla="val -71858"/>
              <a:gd name="adj2" fmla="val -3756"/>
              <a:gd name="adj3" fmla="val 16667"/>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500" dirty="0">
                <a:solidFill>
                  <a:schemeClr val="tx1"/>
                </a:solidFill>
              </a:rPr>
              <a:t>Spread by mouth to mouth, mass medium</a:t>
            </a:r>
          </a:p>
          <a:p>
            <a:pPr algn="ctr"/>
            <a:r>
              <a:rPr lang="en-US" altLang="ja-JP" sz="1500" dirty="0">
                <a:solidFill>
                  <a:schemeClr val="tx1"/>
                </a:solidFill>
              </a:rPr>
              <a:t>(newspaper, radio),</a:t>
            </a:r>
          </a:p>
          <a:p>
            <a:pPr algn="ctr"/>
            <a:r>
              <a:rPr lang="en-US" altLang="ja-JP" sz="1500" dirty="0">
                <a:solidFill>
                  <a:schemeClr val="tx1"/>
                </a:solidFill>
              </a:rPr>
              <a:t>Internet</a:t>
            </a:r>
          </a:p>
          <a:p>
            <a:pPr algn="ctr"/>
            <a:r>
              <a:rPr lang="en-US" altLang="ja-JP" sz="1500" dirty="0">
                <a:solidFill>
                  <a:schemeClr val="tx1"/>
                </a:solidFill>
              </a:rPr>
              <a:t>(Web, bulletin board system),</a:t>
            </a:r>
          </a:p>
          <a:p>
            <a:pPr algn="ctr"/>
            <a:r>
              <a:rPr lang="en-US" altLang="ja-JP" sz="3000" dirty="0">
                <a:solidFill>
                  <a:srgbClr val="C00000"/>
                </a:solidFill>
              </a:rPr>
              <a:t>Twitter</a:t>
            </a:r>
            <a:endParaRPr lang="ja-JP" altLang="en-US" sz="3000" dirty="0">
              <a:solidFill>
                <a:srgbClr val="C00000"/>
              </a:solidFill>
            </a:endParaRPr>
          </a:p>
        </p:txBody>
      </p:sp>
    </p:spTree>
    <p:extLst>
      <p:ext uri="{BB962C8B-B14F-4D97-AF65-F5344CB8AC3E}">
        <p14:creationId xmlns:p14="http://schemas.microsoft.com/office/powerpoint/2010/main" val="2396715225"/>
      </p:ext>
    </p:extLst>
  </p:cSld>
  <p:clrMapOvr>
    <a:masterClrMapping/>
  </p:clrMapOvr>
  <p:transition>
    <p:cut/>
  </p:transition>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LSTM</a:t>
            </a:r>
            <a:endParaRPr kumimoji="1" lang="ja-JP" altLang="en-US" dirty="0"/>
          </a:p>
        </p:txBody>
      </p:sp>
      <p:sp>
        <p:nvSpPr>
          <p:cNvPr id="60" name="正方形/長方形 59">
            <a:extLst>
              <a:ext uri="{FF2B5EF4-FFF2-40B4-BE49-F238E27FC236}">
                <a16:creationId xmlns:a16="http://schemas.microsoft.com/office/drawing/2014/main" id="{957549D1-782C-49EA-A526-D7C7104B397F}"/>
              </a:ext>
            </a:extLst>
          </p:cNvPr>
          <p:cNvSpPr/>
          <p:nvPr/>
        </p:nvSpPr>
        <p:spPr>
          <a:xfrm>
            <a:off x="188731" y="-32112"/>
            <a:ext cx="3981309" cy="369332"/>
          </a:xfrm>
          <a:prstGeom prst="rect">
            <a:avLst/>
          </a:prstGeom>
        </p:spPr>
        <p:txBody>
          <a:bodyPr wrap="square">
            <a:spAutoFit/>
          </a:bodyPr>
          <a:lstStyle/>
          <a:p>
            <a:r>
              <a:rPr lang="en" altLang="ja-JP" dirty="0">
                <a:solidFill>
                  <a:schemeClr val="bg1"/>
                </a:solidFill>
              </a:rPr>
              <a:t>Extracting behavioral facilitation tweets</a:t>
            </a:r>
            <a:endParaRPr lang="ja-JP" altLang="en-US" dirty="0">
              <a:solidFill>
                <a:schemeClr val="bg1"/>
              </a:solidFill>
            </a:endParaRPr>
          </a:p>
        </p:txBody>
      </p:sp>
      <p:graphicFrame>
        <p:nvGraphicFramePr>
          <p:cNvPr id="64" name="表 63">
            <a:extLst>
              <a:ext uri="{FF2B5EF4-FFF2-40B4-BE49-F238E27FC236}">
                <a16:creationId xmlns:a16="http://schemas.microsoft.com/office/drawing/2014/main" id="{8C64DF60-9209-9B4F-A2A3-9824A50CFAC2}"/>
              </a:ext>
            </a:extLst>
          </p:cNvPr>
          <p:cNvGraphicFramePr>
            <a:graphicFrameLocks noGrp="1"/>
          </p:cNvGraphicFramePr>
          <p:nvPr>
            <p:extLst>
              <p:ext uri="{D42A27DB-BD31-4B8C-83A1-F6EECF244321}">
                <p14:modId xmlns:p14="http://schemas.microsoft.com/office/powerpoint/2010/main" val="1422158551"/>
              </p:ext>
            </p:extLst>
          </p:nvPr>
        </p:nvGraphicFramePr>
        <p:xfrm>
          <a:off x="5457084" y="2137420"/>
          <a:ext cx="2137041" cy="2606040"/>
        </p:xfrm>
        <a:graphic>
          <a:graphicData uri="http://schemas.openxmlformats.org/drawingml/2006/table">
            <a:tbl>
              <a:tblPr firstRow="1" bandRow="1">
                <a:tableStyleId>{5C22544A-7EE6-4342-B048-85BDC9FD1C3A}</a:tableStyleId>
              </a:tblPr>
              <a:tblGrid>
                <a:gridCol w="1414463">
                  <a:extLst>
                    <a:ext uri="{9D8B030D-6E8A-4147-A177-3AD203B41FA5}">
                      <a16:colId xmlns:a16="http://schemas.microsoft.com/office/drawing/2014/main" val="402618909"/>
                    </a:ext>
                  </a:extLst>
                </a:gridCol>
                <a:gridCol w="722578">
                  <a:extLst>
                    <a:ext uri="{9D8B030D-6E8A-4147-A177-3AD203B41FA5}">
                      <a16:colId xmlns:a16="http://schemas.microsoft.com/office/drawing/2014/main" val="2456912909"/>
                    </a:ext>
                  </a:extLst>
                </a:gridCol>
              </a:tblGrid>
              <a:tr h="584200">
                <a:tc>
                  <a:txBody>
                    <a:bodyPr/>
                    <a:lstStyle/>
                    <a:p>
                      <a:r>
                        <a:rPr kumimoji="1" lang="en-US" altLang="ja-JP" sz="1700" dirty="0">
                          <a:solidFill>
                            <a:schemeClr val="tx1"/>
                          </a:solidFill>
                          <a:latin typeface="Times New Roman" panose="02020603050405020304" pitchFamily="18" charset="0"/>
                          <a:cs typeface="Times New Roman" panose="02020603050405020304" pitchFamily="18" charset="0"/>
                        </a:rPr>
                        <a:t>LSTM </a:t>
                      </a:r>
                    </a:p>
                    <a:p>
                      <a:r>
                        <a:rPr kumimoji="1" lang="en-US" altLang="ja-JP" sz="1700" dirty="0">
                          <a:solidFill>
                            <a:schemeClr val="tx1"/>
                          </a:solidFill>
                          <a:latin typeface="Times New Roman" panose="02020603050405020304" pitchFamily="18" charset="0"/>
                          <a:cs typeface="Times New Roman" panose="02020603050405020304" pitchFamily="18" charset="0"/>
                        </a:rPr>
                        <a:t>Parameter</a:t>
                      </a:r>
                      <a:endParaRPr kumimoji="1" lang="ja-JP" altLang="en-US" sz="1700" dirty="0">
                        <a:solidFill>
                          <a:schemeClr val="tx1"/>
                        </a:solidFill>
                        <a:latin typeface="Times New Roman" panose="02020603050405020304" pitchFamily="18" charset="0"/>
                        <a:cs typeface="Times New Roman" panose="02020603050405020304" pitchFamily="18" charset="0"/>
                      </a:endParaRPr>
                    </a:p>
                  </a:txBody>
                  <a:tcPr marL="76200" marR="76200" marT="38100" marB="38100"/>
                </a:tc>
                <a:tc>
                  <a:txBody>
                    <a:bodyPr/>
                    <a:lstStyle/>
                    <a:p>
                      <a:pPr algn="ctr"/>
                      <a:r>
                        <a:rPr kumimoji="1" lang="en-US" altLang="ja-JP" sz="1700" dirty="0">
                          <a:solidFill>
                            <a:schemeClr val="tx1"/>
                          </a:solidFill>
                          <a:latin typeface="Times New Roman" panose="02020603050405020304" pitchFamily="18" charset="0"/>
                          <a:cs typeface="Times New Roman" panose="02020603050405020304" pitchFamily="18" charset="0"/>
                        </a:rPr>
                        <a:t>Value</a:t>
                      </a:r>
                      <a:endParaRPr kumimoji="1" lang="ja-JP" altLang="en-US" sz="1700" dirty="0">
                        <a:solidFill>
                          <a:schemeClr val="tx1"/>
                        </a:solidFill>
                        <a:latin typeface="Times New Roman" panose="02020603050405020304" pitchFamily="18" charset="0"/>
                        <a:cs typeface="Times New Roman" panose="02020603050405020304" pitchFamily="18" charset="0"/>
                      </a:endParaRPr>
                    </a:p>
                  </a:txBody>
                  <a:tcPr marL="76200" marR="76200" marT="38100" marB="38100"/>
                </a:tc>
                <a:extLst>
                  <a:ext uri="{0D108BD9-81ED-4DB2-BD59-A6C34878D82A}">
                    <a16:rowId xmlns:a16="http://schemas.microsoft.com/office/drawing/2014/main" val="3461443130"/>
                  </a:ext>
                </a:extLst>
              </a:tr>
              <a:tr h="330200">
                <a:tc>
                  <a:txBody>
                    <a:bodyPr/>
                    <a:lstStyle/>
                    <a:p>
                      <a:r>
                        <a:rPr lang="en-US" altLang="ja-JP" sz="1700" dirty="0">
                          <a:latin typeface="Times New Roman" panose="02020603050405020304" pitchFamily="18" charset="0"/>
                          <a:cs typeface="Times New Roman" panose="02020603050405020304" pitchFamily="18" charset="0"/>
                        </a:rPr>
                        <a:t>#</a:t>
                      </a:r>
                      <a:r>
                        <a:rPr lang="en-US" altLang="ja-JP" sz="1700" baseline="0" dirty="0">
                          <a:latin typeface="Times New Roman" panose="02020603050405020304" pitchFamily="18" charset="0"/>
                          <a:cs typeface="Times New Roman" panose="02020603050405020304" pitchFamily="18" charset="0"/>
                        </a:rPr>
                        <a:t> hidden layer</a:t>
                      </a:r>
                      <a:endParaRPr kumimoji="1" lang="ja-JP" altLang="en-US" sz="1700" dirty="0">
                        <a:latin typeface="Times New Roman" panose="02020603050405020304" pitchFamily="18" charset="0"/>
                        <a:cs typeface="Times New Roman" panose="02020603050405020304" pitchFamily="18" charset="0"/>
                      </a:endParaRPr>
                    </a:p>
                  </a:txBody>
                  <a:tcPr marL="76200" marR="76200" marT="38100" marB="38100"/>
                </a:tc>
                <a:tc>
                  <a:txBody>
                    <a:bodyPr/>
                    <a:lstStyle/>
                    <a:p>
                      <a:r>
                        <a:rPr kumimoji="1" lang="en-US" altLang="ja-JP" sz="1700" dirty="0">
                          <a:latin typeface="Times New Roman" panose="02020603050405020304" pitchFamily="18" charset="0"/>
                          <a:cs typeface="Times New Roman" panose="02020603050405020304" pitchFamily="18" charset="0"/>
                        </a:rPr>
                        <a:t>1</a:t>
                      </a:r>
                      <a:endParaRPr kumimoji="1" lang="ja-JP" altLang="en-US" sz="1700" dirty="0">
                        <a:latin typeface="Times New Roman" panose="02020603050405020304" pitchFamily="18" charset="0"/>
                        <a:cs typeface="Times New Roman" panose="02020603050405020304" pitchFamily="18" charset="0"/>
                      </a:endParaRPr>
                    </a:p>
                  </a:txBody>
                  <a:tcPr marL="76200" marR="76200" marT="38100" marB="38100"/>
                </a:tc>
                <a:extLst>
                  <a:ext uri="{0D108BD9-81ED-4DB2-BD59-A6C34878D82A}">
                    <a16:rowId xmlns:a16="http://schemas.microsoft.com/office/drawing/2014/main" val="3992601156"/>
                  </a:ext>
                </a:extLst>
              </a:tr>
              <a:tr h="330200">
                <a:tc>
                  <a:txBody>
                    <a:bodyPr/>
                    <a:lstStyle/>
                    <a:p>
                      <a:r>
                        <a:rPr lang="en-US" altLang="ja-JP" sz="1700" dirty="0">
                          <a:latin typeface="Times New Roman" panose="02020603050405020304" pitchFamily="18" charset="0"/>
                          <a:cs typeface="Times New Roman" panose="02020603050405020304" pitchFamily="18" charset="0"/>
                        </a:rPr>
                        <a:t># Units</a:t>
                      </a:r>
                      <a:endParaRPr kumimoji="1" lang="ja-JP" altLang="en-US" sz="1700" dirty="0">
                        <a:latin typeface="Times New Roman" panose="02020603050405020304" pitchFamily="18" charset="0"/>
                        <a:cs typeface="Times New Roman" panose="02020603050405020304" pitchFamily="18" charset="0"/>
                      </a:endParaRPr>
                    </a:p>
                  </a:txBody>
                  <a:tcPr marL="76200" marR="76200" marT="38100" marB="38100"/>
                </a:tc>
                <a:tc>
                  <a:txBody>
                    <a:bodyPr/>
                    <a:lstStyle/>
                    <a:p>
                      <a:r>
                        <a:rPr kumimoji="1" lang="en-US" altLang="ja-JP" sz="1700" dirty="0">
                          <a:latin typeface="Times New Roman" panose="02020603050405020304" pitchFamily="18" charset="0"/>
                          <a:cs typeface="Times New Roman" panose="02020603050405020304" pitchFamily="18" charset="0"/>
                        </a:rPr>
                        <a:t>300</a:t>
                      </a:r>
                      <a:endParaRPr kumimoji="1" lang="ja-JP" altLang="en-US" sz="1700" dirty="0">
                        <a:latin typeface="Times New Roman" panose="02020603050405020304" pitchFamily="18" charset="0"/>
                        <a:cs typeface="Times New Roman" panose="02020603050405020304" pitchFamily="18" charset="0"/>
                      </a:endParaRPr>
                    </a:p>
                  </a:txBody>
                  <a:tcPr marL="76200" marR="76200" marT="38100" marB="38100"/>
                </a:tc>
                <a:extLst>
                  <a:ext uri="{0D108BD9-81ED-4DB2-BD59-A6C34878D82A}">
                    <a16:rowId xmlns:a16="http://schemas.microsoft.com/office/drawing/2014/main" val="2170365677"/>
                  </a:ext>
                </a:extLst>
              </a:tr>
              <a:tr h="330200">
                <a:tc>
                  <a:txBody>
                    <a:bodyPr/>
                    <a:lstStyle/>
                    <a:p>
                      <a:r>
                        <a:rPr kumimoji="1" lang="en-US" altLang="ja-JP" sz="1700" dirty="0">
                          <a:latin typeface="Times New Roman" panose="02020603050405020304" pitchFamily="18" charset="0"/>
                          <a:cs typeface="Times New Roman" panose="02020603050405020304" pitchFamily="18" charset="0"/>
                        </a:rPr>
                        <a:t>Butch</a:t>
                      </a:r>
                      <a:r>
                        <a:rPr kumimoji="1" lang="en-US" altLang="ja-JP" sz="1700" baseline="0" dirty="0">
                          <a:latin typeface="Times New Roman" panose="02020603050405020304" pitchFamily="18" charset="0"/>
                          <a:cs typeface="Times New Roman" panose="02020603050405020304" pitchFamily="18" charset="0"/>
                        </a:rPr>
                        <a:t> size</a:t>
                      </a:r>
                      <a:endParaRPr kumimoji="1" lang="en-US" altLang="ja-JP" sz="1700" dirty="0">
                        <a:latin typeface="Times New Roman" panose="02020603050405020304" pitchFamily="18" charset="0"/>
                        <a:cs typeface="Times New Roman" panose="02020603050405020304" pitchFamily="18" charset="0"/>
                      </a:endParaRPr>
                    </a:p>
                  </a:txBody>
                  <a:tcPr marL="76200" marR="76200" marT="38100" marB="38100"/>
                </a:tc>
                <a:tc>
                  <a:txBody>
                    <a:bodyPr/>
                    <a:lstStyle/>
                    <a:p>
                      <a:r>
                        <a:rPr kumimoji="1" lang="en-US" altLang="ja-JP" sz="1700" dirty="0">
                          <a:latin typeface="Times New Roman" panose="02020603050405020304" pitchFamily="18" charset="0"/>
                          <a:cs typeface="Times New Roman" panose="02020603050405020304" pitchFamily="18" charset="0"/>
                        </a:rPr>
                        <a:t>500</a:t>
                      </a:r>
                      <a:endParaRPr kumimoji="1" lang="ja-JP" altLang="en-US" sz="1700" dirty="0">
                        <a:latin typeface="Times New Roman" panose="02020603050405020304" pitchFamily="18" charset="0"/>
                        <a:cs typeface="Times New Roman" panose="02020603050405020304" pitchFamily="18" charset="0"/>
                      </a:endParaRPr>
                    </a:p>
                  </a:txBody>
                  <a:tcPr marL="76200" marR="76200" marT="38100" marB="38100"/>
                </a:tc>
                <a:extLst>
                  <a:ext uri="{0D108BD9-81ED-4DB2-BD59-A6C34878D82A}">
                    <a16:rowId xmlns:a16="http://schemas.microsoft.com/office/drawing/2014/main" val="2579304991"/>
                  </a:ext>
                </a:extLst>
              </a:tr>
              <a:tr h="330200">
                <a:tc>
                  <a:txBody>
                    <a:bodyPr/>
                    <a:lstStyle/>
                    <a:p>
                      <a:r>
                        <a:rPr kumimoji="1" lang="en-US" altLang="ja-JP" sz="1700" dirty="0">
                          <a:latin typeface="Times New Roman" panose="02020603050405020304" pitchFamily="18" charset="0"/>
                          <a:cs typeface="Times New Roman" panose="02020603050405020304" pitchFamily="18" charset="0"/>
                        </a:rPr>
                        <a:t>#</a:t>
                      </a:r>
                      <a:r>
                        <a:rPr kumimoji="1" lang="en-US" altLang="ja-JP" sz="1700" baseline="0" dirty="0">
                          <a:latin typeface="Times New Roman" panose="02020603050405020304" pitchFamily="18" charset="0"/>
                          <a:cs typeface="Times New Roman" panose="02020603050405020304" pitchFamily="18" charset="0"/>
                        </a:rPr>
                        <a:t> Epoch</a:t>
                      </a:r>
                      <a:endParaRPr kumimoji="1" lang="en-US" altLang="ja-JP" sz="1700" dirty="0">
                        <a:latin typeface="Times New Roman" panose="02020603050405020304" pitchFamily="18" charset="0"/>
                        <a:cs typeface="Times New Roman" panose="02020603050405020304" pitchFamily="18" charset="0"/>
                      </a:endParaRPr>
                    </a:p>
                  </a:txBody>
                  <a:tcPr marL="76200" marR="76200" marT="38100" marB="38100"/>
                </a:tc>
                <a:tc>
                  <a:txBody>
                    <a:bodyPr/>
                    <a:lstStyle/>
                    <a:p>
                      <a:r>
                        <a:rPr kumimoji="1" lang="en-US" altLang="ja-JP" sz="1700" dirty="0">
                          <a:latin typeface="Times New Roman" panose="02020603050405020304" pitchFamily="18" charset="0"/>
                          <a:cs typeface="Times New Roman" panose="02020603050405020304" pitchFamily="18" charset="0"/>
                        </a:rPr>
                        <a:t>300</a:t>
                      </a:r>
                      <a:endParaRPr kumimoji="1" lang="ja-JP" altLang="en-US" sz="1700" dirty="0">
                        <a:latin typeface="Times New Roman" panose="02020603050405020304" pitchFamily="18" charset="0"/>
                        <a:cs typeface="Times New Roman" panose="02020603050405020304" pitchFamily="18" charset="0"/>
                      </a:endParaRPr>
                    </a:p>
                  </a:txBody>
                  <a:tcPr marL="76200" marR="76200" marT="38100" marB="38100"/>
                </a:tc>
                <a:extLst>
                  <a:ext uri="{0D108BD9-81ED-4DB2-BD59-A6C34878D82A}">
                    <a16:rowId xmlns:a16="http://schemas.microsoft.com/office/drawing/2014/main" val="10004"/>
                  </a:ext>
                </a:extLst>
              </a:tr>
              <a:tr h="330200">
                <a:tc>
                  <a:txBody>
                    <a:bodyPr/>
                    <a:lstStyle/>
                    <a:p>
                      <a:r>
                        <a:rPr kumimoji="1" lang="en-US" altLang="ja-JP" sz="1700" dirty="0">
                          <a:latin typeface="Times New Roman" panose="02020603050405020304" pitchFamily="18" charset="0"/>
                          <a:cs typeface="Times New Roman" panose="02020603050405020304" pitchFamily="18" charset="0"/>
                        </a:rPr>
                        <a:t>Learning rate</a:t>
                      </a:r>
                    </a:p>
                  </a:txBody>
                  <a:tcPr marL="76200" marR="76200" marT="38100" marB="38100"/>
                </a:tc>
                <a:tc>
                  <a:txBody>
                    <a:bodyPr/>
                    <a:lstStyle/>
                    <a:p>
                      <a:r>
                        <a:rPr kumimoji="1" lang="en-US" altLang="ja-JP" sz="1700" dirty="0">
                          <a:latin typeface="Times New Roman" panose="02020603050405020304" pitchFamily="18" charset="0"/>
                          <a:cs typeface="Times New Roman" panose="02020603050405020304" pitchFamily="18" charset="0"/>
                        </a:rPr>
                        <a:t>0.001</a:t>
                      </a:r>
                      <a:endParaRPr kumimoji="1" lang="ja-JP" altLang="en-US" sz="1700" dirty="0">
                        <a:latin typeface="Times New Roman" panose="02020603050405020304" pitchFamily="18" charset="0"/>
                        <a:cs typeface="Times New Roman" panose="02020603050405020304" pitchFamily="18" charset="0"/>
                      </a:endParaRPr>
                    </a:p>
                  </a:txBody>
                  <a:tcPr marL="76200" marR="76200" marT="38100" marB="38100"/>
                </a:tc>
                <a:extLst>
                  <a:ext uri="{0D108BD9-81ED-4DB2-BD59-A6C34878D82A}">
                    <a16:rowId xmlns:a16="http://schemas.microsoft.com/office/drawing/2014/main" val="10005"/>
                  </a:ext>
                </a:extLst>
              </a:tr>
              <a:tr h="330200">
                <a:tc>
                  <a:txBody>
                    <a:bodyPr/>
                    <a:lstStyle/>
                    <a:p>
                      <a:r>
                        <a:rPr kumimoji="1" lang="en-US" altLang="ja-JP" sz="1700" dirty="0">
                          <a:latin typeface="Times New Roman" panose="02020603050405020304" pitchFamily="18" charset="0"/>
                          <a:cs typeface="Times New Roman" panose="02020603050405020304" pitchFamily="18" charset="0"/>
                        </a:rPr>
                        <a:t>Optimizer</a:t>
                      </a:r>
                    </a:p>
                  </a:txBody>
                  <a:tcPr marL="76200" marR="76200" marT="38100" marB="38100"/>
                </a:tc>
                <a:tc>
                  <a:txBody>
                    <a:bodyPr/>
                    <a:lstStyle/>
                    <a:p>
                      <a:r>
                        <a:rPr kumimoji="1" lang="en-US" altLang="ja-JP" sz="1700" dirty="0">
                          <a:latin typeface="Times New Roman" panose="02020603050405020304" pitchFamily="18" charset="0"/>
                          <a:cs typeface="Times New Roman" panose="02020603050405020304" pitchFamily="18" charset="0"/>
                        </a:rPr>
                        <a:t>Adam</a:t>
                      </a:r>
                      <a:endParaRPr kumimoji="1" lang="ja-JP" altLang="en-US" sz="1700" dirty="0">
                        <a:latin typeface="Times New Roman" panose="02020603050405020304" pitchFamily="18" charset="0"/>
                        <a:cs typeface="Times New Roman" panose="02020603050405020304" pitchFamily="18" charset="0"/>
                      </a:endParaRPr>
                    </a:p>
                  </a:txBody>
                  <a:tcPr marL="76200" marR="76200" marT="38100" marB="38100"/>
                </a:tc>
                <a:extLst>
                  <a:ext uri="{0D108BD9-81ED-4DB2-BD59-A6C34878D82A}">
                    <a16:rowId xmlns:a16="http://schemas.microsoft.com/office/drawing/2014/main" val="10006"/>
                  </a:ext>
                </a:extLst>
              </a:tr>
            </a:tbl>
          </a:graphicData>
        </a:graphic>
      </p:graphicFrame>
      <p:sp>
        <p:nvSpPr>
          <p:cNvPr id="188" name="正方形/長方形 187">
            <a:extLst>
              <a:ext uri="{FF2B5EF4-FFF2-40B4-BE49-F238E27FC236}">
                <a16:creationId xmlns:a16="http://schemas.microsoft.com/office/drawing/2014/main" id="{F2BC5CD5-5493-FA4A-9325-220E1AE3D451}"/>
              </a:ext>
            </a:extLst>
          </p:cNvPr>
          <p:cNvSpPr/>
          <p:nvPr/>
        </p:nvSpPr>
        <p:spPr>
          <a:xfrm>
            <a:off x="281608" y="2137420"/>
            <a:ext cx="4990166" cy="248541"/>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defTabSz="761970"/>
            <a:r>
              <a:rPr lang="en-US" altLang="ja-JP" sz="1667" dirty="0">
                <a:solidFill>
                  <a:prstClr val="black"/>
                </a:solidFill>
                <a:latin typeface="Times New Roman" panose="02020603050405020304" pitchFamily="18" charset="0"/>
                <a:ea typeface="ＭＳ Ｐゴシック" panose="020B0600070205080204" pitchFamily="34" charset="-128"/>
                <a:cs typeface="Times New Roman" panose="02020603050405020304" pitchFamily="18" charset="0"/>
              </a:rPr>
              <a:t>Input : Words in Tweet </a:t>
            </a:r>
            <a:r>
              <a:rPr lang="ja-JP" altLang="en-US" sz="1667" dirty="0">
                <a:solidFill>
                  <a:prstClr val="black"/>
                </a:solidFill>
                <a:latin typeface="Times New Roman" panose="02020603050405020304" pitchFamily="18" charset="0"/>
                <a:ea typeface="ＭＳ Ｐゴシック" panose="020B0600070205080204" pitchFamily="34" charset="-128"/>
                <a:cs typeface="Times New Roman" panose="02020603050405020304" pitchFamily="18" charset="0"/>
              </a:rPr>
              <a:t>→　</a:t>
            </a:r>
            <a:r>
              <a:rPr lang="en-US" altLang="ja-JP" sz="1667" dirty="0" err="1">
                <a:solidFill>
                  <a:prstClr val="black"/>
                </a:solidFill>
                <a:latin typeface="Times New Roman" panose="02020603050405020304" pitchFamily="18" charset="0"/>
                <a:ea typeface="ＭＳ Ｐゴシック" panose="020B0600070205080204" pitchFamily="34" charset="-128"/>
                <a:cs typeface="Times New Roman" panose="02020603050405020304" pitchFamily="18" charset="0"/>
              </a:rPr>
              <a:t>fastText</a:t>
            </a:r>
            <a:r>
              <a:rPr lang="en-US" altLang="ja-JP" sz="1667" dirty="0">
                <a:solidFill>
                  <a:prstClr val="black"/>
                </a:solidFill>
                <a:latin typeface="Times New Roman" panose="02020603050405020304" pitchFamily="18" charset="0"/>
                <a:ea typeface="ＭＳ Ｐゴシック" panose="020B0600070205080204" pitchFamily="34" charset="-128"/>
                <a:cs typeface="Times New Roman" panose="02020603050405020304" pitchFamily="18" charset="0"/>
              </a:rPr>
              <a:t> (NWJC2Vec </a:t>
            </a:r>
            <a:r>
              <a:rPr lang="en-US" altLang="ja-JP" sz="1667" baseline="-25000" dirty="0">
                <a:solidFill>
                  <a:prstClr val="black"/>
                </a:solidFill>
                <a:latin typeface="Times New Roman" panose="02020603050405020304" pitchFamily="18" charset="0"/>
                <a:ea typeface="ＭＳ Ｐゴシック" panose="020B0600070205080204" pitchFamily="34" charset="-128"/>
                <a:cs typeface="Times New Roman" panose="02020603050405020304" pitchFamily="18" charset="0"/>
              </a:rPr>
              <a:t>[2]</a:t>
            </a:r>
            <a:r>
              <a:rPr lang="en-US" altLang="ja-JP" sz="1667" dirty="0">
                <a:solidFill>
                  <a:prstClr val="black"/>
                </a:solidFill>
                <a:latin typeface="Times New Roman" panose="02020603050405020304" pitchFamily="18" charset="0"/>
                <a:ea typeface="ＭＳ Ｐゴシック" panose="020B0600070205080204" pitchFamily="34" charset="-128"/>
                <a:cs typeface="Times New Roman" panose="02020603050405020304" pitchFamily="18" charset="0"/>
              </a:rPr>
              <a:t>)</a:t>
            </a:r>
            <a:r>
              <a:rPr lang="ja-JP" altLang="en-US" sz="1667" dirty="0">
                <a:solidFill>
                  <a:prstClr val="black"/>
                </a:solidFill>
                <a:latin typeface="Times New Roman" panose="02020603050405020304" pitchFamily="18" charset="0"/>
                <a:ea typeface="ＭＳ Ｐゴシック" panose="020B0600070205080204" pitchFamily="34" charset="-128"/>
                <a:cs typeface="Times New Roman" panose="02020603050405020304" pitchFamily="18" charset="0"/>
              </a:rPr>
              <a:t>　　　　</a:t>
            </a:r>
            <a:endParaRPr lang="en-US" altLang="ja-JP" sz="1667" dirty="0">
              <a:solidFill>
                <a:prstClr val="black"/>
              </a:solidFill>
              <a:latin typeface="Times New Roman" panose="02020603050405020304" pitchFamily="18" charset="0"/>
              <a:ea typeface="ＭＳ Ｐゴシック" panose="020B0600070205080204" pitchFamily="34" charset="-128"/>
              <a:cs typeface="Times New Roman" panose="02020603050405020304" pitchFamily="18" charset="0"/>
            </a:endParaRPr>
          </a:p>
        </p:txBody>
      </p:sp>
      <p:sp>
        <p:nvSpPr>
          <p:cNvPr id="189" name="正方形/長方形 188">
            <a:extLst>
              <a:ext uri="{FF2B5EF4-FFF2-40B4-BE49-F238E27FC236}">
                <a16:creationId xmlns:a16="http://schemas.microsoft.com/office/drawing/2014/main" id="{ECDFDCC1-6889-3B48-9BCE-D657F7916B9E}"/>
              </a:ext>
            </a:extLst>
          </p:cNvPr>
          <p:cNvSpPr/>
          <p:nvPr/>
        </p:nvSpPr>
        <p:spPr>
          <a:xfrm>
            <a:off x="4699961" y="4817016"/>
            <a:ext cx="1753227" cy="246668"/>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defTabSz="761970"/>
            <a:r>
              <a:rPr lang="en-US" altLang="ja-JP" sz="1000" b="1" dirty="0">
                <a:solidFill>
                  <a:prstClr val="black"/>
                </a:solidFill>
                <a:latin typeface="Calibri"/>
                <a:ea typeface="ＭＳ Ｐゴシック" panose="020B0600070205080204" pitchFamily="34" charset="-128"/>
              </a:rPr>
              <a:t>Behavioral Facilitation Tweet</a:t>
            </a:r>
          </a:p>
        </p:txBody>
      </p:sp>
      <p:sp>
        <p:nvSpPr>
          <p:cNvPr id="190" name="正方形/長方形 189">
            <a:extLst>
              <a:ext uri="{FF2B5EF4-FFF2-40B4-BE49-F238E27FC236}">
                <a16:creationId xmlns:a16="http://schemas.microsoft.com/office/drawing/2014/main" id="{1FE47B2F-F438-1341-890E-57D98D784FC3}"/>
              </a:ext>
            </a:extLst>
          </p:cNvPr>
          <p:cNvSpPr/>
          <p:nvPr/>
        </p:nvSpPr>
        <p:spPr>
          <a:xfrm>
            <a:off x="2586155" y="4818355"/>
            <a:ext cx="1992892" cy="246858"/>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defTabSz="761970"/>
            <a:r>
              <a:rPr lang="en-US" altLang="ja-JP" sz="1000" b="1" dirty="0">
                <a:solidFill>
                  <a:prstClr val="black"/>
                </a:solidFill>
                <a:latin typeface="Calibri"/>
                <a:ea typeface="ＭＳ Ｐゴシック" panose="020B0600070205080204" pitchFamily="34" charset="-128"/>
              </a:rPr>
              <a:t>Non-Behavioral Facilitation Tweet</a:t>
            </a:r>
          </a:p>
        </p:txBody>
      </p:sp>
      <p:grpSp>
        <p:nvGrpSpPr>
          <p:cNvPr id="3" name="グループ化 2">
            <a:extLst>
              <a:ext uri="{FF2B5EF4-FFF2-40B4-BE49-F238E27FC236}">
                <a16:creationId xmlns:a16="http://schemas.microsoft.com/office/drawing/2014/main" id="{36602734-E4E1-214D-93F8-7AA97E596148}"/>
              </a:ext>
            </a:extLst>
          </p:cNvPr>
          <p:cNvGrpSpPr/>
          <p:nvPr/>
        </p:nvGrpSpPr>
        <p:grpSpPr>
          <a:xfrm>
            <a:off x="281608" y="2497460"/>
            <a:ext cx="4990166" cy="2306901"/>
            <a:chOff x="281608" y="2641476"/>
            <a:chExt cx="4990166" cy="2306901"/>
          </a:xfrm>
        </p:grpSpPr>
        <p:sp>
          <p:nvSpPr>
            <p:cNvPr id="172" name="正方形/長方形 171">
              <a:extLst>
                <a:ext uri="{FF2B5EF4-FFF2-40B4-BE49-F238E27FC236}">
                  <a16:creationId xmlns:a16="http://schemas.microsoft.com/office/drawing/2014/main" id="{D3F6FD1A-0A60-2848-BA21-742771E591E9}"/>
                </a:ext>
              </a:extLst>
            </p:cNvPr>
            <p:cNvSpPr/>
            <p:nvPr/>
          </p:nvSpPr>
          <p:spPr>
            <a:xfrm>
              <a:off x="281608" y="2641476"/>
              <a:ext cx="4990166" cy="2306901"/>
            </a:xfrm>
            <a:prstGeom prst="rect">
              <a:avLst/>
            </a:prstGeom>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defTabSz="761970"/>
              <a:endParaRPr lang="ja-JP" altLang="en-US" sz="1667" b="1" dirty="0">
                <a:solidFill>
                  <a:prstClr val="black"/>
                </a:solidFill>
                <a:latin typeface="Calibri"/>
                <a:ea typeface="ＭＳ Ｐゴシック" panose="020B0600070205080204" pitchFamily="34" charset="-128"/>
              </a:endParaRPr>
            </a:p>
          </p:txBody>
        </p:sp>
        <p:sp>
          <p:nvSpPr>
            <p:cNvPr id="150" name="楕円 36">
              <a:extLst>
                <a:ext uri="{FF2B5EF4-FFF2-40B4-BE49-F238E27FC236}">
                  <a16:creationId xmlns:a16="http://schemas.microsoft.com/office/drawing/2014/main" id="{FB6AEBA3-77AD-2F40-9AB4-19CD6F6CCBC6}"/>
                </a:ext>
              </a:extLst>
            </p:cNvPr>
            <p:cNvSpPr/>
            <p:nvPr/>
          </p:nvSpPr>
          <p:spPr>
            <a:xfrm>
              <a:off x="4978640" y="4657469"/>
              <a:ext cx="257193" cy="255318"/>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defTabSz="761970"/>
              <a:r>
                <a:rPr lang="en-US" altLang="ja-JP" sz="875" b="1" dirty="0">
                  <a:solidFill>
                    <a:prstClr val="black"/>
                  </a:solidFill>
                  <a:latin typeface="Calibri"/>
                  <a:ea typeface="ＭＳ Ｐゴシック" panose="020B0600070205080204" pitchFamily="34" charset="-128"/>
                </a:rPr>
                <a:t>1</a:t>
              </a:r>
              <a:endParaRPr lang="ja-JP" altLang="en-US" sz="875" b="1" dirty="0">
                <a:solidFill>
                  <a:prstClr val="black"/>
                </a:solidFill>
                <a:latin typeface="Calibri"/>
                <a:ea typeface="ＭＳ Ｐゴシック" panose="020B0600070205080204" pitchFamily="34" charset="-128"/>
              </a:endParaRPr>
            </a:p>
          </p:txBody>
        </p:sp>
        <p:sp>
          <p:nvSpPr>
            <p:cNvPr id="151" name="楕円 37">
              <a:extLst>
                <a:ext uri="{FF2B5EF4-FFF2-40B4-BE49-F238E27FC236}">
                  <a16:creationId xmlns:a16="http://schemas.microsoft.com/office/drawing/2014/main" id="{93576D9F-F382-7E41-B155-D1776208387B}"/>
                </a:ext>
              </a:extLst>
            </p:cNvPr>
            <p:cNvSpPr/>
            <p:nvPr/>
          </p:nvSpPr>
          <p:spPr>
            <a:xfrm>
              <a:off x="4284456" y="4661237"/>
              <a:ext cx="257193" cy="255318"/>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defTabSz="761970"/>
              <a:r>
                <a:rPr lang="en-US" altLang="ja-JP" sz="875" b="1" dirty="0">
                  <a:solidFill>
                    <a:prstClr val="black"/>
                  </a:solidFill>
                  <a:latin typeface="Calibri"/>
                  <a:ea typeface="ＭＳ Ｐゴシック" panose="020B0600070205080204" pitchFamily="34" charset="-128"/>
                </a:rPr>
                <a:t>0</a:t>
              </a:r>
              <a:endParaRPr lang="ja-JP" altLang="en-US" sz="875" b="1" dirty="0">
                <a:solidFill>
                  <a:prstClr val="black"/>
                </a:solidFill>
                <a:latin typeface="Calibri"/>
                <a:ea typeface="ＭＳ Ｐゴシック" panose="020B0600070205080204" pitchFamily="34" charset="-128"/>
              </a:endParaRPr>
            </a:p>
          </p:txBody>
        </p:sp>
        <p:cxnSp>
          <p:nvCxnSpPr>
            <p:cNvPr id="152" name="直線矢印コネクタ 151">
              <a:extLst>
                <a:ext uri="{FF2B5EF4-FFF2-40B4-BE49-F238E27FC236}">
                  <a16:creationId xmlns:a16="http://schemas.microsoft.com/office/drawing/2014/main" id="{B9BF8BF5-391F-A942-BBB1-F7A6797603B4}"/>
                </a:ext>
              </a:extLst>
            </p:cNvPr>
            <p:cNvCxnSpPr>
              <a:cxnSpLocks/>
              <a:stCxn id="171" idx="2"/>
              <a:endCxn id="151" idx="7"/>
            </p:cNvCxnSpPr>
            <p:nvPr/>
          </p:nvCxnSpPr>
          <p:spPr>
            <a:xfrm flipH="1">
              <a:off x="4503984" y="4450699"/>
              <a:ext cx="246070" cy="247928"/>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53" name="直線矢印コネクタ 152">
              <a:extLst>
                <a:ext uri="{FF2B5EF4-FFF2-40B4-BE49-F238E27FC236}">
                  <a16:creationId xmlns:a16="http://schemas.microsoft.com/office/drawing/2014/main" id="{E6DCFC4D-8BB8-9943-B539-844C43503BE6}"/>
                </a:ext>
              </a:extLst>
            </p:cNvPr>
            <p:cNvCxnSpPr>
              <a:cxnSpLocks/>
              <a:stCxn id="171" idx="2"/>
              <a:endCxn id="150" idx="1"/>
            </p:cNvCxnSpPr>
            <p:nvPr/>
          </p:nvCxnSpPr>
          <p:spPr>
            <a:xfrm>
              <a:off x="4750054" y="4450699"/>
              <a:ext cx="266251" cy="24416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54" name="直線矢印コネクタ 153">
              <a:extLst>
                <a:ext uri="{FF2B5EF4-FFF2-40B4-BE49-F238E27FC236}">
                  <a16:creationId xmlns:a16="http://schemas.microsoft.com/office/drawing/2014/main" id="{4515EF20-733B-7849-9597-F3F1E5345D55}"/>
                </a:ext>
              </a:extLst>
            </p:cNvPr>
            <p:cNvCxnSpPr>
              <a:cxnSpLocks/>
              <a:stCxn id="161" idx="0"/>
              <a:endCxn id="164" idx="2"/>
            </p:cNvCxnSpPr>
            <p:nvPr/>
          </p:nvCxnSpPr>
          <p:spPr>
            <a:xfrm flipH="1" flipV="1">
              <a:off x="733489" y="3430447"/>
              <a:ext cx="1084" cy="782713"/>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55" name="直線矢印コネクタ 154">
              <a:extLst>
                <a:ext uri="{FF2B5EF4-FFF2-40B4-BE49-F238E27FC236}">
                  <a16:creationId xmlns:a16="http://schemas.microsoft.com/office/drawing/2014/main" id="{C39D6914-6C5F-E24E-A004-8BA6994681DF}"/>
                </a:ext>
              </a:extLst>
            </p:cNvPr>
            <p:cNvCxnSpPr>
              <a:cxnSpLocks/>
              <a:stCxn id="162" idx="0"/>
              <a:endCxn id="165" idx="2"/>
            </p:cNvCxnSpPr>
            <p:nvPr/>
          </p:nvCxnSpPr>
          <p:spPr>
            <a:xfrm flipV="1">
              <a:off x="1494544" y="3430448"/>
              <a:ext cx="0" cy="788044"/>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56" name="直線矢印コネクタ 155">
              <a:extLst>
                <a:ext uri="{FF2B5EF4-FFF2-40B4-BE49-F238E27FC236}">
                  <a16:creationId xmlns:a16="http://schemas.microsoft.com/office/drawing/2014/main" id="{2FA2B944-7280-F247-8AF4-4E65F655CAAD}"/>
                </a:ext>
              </a:extLst>
            </p:cNvPr>
            <p:cNvCxnSpPr>
              <a:cxnSpLocks/>
              <a:stCxn id="163" idx="0"/>
              <a:endCxn id="166" idx="2"/>
            </p:cNvCxnSpPr>
            <p:nvPr/>
          </p:nvCxnSpPr>
          <p:spPr>
            <a:xfrm flipV="1">
              <a:off x="2903574" y="3430448"/>
              <a:ext cx="1" cy="788044"/>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57" name="直線矢印コネクタ 156">
              <a:extLst>
                <a:ext uri="{FF2B5EF4-FFF2-40B4-BE49-F238E27FC236}">
                  <a16:creationId xmlns:a16="http://schemas.microsoft.com/office/drawing/2014/main" id="{54E04272-1423-AB48-AFE6-CEB5F257A38A}"/>
                </a:ext>
              </a:extLst>
            </p:cNvPr>
            <p:cNvCxnSpPr>
              <a:cxnSpLocks/>
              <a:stCxn id="164" idx="3"/>
              <a:endCxn id="165" idx="1"/>
            </p:cNvCxnSpPr>
            <p:nvPr/>
          </p:nvCxnSpPr>
          <p:spPr>
            <a:xfrm>
              <a:off x="995865" y="3325324"/>
              <a:ext cx="236303"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58" name="直線矢印コネクタ 157">
              <a:extLst>
                <a:ext uri="{FF2B5EF4-FFF2-40B4-BE49-F238E27FC236}">
                  <a16:creationId xmlns:a16="http://schemas.microsoft.com/office/drawing/2014/main" id="{9076169D-E2FB-1C44-B862-2AEF6BC4472C}"/>
                </a:ext>
              </a:extLst>
            </p:cNvPr>
            <p:cNvCxnSpPr>
              <a:cxnSpLocks/>
              <a:stCxn id="165" idx="3"/>
            </p:cNvCxnSpPr>
            <p:nvPr/>
          </p:nvCxnSpPr>
          <p:spPr>
            <a:xfrm flipV="1">
              <a:off x="1756921" y="3324874"/>
              <a:ext cx="260945" cy="45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59" name="直線矢印コネクタ 158">
              <a:extLst>
                <a:ext uri="{FF2B5EF4-FFF2-40B4-BE49-F238E27FC236}">
                  <a16:creationId xmlns:a16="http://schemas.microsoft.com/office/drawing/2014/main" id="{99B3F5A2-905C-7B40-8D57-5CE1EB7DBD74}"/>
                </a:ext>
              </a:extLst>
            </p:cNvPr>
            <p:cNvCxnSpPr>
              <a:cxnSpLocks/>
              <a:endCxn id="166" idx="1"/>
            </p:cNvCxnSpPr>
            <p:nvPr/>
          </p:nvCxnSpPr>
          <p:spPr>
            <a:xfrm>
              <a:off x="2489630" y="3324249"/>
              <a:ext cx="151568" cy="107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60" name="正方形/長方形 159">
              <a:extLst>
                <a:ext uri="{FF2B5EF4-FFF2-40B4-BE49-F238E27FC236}">
                  <a16:creationId xmlns:a16="http://schemas.microsoft.com/office/drawing/2014/main" id="{1D15FB5F-CB00-674A-8464-97678B513B9A}"/>
                </a:ext>
              </a:extLst>
            </p:cNvPr>
            <p:cNvSpPr/>
            <p:nvPr/>
          </p:nvSpPr>
          <p:spPr>
            <a:xfrm>
              <a:off x="408296" y="3091557"/>
              <a:ext cx="3653377" cy="494365"/>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defTabSz="761970"/>
              <a:endParaRPr lang="ja-JP" altLang="en-US" sz="875" b="1">
                <a:solidFill>
                  <a:prstClr val="black"/>
                </a:solidFill>
                <a:latin typeface="Calibri"/>
                <a:ea typeface="ＭＳ Ｐゴシック" panose="020B0600070205080204" pitchFamily="34" charset="-128"/>
              </a:endParaRPr>
            </a:p>
          </p:txBody>
        </p:sp>
        <p:sp>
          <p:nvSpPr>
            <p:cNvPr id="161" name="楕円 71">
              <a:extLst>
                <a:ext uri="{FF2B5EF4-FFF2-40B4-BE49-F238E27FC236}">
                  <a16:creationId xmlns:a16="http://schemas.microsoft.com/office/drawing/2014/main" id="{011EBE1F-B36C-4649-8548-5433F2387C9E}"/>
                </a:ext>
              </a:extLst>
            </p:cNvPr>
            <p:cNvSpPr/>
            <p:nvPr/>
          </p:nvSpPr>
          <p:spPr>
            <a:xfrm>
              <a:off x="609952" y="4213159"/>
              <a:ext cx="249241" cy="255317"/>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defTabSz="761970"/>
              <a:endParaRPr lang="ja-JP" altLang="en-US" sz="875" b="1">
                <a:solidFill>
                  <a:prstClr val="black"/>
                </a:solidFill>
                <a:latin typeface="Calibri"/>
                <a:ea typeface="ＭＳ Ｐゴシック" panose="020B0600070205080204" pitchFamily="34" charset="-128"/>
              </a:endParaRPr>
            </a:p>
          </p:txBody>
        </p:sp>
        <p:sp>
          <p:nvSpPr>
            <p:cNvPr id="162" name="楕円 72">
              <a:extLst>
                <a:ext uri="{FF2B5EF4-FFF2-40B4-BE49-F238E27FC236}">
                  <a16:creationId xmlns:a16="http://schemas.microsoft.com/office/drawing/2014/main" id="{7E0CF786-1AEB-754D-AC86-9653A8447568}"/>
                </a:ext>
              </a:extLst>
            </p:cNvPr>
            <p:cNvSpPr/>
            <p:nvPr/>
          </p:nvSpPr>
          <p:spPr>
            <a:xfrm>
              <a:off x="1369924" y="4218491"/>
              <a:ext cx="249241" cy="255317"/>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defTabSz="761970"/>
              <a:endParaRPr lang="ja-JP" altLang="en-US" sz="875" b="1">
                <a:solidFill>
                  <a:prstClr val="black"/>
                </a:solidFill>
                <a:latin typeface="Calibri"/>
                <a:ea typeface="ＭＳ Ｐゴシック" panose="020B0600070205080204" pitchFamily="34" charset="-128"/>
              </a:endParaRPr>
            </a:p>
          </p:txBody>
        </p:sp>
        <p:sp>
          <p:nvSpPr>
            <p:cNvPr id="163" name="楕円 74">
              <a:extLst>
                <a:ext uri="{FF2B5EF4-FFF2-40B4-BE49-F238E27FC236}">
                  <a16:creationId xmlns:a16="http://schemas.microsoft.com/office/drawing/2014/main" id="{97BF6401-3133-DF49-8A4B-1EF036EAC50B}"/>
                </a:ext>
              </a:extLst>
            </p:cNvPr>
            <p:cNvSpPr/>
            <p:nvPr/>
          </p:nvSpPr>
          <p:spPr>
            <a:xfrm>
              <a:off x="2778953" y="4218491"/>
              <a:ext cx="249241" cy="255317"/>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defTabSz="761970"/>
              <a:endParaRPr lang="ja-JP" altLang="en-US" sz="875" b="1">
                <a:solidFill>
                  <a:prstClr val="black"/>
                </a:solidFill>
                <a:latin typeface="Calibri"/>
                <a:ea typeface="ＭＳ Ｐゴシック" panose="020B0600070205080204" pitchFamily="34" charset="-128"/>
              </a:endParaRPr>
            </a:p>
          </p:txBody>
        </p:sp>
        <p:sp>
          <p:nvSpPr>
            <p:cNvPr id="164" name="正方形/長方形 163">
              <a:extLst>
                <a:ext uri="{FF2B5EF4-FFF2-40B4-BE49-F238E27FC236}">
                  <a16:creationId xmlns:a16="http://schemas.microsoft.com/office/drawing/2014/main" id="{CD3C5C28-7EEC-3A4A-9BAF-2C94D88832C0}"/>
                </a:ext>
              </a:extLst>
            </p:cNvPr>
            <p:cNvSpPr/>
            <p:nvPr/>
          </p:nvSpPr>
          <p:spPr>
            <a:xfrm>
              <a:off x="471112" y="3220202"/>
              <a:ext cx="524753" cy="21024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defTabSz="761970"/>
              <a:r>
                <a:rPr lang="en-US" altLang="ja-JP" sz="1000" b="1" dirty="0">
                  <a:solidFill>
                    <a:prstClr val="black"/>
                  </a:solidFill>
                  <a:latin typeface="Calibri"/>
                  <a:ea typeface="ＭＳ Ｐゴシック" panose="020B0600070205080204" pitchFamily="34" charset="-128"/>
                </a:rPr>
                <a:t>LSTM</a:t>
              </a:r>
              <a:endParaRPr lang="ja-JP" altLang="en-US" sz="1000" b="1" dirty="0">
                <a:solidFill>
                  <a:prstClr val="black"/>
                </a:solidFill>
                <a:latin typeface="Calibri"/>
                <a:ea typeface="ＭＳ Ｐゴシック" panose="020B0600070205080204" pitchFamily="34" charset="-128"/>
              </a:endParaRPr>
            </a:p>
          </p:txBody>
        </p:sp>
        <p:sp>
          <p:nvSpPr>
            <p:cNvPr id="165" name="正方形/長方形 164">
              <a:extLst>
                <a:ext uri="{FF2B5EF4-FFF2-40B4-BE49-F238E27FC236}">
                  <a16:creationId xmlns:a16="http://schemas.microsoft.com/office/drawing/2014/main" id="{4136FBE3-EA91-BC47-BEC5-102BB008D18C}"/>
                </a:ext>
              </a:extLst>
            </p:cNvPr>
            <p:cNvSpPr/>
            <p:nvPr/>
          </p:nvSpPr>
          <p:spPr>
            <a:xfrm>
              <a:off x="1232168" y="3220202"/>
              <a:ext cx="524753" cy="21024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defTabSz="761970"/>
              <a:r>
                <a:rPr lang="en-US" altLang="ja-JP" sz="1000" b="1" dirty="0">
                  <a:solidFill>
                    <a:prstClr val="black"/>
                  </a:solidFill>
                  <a:latin typeface="Calibri"/>
                  <a:ea typeface="ＭＳ Ｐゴシック" panose="020B0600070205080204" pitchFamily="34" charset="-128"/>
                </a:rPr>
                <a:t>LSTM</a:t>
              </a:r>
              <a:endParaRPr lang="ja-JP" altLang="en-US" sz="1000" b="1" dirty="0">
                <a:solidFill>
                  <a:prstClr val="black"/>
                </a:solidFill>
                <a:latin typeface="Calibri"/>
                <a:ea typeface="ＭＳ Ｐゴシック" panose="020B0600070205080204" pitchFamily="34" charset="-128"/>
              </a:endParaRPr>
            </a:p>
          </p:txBody>
        </p:sp>
        <p:sp>
          <p:nvSpPr>
            <p:cNvPr id="166" name="正方形/長方形 165">
              <a:extLst>
                <a:ext uri="{FF2B5EF4-FFF2-40B4-BE49-F238E27FC236}">
                  <a16:creationId xmlns:a16="http://schemas.microsoft.com/office/drawing/2014/main" id="{74CD1C80-8025-D542-BB0E-E6B15B92C51B}"/>
                </a:ext>
              </a:extLst>
            </p:cNvPr>
            <p:cNvSpPr/>
            <p:nvPr/>
          </p:nvSpPr>
          <p:spPr>
            <a:xfrm>
              <a:off x="2641198" y="3220202"/>
              <a:ext cx="524753" cy="21024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defTabSz="761970"/>
              <a:r>
                <a:rPr lang="en-US" altLang="ja-JP" sz="1000" b="1">
                  <a:solidFill>
                    <a:prstClr val="black"/>
                  </a:solidFill>
                  <a:latin typeface="Calibri"/>
                  <a:ea typeface="ＭＳ Ｐゴシック" panose="020B0600070205080204" pitchFamily="34" charset="-128"/>
                </a:rPr>
                <a:t>LSTM</a:t>
              </a:r>
              <a:endParaRPr lang="en-US" altLang="ja-JP" sz="1000" b="1" dirty="0">
                <a:solidFill>
                  <a:prstClr val="black"/>
                </a:solidFill>
                <a:latin typeface="Calibri"/>
                <a:ea typeface="ＭＳ Ｐゴシック" panose="020B0600070205080204" pitchFamily="34" charset="-128"/>
              </a:endParaRPr>
            </a:p>
          </p:txBody>
        </p:sp>
        <p:sp>
          <p:nvSpPr>
            <p:cNvPr id="167" name="正方形/長方形 166">
              <a:extLst>
                <a:ext uri="{FF2B5EF4-FFF2-40B4-BE49-F238E27FC236}">
                  <a16:creationId xmlns:a16="http://schemas.microsoft.com/office/drawing/2014/main" id="{CF1A83E7-516F-E54D-9ED3-F2BF76A8A1D6}"/>
                </a:ext>
              </a:extLst>
            </p:cNvPr>
            <p:cNvSpPr/>
            <p:nvPr/>
          </p:nvSpPr>
          <p:spPr>
            <a:xfrm>
              <a:off x="367144" y="3721596"/>
              <a:ext cx="734859" cy="39689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defTabSz="761970"/>
              <a:r>
                <a:rPr lang="en-US" altLang="ja-JP" sz="833" b="1" dirty="0">
                  <a:solidFill>
                    <a:prstClr val="black"/>
                  </a:solidFill>
                  <a:latin typeface="Calibri"/>
                  <a:ea typeface="ＭＳ Ｐゴシック" panose="020B0600070205080204" pitchFamily="34" charset="-128"/>
                </a:rPr>
                <a:t>Word Vector</a:t>
              </a:r>
            </a:p>
            <a:p>
              <a:pPr algn="ctr" defTabSz="761970"/>
              <a:r>
                <a:rPr lang="en-US" altLang="ja-JP" sz="833" b="1" dirty="0">
                  <a:solidFill>
                    <a:prstClr val="black"/>
                  </a:solidFill>
                  <a:latin typeface="Calibri"/>
                  <a:ea typeface="ＭＳ Ｐゴシック" panose="020B0600070205080204" pitchFamily="34" charset="-128"/>
                </a:rPr>
                <a:t>(NWJC2Vec)</a:t>
              </a:r>
              <a:endParaRPr lang="ja-JP" altLang="en-US" sz="833" b="1" dirty="0">
                <a:solidFill>
                  <a:prstClr val="black"/>
                </a:solidFill>
                <a:latin typeface="Calibri"/>
                <a:ea typeface="ＭＳ Ｐゴシック" panose="020B0600070205080204" pitchFamily="34" charset="-128"/>
              </a:endParaRPr>
            </a:p>
          </p:txBody>
        </p:sp>
        <p:sp>
          <p:nvSpPr>
            <p:cNvPr id="168" name="正方形/長方形 167">
              <a:extLst>
                <a:ext uri="{FF2B5EF4-FFF2-40B4-BE49-F238E27FC236}">
                  <a16:creationId xmlns:a16="http://schemas.microsoft.com/office/drawing/2014/main" id="{585DCD5E-F04F-BB47-9D27-8C12301BCBD1}"/>
                </a:ext>
              </a:extLst>
            </p:cNvPr>
            <p:cNvSpPr/>
            <p:nvPr/>
          </p:nvSpPr>
          <p:spPr>
            <a:xfrm>
              <a:off x="1142060" y="3721596"/>
              <a:ext cx="734859" cy="39689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defTabSz="761970"/>
              <a:r>
                <a:rPr lang="en-US" altLang="ja-JP" sz="833" b="1" dirty="0">
                  <a:solidFill>
                    <a:prstClr val="black"/>
                  </a:solidFill>
                  <a:latin typeface="Calibri"/>
                  <a:ea typeface="ＭＳ Ｐゴシック" panose="020B0600070205080204" pitchFamily="34" charset="-128"/>
                </a:rPr>
                <a:t>Word Vector</a:t>
              </a:r>
            </a:p>
            <a:p>
              <a:pPr algn="ctr" defTabSz="761970"/>
              <a:r>
                <a:rPr lang="en-US" altLang="ja-JP" sz="833" b="1" dirty="0">
                  <a:solidFill>
                    <a:prstClr val="black"/>
                  </a:solidFill>
                  <a:latin typeface="Calibri"/>
                  <a:ea typeface="ＭＳ Ｐゴシック" panose="020B0600070205080204" pitchFamily="34" charset="-128"/>
                </a:rPr>
                <a:t>(NWJC2Vec)</a:t>
              </a:r>
              <a:endParaRPr lang="ja-JP" altLang="en-US" sz="833" b="1" dirty="0">
                <a:solidFill>
                  <a:prstClr val="black"/>
                </a:solidFill>
                <a:latin typeface="Calibri"/>
                <a:ea typeface="ＭＳ Ｐゴシック" panose="020B0600070205080204" pitchFamily="34" charset="-128"/>
              </a:endParaRPr>
            </a:p>
          </p:txBody>
        </p:sp>
        <p:sp>
          <p:nvSpPr>
            <p:cNvPr id="169" name="正方形/長方形 168">
              <a:extLst>
                <a:ext uri="{FF2B5EF4-FFF2-40B4-BE49-F238E27FC236}">
                  <a16:creationId xmlns:a16="http://schemas.microsoft.com/office/drawing/2014/main" id="{DFA046B9-EB53-D54E-83A8-06596471BA8A}"/>
                </a:ext>
              </a:extLst>
            </p:cNvPr>
            <p:cNvSpPr/>
            <p:nvPr/>
          </p:nvSpPr>
          <p:spPr>
            <a:xfrm>
              <a:off x="2536144" y="3729536"/>
              <a:ext cx="734859" cy="39689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defTabSz="761970"/>
              <a:r>
                <a:rPr lang="en-US" altLang="ja-JP" sz="833" b="1" dirty="0">
                  <a:solidFill>
                    <a:prstClr val="black"/>
                  </a:solidFill>
                  <a:latin typeface="Calibri"/>
                  <a:ea typeface="ＭＳ Ｐゴシック" panose="020B0600070205080204" pitchFamily="34" charset="-128"/>
                </a:rPr>
                <a:t>Word Vector</a:t>
              </a:r>
            </a:p>
            <a:p>
              <a:pPr algn="ctr" defTabSz="761970"/>
              <a:r>
                <a:rPr lang="en-US" altLang="ja-JP" sz="833" b="1" dirty="0">
                  <a:solidFill>
                    <a:prstClr val="black"/>
                  </a:solidFill>
                  <a:latin typeface="Calibri"/>
                  <a:ea typeface="ＭＳ Ｐゴシック" panose="020B0600070205080204" pitchFamily="34" charset="-128"/>
                </a:rPr>
                <a:t>(NWJC2Vec)</a:t>
              </a:r>
              <a:endParaRPr lang="ja-JP" altLang="en-US" sz="833" b="1" dirty="0">
                <a:solidFill>
                  <a:prstClr val="black"/>
                </a:solidFill>
                <a:latin typeface="Calibri"/>
                <a:ea typeface="ＭＳ Ｐゴシック" panose="020B0600070205080204" pitchFamily="34" charset="-128"/>
              </a:endParaRPr>
            </a:p>
          </p:txBody>
        </p:sp>
        <p:sp>
          <p:nvSpPr>
            <p:cNvPr id="170" name="正方形/長方形 169">
              <a:extLst>
                <a:ext uri="{FF2B5EF4-FFF2-40B4-BE49-F238E27FC236}">
                  <a16:creationId xmlns:a16="http://schemas.microsoft.com/office/drawing/2014/main" id="{0F28E431-AEF8-A74C-AD01-FBE93418C1C3}"/>
                </a:ext>
              </a:extLst>
            </p:cNvPr>
            <p:cNvSpPr/>
            <p:nvPr/>
          </p:nvSpPr>
          <p:spPr>
            <a:xfrm>
              <a:off x="4293097" y="3020184"/>
              <a:ext cx="913915" cy="63469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defTabSz="761970"/>
              <a:r>
                <a:rPr lang="en-US" altLang="ja-JP" sz="1167" b="1" dirty="0">
                  <a:solidFill>
                    <a:prstClr val="black"/>
                  </a:solidFill>
                  <a:latin typeface="Calibri"/>
                  <a:ea typeface="ＭＳ Ｐゴシック" panose="020B0600070205080204" pitchFamily="34" charset="-128"/>
                </a:rPr>
                <a:t>Fully Connected Layer</a:t>
              </a:r>
            </a:p>
          </p:txBody>
        </p:sp>
        <p:sp>
          <p:nvSpPr>
            <p:cNvPr id="171" name="正方形/長方形 170">
              <a:extLst>
                <a:ext uri="{FF2B5EF4-FFF2-40B4-BE49-F238E27FC236}">
                  <a16:creationId xmlns:a16="http://schemas.microsoft.com/office/drawing/2014/main" id="{C5079630-0F93-AA43-A629-7BCACEE1AE59}"/>
                </a:ext>
              </a:extLst>
            </p:cNvPr>
            <p:cNvSpPr/>
            <p:nvPr/>
          </p:nvSpPr>
          <p:spPr>
            <a:xfrm>
              <a:off x="4340847" y="4031106"/>
              <a:ext cx="818413" cy="41959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defTabSz="761970"/>
              <a:r>
                <a:rPr lang="en-US" altLang="ja-JP" sz="1167" b="1" dirty="0">
                  <a:solidFill>
                    <a:prstClr val="black"/>
                  </a:solidFill>
                  <a:latin typeface="Calibri"/>
                  <a:ea typeface="ＭＳ Ｐゴシック" panose="020B0600070205080204" pitchFamily="34" charset="-128"/>
                </a:rPr>
                <a:t>Soft</a:t>
              </a:r>
              <a:r>
                <a:rPr lang="ja-JP" altLang="en-US" sz="1167" b="1" dirty="0">
                  <a:solidFill>
                    <a:prstClr val="black"/>
                  </a:solidFill>
                  <a:latin typeface="Calibri"/>
                  <a:ea typeface="ＭＳ Ｐゴシック" panose="020B0600070205080204" pitchFamily="34" charset="-128"/>
                </a:rPr>
                <a:t> </a:t>
              </a:r>
              <a:r>
                <a:rPr lang="en-US" altLang="ja-JP" sz="1167" b="1" dirty="0">
                  <a:solidFill>
                    <a:prstClr val="black"/>
                  </a:solidFill>
                  <a:latin typeface="Calibri"/>
                  <a:ea typeface="ＭＳ Ｐゴシック" panose="020B0600070205080204" pitchFamily="34" charset="-128"/>
                </a:rPr>
                <a:t>Max</a:t>
              </a:r>
              <a:r>
                <a:rPr lang="ja-JP" altLang="en-US" sz="1167" b="1" dirty="0">
                  <a:solidFill>
                    <a:prstClr val="black"/>
                  </a:solidFill>
                  <a:latin typeface="Calibri"/>
                  <a:ea typeface="ＭＳ Ｐゴシック" panose="020B0600070205080204" pitchFamily="34" charset="-128"/>
                </a:rPr>
                <a:t> </a:t>
              </a:r>
              <a:r>
                <a:rPr lang="en-US" altLang="ja-JP" sz="1167" b="1" dirty="0">
                  <a:solidFill>
                    <a:prstClr val="black"/>
                  </a:solidFill>
                  <a:latin typeface="Calibri"/>
                  <a:ea typeface="ＭＳ Ｐゴシック" panose="020B0600070205080204" pitchFamily="34" charset="-128"/>
                </a:rPr>
                <a:t>Layer</a:t>
              </a:r>
            </a:p>
          </p:txBody>
        </p:sp>
        <p:cxnSp>
          <p:nvCxnSpPr>
            <p:cNvPr id="173" name="直線矢印コネクタ 172">
              <a:extLst>
                <a:ext uri="{FF2B5EF4-FFF2-40B4-BE49-F238E27FC236}">
                  <a16:creationId xmlns:a16="http://schemas.microsoft.com/office/drawing/2014/main" id="{091CBC11-FDC1-9F43-BFD2-1D825956D00D}"/>
                </a:ext>
              </a:extLst>
            </p:cNvPr>
            <p:cNvCxnSpPr>
              <a:cxnSpLocks/>
              <a:stCxn id="166" idx="3"/>
              <a:endCxn id="177" idx="1"/>
            </p:cNvCxnSpPr>
            <p:nvPr/>
          </p:nvCxnSpPr>
          <p:spPr>
            <a:xfrm>
              <a:off x="3165951" y="3325325"/>
              <a:ext cx="239489"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74" name="直線矢印コネクタ 173">
              <a:extLst>
                <a:ext uri="{FF2B5EF4-FFF2-40B4-BE49-F238E27FC236}">
                  <a16:creationId xmlns:a16="http://schemas.microsoft.com/office/drawing/2014/main" id="{23F18A78-ED41-8A4B-BA53-5A877B4F6C9E}"/>
                </a:ext>
              </a:extLst>
            </p:cNvPr>
            <p:cNvCxnSpPr>
              <a:cxnSpLocks/>
              <a:stCxn id="170" idx="2"/>
              <a:endCxn id="171" idx="0"/>
            </p:cNvCxnSpPr>
            <p:nvPr/>
          </p:nvCxnSpPr>
          <p:spPr>
            <a:xfrm flipH="1">
              <a:off x="4750054" y="3654882"/>
              <a:ext cx="1" cy="376224"/>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75" name="直線矢印コネクタ 174">
              <a:extLst>
                <a:ext uri="{FF2B5EF4-FFF2-40B4-BE49-F238E27FC236}">
                  <a16:creationId xmlns:a16="http://schemas.microsoft.com/office/drawing/2014/main" id="{DA6649B4-C360-CB4E-B21C-5816D711CFB7}"/>
                </a:ext>
              </a:extLst>
            </p:cNvPr>
            <p:cNvCxnSpPr>
              <a:cxnSpLocks/>
              <a:stCxn id="176" idx="0"/>
              <a:endCxn id="177" idx="2"/>
            </p:cNvCxnSpPr>
            <p:nvPr/>
          </p:nvCxnSpPr>
          <p:spPr>
            <a:xfrm flipV="1">
              <a:off x="3667816" y="3430448"/>
              <a:ext cx="0" cy="788044"/>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76" name="楕円 74">
              <a:extLst>
                <a:ext uri="{FF2B5EF4-FFF2-40B4-BE49-F238E27FC236}">
                  <a16:creationId xmlns:a16="http://schemas.microsoft.com/office/drawing/2014/main" id="{A5C0DAFD-99CE-0345-AAA5-BB0249BB3B46}"/>
                </a:ext>
              </a:extLst>
            </p:cNvPr>
            <p:cNvSpPr/>
            <p:nvPr/>
          </p:nvSpPr>
          <p:spPr>
            <a:xfrm>
              <a:off x="3543196" y="4218491"/>
              <a:ext cx="249241" cy="255317"/>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defTabSz="761970"/>
              <a:endParaRPr lang="ja-JP" altLang="en-US" sz="875" b="1">
                <a:solidFill>
                  <a:prstClr val="black"/>
                </a:solidFill>
                <a:latin typeface="Calibri"/>
                <a:ea typeface="ＭＳ Ｐゴシック" panose="020B0600070205080204" pitchFamily="34" charset="-128"/>
              </a:endParaRPr>
            </a:p>
          </p:txBody>
        </p:sp>
        <p:sp>
          <p:nvSpPr>
            <p:cNvPr id="177" name="正方形/長方形 176">
              <a:extLst>
                <a:ext uri="{FF2B5EF4-FFF2-40B4-BE49-F238E27FC236}">
                  <a16:creationId xmlns:a16="http://schemas.microsoft.com/office/drawing/2014/main" id="{A8C1A7A4-BB86-8A4E-859C-24C29860D014}"/>
                </a:ext>
              </a:extLst>
            </p:cNvPr>
            <p:cNvSpPr/>
            <p:nvPr/>
          </p:nvSpPr>
          <p:spPr>
            <a:xfrm>
              <a:off x="3405440" y="3220202"/>
              <a:ext cx="524753" cy="21024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defTabSz="761970"/>
              <a:r>
                <a:rPr lang="en-US" altLang="ja-JP" sz="1000" b="1">
                  <a:solidFill>
                    <a:prstClr val="black"/>
                  </a:solidFill>
                  <a:latin typeface="Calibri"/>
                  <a:ea typeface="ＭＳ Ｐゴシック" panose="020B0600070205080204" pitchFamily="34" charset="-128"/>
                </a:rPr>
                <a:t>LSTM</a:t>
              </a:r>
              <a:endParaRPr lang="en-US" altLang="ja-JP" sz="1000" b="1" dirty="0">
                <a:solidFill>
                  <a:prstClr val="black"/>
                </a:solidFill>
                <a:latin typeface="Calibri"/>
                <a:ea typeface="ＭＳ Ｐゴシック" panose="020B0600070205080204" pitchFamily="34" charset="-128"/>
              </a:endParaRPr>
            </a:p>
          </p:txBody>
        </p:sp>
        <p:sp>
          <p:nvSpPr>
            <p:cNvPr id="178" name="正方形/長方形 177">
              <a:extLst>
                <a:ext uri="{FF2B5EF4-FFF2-40B4-BE49-F238E27FC236}">
                  <a16:creationId xmlns:a16="http://schemas.microsoft.com/office/drawing/2014/main" id="{5512EA21-EFA1-694D-BB83-5C0942307086}"/>
                </a:ext>
              </a:extLst>
            </p:cNvPr>
            <p:cNvSpPr/>
            <p:nvPr/>
          </p:nvSpPr>
          <p:spPr>
            <a:xfrm>
              <a:off x="3326813" y="3729536"/>
              <a:ext cx="734859" cy="39689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defTabSz="761970"/>
              <a:r>
                <a:rPr lang="en-US" altLang="ja-JP" sz="833" b="1" dirty="0">
                  <a:solidFill>
                    <a:prstClr val="black"/>
                  </a:solidFill>
                  <a:latin typeface="Calibri"/>
                  <a:ea typeface="ＭＳ Ｐゴシック" panose="020B0600070205080204" pitchFamily="34" charset="-128"/>
                </a:rPr>
                <a:t>Word Vector</a:t>
              </a:r>
            </a:p>
            <a:p>
              <a:pPr algn="ctr" defTabSz="761970"/>
              <a:r>
                <a:rPr lang="en-US" altLang="ja-JP" sz="833" b="1" dirty="0">
                  <a:solidFill>
                    <a:prstClr val="black"/>
                  </a:solidFill>
                  <a:latin typeface="Calibri"/>
                  <a:ea typeface="ＭＳ Ｐゴシック" panose="020B0600070205080204" pitchFamily="34" charset="-128"/>
                </a:rPr>
                <a:t>(NWJC2Vec)</a:t>
              </a:r>
              <a:endParaRPr lang="ja-JP" altLang="en-US" sz="833" b="1" dirty="0">
                <a:solidFill>
                  <a:prstClr val="black"/>
                </a:solidFill>
                <a:latin typeface="Calibri"/>
                <a:ea typeface="ＭＳ Ｐゴシック" panose="020B0600070205080204" pitchFamily="34" charset="-128"/>
              </a:endParaRPr>
            </a:p>
          </p:txBody>
        </p:sp>
        <p:cxnSp>
          <p:nvCxnSpPr>
            <p:cNvPr id="179" name="直線矢印コネクタ 178">
              <a:extLst>
                <a:ext uri="{FF2B5EF4-FFF2-40B4-BE49-F238E27FC236}">
                  <a16:creationId xmlns:a16="http://schemas.microsoft.com/office/drawing/2014/main" id="{F6DB3B3A-4D27-FA47-9B87-90A0D5F7DEB0}"/>
                </a:ext>
              </a:extLst>
            </p:cNvPr>
            <p:cNvCxnSpPr>
              <a:cxnSpLocks/>
              <a:endCxn id="170" idx="1"/>
            </p:cNvCxnSpPr>
            <p:nvPr/>
          </p:nvCxnSpPr>
          <p:spPr>
            <a:xfrm flipV="1">
              <a:off x="4078451" y="3337533"/>
              <a:ext cx="214646" cy="1208"/>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80" name="楕円 53">
              <a:extLst>
                <a:ext uri="{FF2B5EF4-FFF2-40B4-BE49-F238E27FC236}">
                  <a16:creationId xmlns:a16="http://schemas.microsoft.com/office/drawing/2014/main" id="{E94AD12E-EAA5-294C-AF48-7D7941186638}"/>
                </a:ext>
              </a:extLst>
            </p:cNvPr>
            <p:cNvSpPr/>
            <p:nvPr/>
          </p:nvSpPr>
          <p:spPr>
            <a:xfrm rot="5400000">
              <a:off x="2052906" y="3288859"/>
              <a:ext cx="69738" cy="68864"/>
            </a:xfrm>
            <a:prstGeom prst="ellipse">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761970"/>
              <a:endParaRPr lang="ja-JP" altLang="en-US" sz="750" b="1">
                <a:solidFill>
                  <a:prstClr val="white"/>
                </a:solidFill>
                <a:latin typeface="Calibri"/>
                <a:ea typeface="ＭＳ Ｐゴシック" panose="020B0600070205080204" pitchFamily="34" charset="-128"/>
              </a:endParaRPr>
            </a:p>
          </p:txBody>
        </p:sp>
        <mc:AlternateContent xmlns:mc="http://schemas.openxmlformats.org/markup-compatibility/2006" xmlns:a14="http://schemas.microsoft.com/office/drawing/2010/main">
          <mc:Choice Requires="a14">
            <p:sp>
              <p:nvSpPr>
                <p:cNvPr id="181" name="正方形/長方形 180">
                  <a:extLst>
                    <a:ext uri="{FF2B5EF4-FFF2-40B4-BE49-F238E27FC236}">
                      <a16:creationId xmlns:a16="http://schemas.microsoft.com/office/drawing/2014/main" id="{946CAB45-19D8-EC41-9BB2-B4867F8880C2}"/>
                    </a:ext>
                  </a:extLst>
                </p:cNvPr>
                <p:cNvSpPr/>
                <p:nvPr/>
              </p:nvSpPr>
              <p:spPr>
                <a:xfrm>
                  <a:off x="398046" y="4708350"/>
                  <a:ext cx="2957745" cy="199826"/>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defTabSz="761970"/>
                  <a14:m>
                    <m:oMath xmlns:m="http://schemas.openxmlformats.org/officeDocument/2006/math">
                      <m:sSub>
                        <m:sSubPr>
                          <m:ctrlPr>
                            <a:rPr lang="en-US" altLang="ja-JP" sz="1167" b="1" i="1" dirty="0">
                              <a:solidFill>
                                <a:prstClr val="black"/>
                              </a:solidFill>
                              <a:latin typeface="Cambria Math" panose="02040503050406030204" pitchFamily="18" charset="0"/>
                            </a:rPr>
                          </m:ctrlPr>
                        </m:sSubPr>
                        <m:e>
                          <m:r>
                            <a:rPr lang="ja-JP" altLang="en-US" sz="1167" b="1" i="1" dirty="0">
                              <a:solidFill>
                                <a:prstClr val="black"/>
                              </a:solidFill>
                              <a:latin typeface="Cambria Math" panose="02040503050406030204" pitchFamily="18" charset="0"/>
                            </a:rPr>
                            <m:t>𝑾</m:t>
                          </m:r>
                        </m:e>
                        <m:sub>
                          <m:r>
                            <a:rPr lang="ja-JP" altLang="en-US" sz="1167" b="1" i="1" dirty="0">
                              <a:solidFill>
                                <a:prstClr val="black"/>
                              </a:solidFill>
                              <a:latin typeface="Cambria Math" panose="02040503050406030204" pitchFamily="18" charset="0"/>
                            </a:rPr>
                            <m:t>𝒌</m:t>
                          </m:r>
                        </m:sub>
                      </m:sSub>
                    </m:oMath>
                  </a14:m>
                  <a:r>
                    <a:rPr lang="en-US" altLang="ja-JP" sz="1000" b="1" dirty="0">
                      <a:solidFill>
                        <a:prstClr val="black"/>
                      </a:solidFill>
                      <a:latin typeface="Calibri"/>
                      <a:ea typeface="ＭＳ Ｐゴシック" panose="020B0600070205080204" pitchFamily="34" charset="-128"/>
                    </a:rPr>
                    <a:t>(k=1,2,…,n) : Words in tweet</a:t>
                  </a:r>
                  <a:endParaRPr lang="ja-JP" altLang="en-US" sz="1000" b="1" dirty="0">
                    <a:solidFill>
                      <a:prstClr val="black"/>
                    </a:solidFill>
                    <a:latin typeface="Calibri"/>
                    <a:ea typeface="ＭＳ Ｐゴシック" panose="020B0600070205080204" pitchFamily="34" charset="-128"/>
                  </a:endParaRPr>
                </a:p>
              </p:txBody>
            </p:sp>
          </mc:Choice>
          <mc:Fallback xmlns="">
            <p:sp>
              <p:nvSpPr>
                <p:cNvPr id="181" name="正方形/長方形 180">
                  <a:extLst>
                    <a:ext uri="{FF2B5EF4-FFF2-40B4-BE49-F238E27FC236}">
                      <a16:creationId xmlns:a16="http://schemas.microsoft.com/office/drawing/2014/main" id="{946CAB45-19D8-EC41-9BB2-B4867F8880C2}"/>
                    </a:ext>
                  </a:extLst>
                </p:cNvPr>
                <p:cNvSpPr>
                  <a:spLocks noRot="1" noChangeAspect="1" noMove="1" noResize="1" noEditPoints="1" noAdjustHandles="1" noChangeArrowheads="1" noChangeShapeType="1" noTextEdit="1"/>
                </p:cNvSpPr>
                <p:nvPr/>
              </p:nvSpPr>
              <p:spPr>
                <a:xfrm>
                  <a:off x="398046" y="4708350"/>
                  <a:ext cx="2957745" cy="199826"/>
                </a:xfrm>
                <a:prstGeom prst="rect">
                  <a:avLst/>
                </a:prstGeom>
                <a:blipFill>
                  <a:blip r:embed="rId3"/>
                  <a:stretch>
                    <a:fillRect b="-29412"/>
                  </a:stretch>
                </a:blipFill>
                <a:ln>
                  <a:solidFill>
                    <a:schemeClr val="tx1"/>
                  </a:solidFill>
                </a:ln>
              </p:spPr>
              <p:txBody>
                <a:bodyPr/>
                <a:lstStyle/>
                <a:p>
                  <a:r>
                    <a:rPr lang="ja-JP" altLang="en-US">
                      <a:noFill/>
                    </a:rPr>
                    <a:t> </a:t>
                  </a:r>
                </a:p>
              </p:txBody>
            </p:sp>
          </mc:Fallback>
        </mc:AlternateContent>
        <p:sp>
          <p:nvSpPr>
            <p:cNvPr id="182" name="正方形/長方形 181">
              <a:extLst>
                <a:ext uri="{FF2B5EF4-FFF2-40B4-BE49-F238E27FC236}">
                  <a16:creationId xmlns:a16="http://schemas.microsoft.com/office/drawing/2014/main" id="{187948EA-3214-3942-B3C7-0276A091BA8A}"/>
                </a:ext>
              </a:extLst>
            </p:cNvPr>
            <p:cNvSpPr/>
            <p:nvPr/>
          </p:nvSpPr>
          <p:spPr>
            <a:xfrm>
              <a:off x="428224" y="4528330"/>
              <a:ext cx="597753" cy="161706"/>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defTabSz="761970"/>
              <a:r>
                <a:rPr lang="en-US" altLang="ja-JP" sz="1000" b="1" dirty="0">
                  <a:solidFill>
                    <a:prstClr val="black"/>
                  </a:solidFill>
                  <a:latin typeface="Calibri"/>
                  <a:ea typeface="ＭＳ Ｐゴシック" panose="020B0600070205080204" pitchFamily="34" charset="-128"/>
                </a:rPr>
                <a:t>W1</a:t>
              </a:r>
              <a:endParaRPr lang="ja-JP" altLang="en-US" sz="1000" b="1" dirty="0">
                <a:solidFill>
                  <a:prstClr val="black"/>
                </a:solidFill>
                <a:latin typeface="Calibri"/>
                <a:ea typeface="ＭＳ Ｐゴシック" panose="020B0600070205080204" pitchFamily="34" charset="-128"/>
              </a:endParaRPr>
            </a:p>
          </p:txBody>
        </p:sp>
        <p:sp>
          <p:nvSpPr>
            <p:cNvPr id="183" name="正方形/長方形 182">
              <a:extLst>
                <a:ext uri="{FF2B5EF4-FFF2-40B4-BE49-F238E27FC236}">
                  <a16:creationId xmlns:a16="http://schemas.microsoft.com/office/drawing/2014/main" id="{871C5309-0187-C643-9CB3-9176B4A949E4}"/>
                </a:ext>
              </a:extLst>
            </p:cNvPr>
            <p:cNvSpPr/>
            <p:nvPr/>
          </p:nvSpPr>
          <p:spPr>
            <a:xfrm>
              <a:off x="1195667" y="4528330"/>
              <a:ext cx="597753" cy="161706"/>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defTabSz="761970"/>
              <a:r>
                <a:rPr lang="en-US" altLang="ja-JP" sz="1000" b="1" dirty="0">
                  <a:solidFill>
                    <a:prstClr val="black"/>
                  </a:solidFill>
                  <a:latin typeface="Calibri"/>
                  <a:ea typeface="ＭＳ Ｐゴシック" panose="020B0600070205080204" pitchFamily="34" charset="-128"/>
                </a:rPr>
                <a:t>W2</a:t>
              </a:r>
              <a:endParaRPr lang="ja-JP" altLang="en-US" sz="1000" b="1" dirty="0">
                <a:solidFill>
                  <a:prstClr val="black"/>
                </a:solidFill>
                <a:latin typeface="Calibri"/>
                <a:ea typeface="ＭＳ Ｐゴシック" panose="020B0600070205080204" pitchFamily="34" charset="-128"/>
              </a:endParaRPr>
            </a:p>
          </p:txBody>
        </p:sp>
        <p:sp>
          <p:nvSpPr>
            <p:cNvPr id="184" name="正方形/長方形 183">
              <a:extLst>
                <a:ext uri="{FF2B5EF4-FFF2-40B4-BE49-F238E27FC236}">
                  <a16:creationId xmlns:a16="http://schemas.microsoft.com/office/drawing/2014/main" id="{6B1E7125-C68D-8A4F-8725-F7073F3806A7}"/>
                </a:ext>
              </a:extLst>
            </p:cNvPr>
            <p:cNvSpPr/>
            <p:nvPr/>
          </p:nvSpPr>
          <p:spPr>
            <a:xfrm>
              <a:off x="2609196" y="4526677"/>
              <a:ext cx="597753" cy="161707"/>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defTabSz="761970"/>
              <a:r>
                <a:rPr lang="en-US" altLang="ja-JP" sz="1000" b="1" dirty="0">
                  <a:solidFill>
                    <a:prstClr val="black"/>
                  </a:solidFill>
                  <a:latin typeface="Calibri"/>
                  <a:ea typeface="ＭＳ Ｐゴシック" panose="020B0600070205080204" pitchFamily="34" charset="-128"/>
                </a:rPr>
                <a:t>Wn-1</a:t>
              </a:r>
              <a:endParaRPr lang="ja-JP" altLang="en-US" sz="1000" b="1" dirty="0">
                <a:solidFill>
                  <a:prstClr val="black"/>
                </a:solidFill>
                <a:latin typeface="Calibri"/>
                <a:ea typeface="ＭＳ Ｐゴシック" panose="020B0600070205080204" pitchFamily="34" charset="-128"/>
              </a:endParaRPr>
            </a:p>
          </p:txBody>
        </p:sp>
        <p:sp>
          <p:nvSpPr>
            <p:cNvPr id="185" name="正方形/長方形 184">
              <a:extLst>
                <a:ext uri="{FF2B5EF4-FFF2-40B4-BE49-F238E27FC236}">
                  <a16:creationId xmlns:a16="http://schemas.microsoft.com/office/drawing/2014/main" id="{A6630973-83B5-5046-83FE-7E8705EAE7D5}"/>
                </a:ext>
              </a:extLst>
            </p:cNvPr>
            <p:cNvSpPr/>
            <p:nvPr/>
          </p:nvSpPr>
          <p:spPr>
            <a:xfrm>
              <a:off x="3395366" y="4528331"/>
              <a:ext cx="597753" cy="160053"/>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defTabSz="761970"/>
              <a:r>
                <a:rPr lang="en-US" altLang="ja-JP" sz="1000" b="1" dirty="0" err="1">
                  <a:solidFill>
                    <a:prstClr val="black"/>
                  </a:solidFill>
                  <a:latin typeface="Calibri"/>
                  <a:ea typeface="ＭＳ Ｐゴシック" panose="020B0600070205080204" pitchFamily="34" charset="-128"/>
                </a:rPr>
                <a:t>Wn</a:t>
              </a:r>
              <a:endParaRPr lang="en-US" altLang="ja-JP" sz="1000" b="1" dirty="0">
                <a:solidFill>
                  <a:prstClr val="black"/>
                </a:solidFill>
                <a:latin typeface="Calibri"/>
                <a:ea typeface="ＭＳ Ｐゴシック" panose="020B0600070205080204" pitchFamily="34" charset="-128"/>
              </a:endParaRPr>
            </a:p>
          </p:txBody>
        </p:sp>
        <p:sp>
          <p:nvSpPr>
            <p:cNvPr id="186" name="楕円 53">
              <a:extLst>
                <a:ext uri="{FF2B5EF4-FFF2-40B4-BE49-F238E27FC236}">
                  <a16:creationId xmlns:a16="http://schemas.microsoft.com/office/drawing/2014/main" id="{93E1FA35-280C-7C49-8898-E1C20279939A}"/>
                </a:ext>
              </a:extLst>
            </p:cNvPr>
            <p:cNvSpPr/>
            <p:nvPr/>
          </p:nvSpPr>
          <p:spPr>
            <a:xfrm rot="5400000">
              <a:off x="2204474" y="3288551"/>
              <a:ext cx="69738" cy="68864"/>
            </a:xfrm>
            <a:prstGeom prst="ellipse">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761970"/>
              <a:endParaRPr lang="ja-JP" altLang="en-US" sz="750" b="1">
                <a:solidFill>
                  <a:prstClr val="white"/>
                </a:solidFill>
                <a:latin typeface="Calibri"/>
                <a:ea typeface="ＭＳ Ｐゴシック" panose="020B0600070205080204" pitchFamily="34" charset="-128"/>
              </a:endParaRPr>
            </a:p>
          </p:txBody>
        </p:sp>
        <p:sp>
          <p:nvSpPr>
            <p:cNvPr id="187" name="楕円 53">
              <a:extLst>
                <a:ext uri="{FF2B5EF4-FFF2-40B4-BE49-F238E27FC236}">
                  <a16:creationId xmlns:a16="http://schemas.microsoft.com/office/drawing/2014/main" id="{F407AD66-DE63-0741-ABA4-DF24F4BF1C2C}"/>
                </a:ext>
              </a:extLst>
            </p:cNvPr>
            <p:cNvSpPr/>
            <p:nvPr/>
          </p:nvSpPr>
          <p:spPr>
            <a:xfrm rot="5400000">
              <a:off x="2357812" y="3288859"/>
              <a:ext cx="69738" cy="68864"/>
            </a:xfrm>
            <a:prstGeom prst="ellipse">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761970"/>
              <a:endParaRPr lang="ja-JP" altLang="en-US" sz="750" b="1">
                <a:solidFill>
                  <a:prstClr val="white"/>
                </a:solidFill>
                <a:latin typeface="Calibri"/>
                <a:ea typeface="ＭＳ Ｐゴシック" panose="020B0600070205080204" pitchFamily="34" charset="-128"/>
              </a:endParaRPr>
            </a:p>
          </p:txBody>
        </p:sp>
      </p:grpSp>
      <p:sp>
        <p:nvSpPr>
          <p:cNvPr id="191" name="正方形/長方形 190">
            <a:extLst>
              <a:ext uri="{FF2B5EF4-FFF2-40B4-BE49-F238E27FC236}">
                <a16:creationId xmlns:a16="http://schemas.microsoft.com/office/drawing/2014/main" id="{25C102AB-4A26-A448-A6EA-EA16392E8BFD}"/>
              </a:ext>
            </a:extLst>
          </p:cNvPr>
          <p:cNvSpPr/>
          <p:nvPr/>
        </p:nvSpPr>
        <p:spPr>
          <a:xfrm>
            <a:off x="506561" y="5121686"/>
            <a:ext cx="6543799" cy="400110"/>
          </a:xfrm>
          <a:prstGeom prst="rect">
            <a:avLst/>
          </a:prstGeom>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defTabSz="761970"/>
            <a:r>
              <a:rPr lang="en-US" altLang="ja-JP" sz="1000" dirty="0">
                <a:solidFill>
                  <a:prstClr val="black"/>
                </a:solidFill>
                <a:latin typeface="ＭＳ Ｐゴシック" panose="020B0600070205080204" pitchFamily="34" charset="-128"/>
                <a:ea typeface="ＭＳ Ｐゴシック" panose="020B0600070205080204" pitchFamily="34" charset="-128"/>
              </a:rPr>
              <a:t>[2]: M. </a:t>
            </a:r>
            <a:r>
              <a:rPr lang="en-US" altLang="ja-JP" sz="1000" dirty="0" err="1">
                <a:solidFill>
                  <a:prstClr val="black"/>
                </a:solidFill>
                <a:latin typeface="ＭＳ Ｐゴシック" panose="020B0600070205080204" pitchFamily="34" charset="-128"/>
                <a:ea typeface="ＭＳ Ｐゴシック" panose="020B0600070205080204" pitchFamily="34" charset="-128"/>
              </a:rPr>
              <a:t>Asahara</a:t>
            </a:r>
            <a:r>
              <a:rPr lang="en-US" altLang="ja-JP" sz="1000" dirty="0">
                <a:solidFill>
                  <a:prstClr val="black"/>
                </a:solidFill>
                <a:latin typeface="ＭＳ Ｐゴシック" panose="020B0600070205080204" pitchFamily="34" charset="-128"/>
                <a:ea typeface="ＭＳ Ｐゴシック" panose="020B0600070205080204" pitchFamily="34" charset="-128"/>
              </a:rPr>
              <a:t>, “NWJC2Vec: Word embedding dataset from ‘NINJAL Web Japanese Corpus’,” </a:t>
            </a:r>
            <a:r>
              <a:rPr lang="en-US" altLang="ja-JP" sz="1000" i="1" dirty="0">
                <a:solidFill>
                  <a:prstClr val="black"/>
                </a:solidFill>
                <a:latin typeface="ＭＳ Ｐゴシック" panose="020B0600070205080204" pitchFamily="34" charset="-128"/>
                <a:ea typeface="ＭＳ Ｐゴシック" panose="020B0600070205080204" pitchFamily="34" charset="-128"/>
              </a:rPr>
              <a:t>Terminology: International Journal of Theoretical and Applied Issues in Specialized Communication</a:t>
            </a:r>
            <a:r>
              <a:rPr lang="en-US" altLang="ja-JP" sz="1000" dirty="0">
                <a:solidFill>
                  <a:prstClr val="black"/>
                </a:solidFill>
                <a:latin typeface="ＭＳ Ｐゴシック" panose="020B0600070205080204" pitchFamily="34" charset="-128"/>
                <a:ea typeface="ＭＳ Ｐゴシック" panose="020B0600070205080204" pitchFamily="34" charset="-128"/>
              </a:rPr>
              <a:t>, vol. 24, no. 2, pp. 7–25, Feb. 2018.</a:t>
            </a:r>
            <a:endParaRPr lang="ja-JP" altLang="en-US" sz="1000" dirty="0">
              <a:solidFill>
                <a:prstClr val="black"/>
              </a:solidFill>
              <a:latin typeface="ＭＳ Ｐゴシック" panose="020B0600070205080204" pitchFamily="34" charset="-128"/>
              <a:ea typeface="ＭＳ Ｐゴシック" panose="020B0600070205080204" pitchFamily="34" charset="-128"/>
            </a:endParaRPr>
          </a:p>
        </p:txBody>
      </p:sp>
      <p:sp>
        <p:nvSpPr>
          <p:cNvPr id="193" name="正方形/長方形 192">
            <a:extLst>
              <a:ext uri="{FF2B5EF4-FFF2-40B4-BE49-F238E27FC236}">
                <a16:creationId xmlns:a16="http://schemas.microsoft.com/office/drawing/2014/main" id="{DEA6DC6D-DA4F-9243-AFA3-B9E391D8C3E7}"/>
              </a:ext>
            </a:extLst>
          </p:cNvPr>
          <p:cNvSpPr/>
          <p:nvPr/>
        </p:nvSpPr>
        <p:spPr>
          <a:xfrm>
            <a:off x="569640" y="841276"/>
            <a:ext cx="6642272" cy="1232155"/>
          </a:xfrm>
          <a:prstGeom prst="rect">
            <a:avLst/>
          </a:prstGeom>
          <a:solidFill>
            <a:schemeClr val="accent6">
              <a:lumMod val="20000"/>
              <a:lumOff val="80000"/>
            </a:schemeClr>
          </a:solidFill>
          <a:ln w="25400" cap="flat" cmpd="sng" algn="ctr">
            <a:solidFill>
              <a:schemeClr val="accent6">
                <a:lumMod val="75000"/>
              </a:schemeClr>
            </a:solidFill>
            <a:prstDash val="solid"/>
          </a:ln>
          <a:effectLst/>
        </p:spPr>
        <p:txBody>
          <a:bodyPr rtlCol="0" anchor="ct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marL="0" marR="0" lvl="0" indent="0" algn="l" defTabSz="761970" rtl="0" eaLnBrk="1" fontAlgn="auto" latinLnBrk="0" hangingPunct="1">
              <a:lnSpc>
                <a:spcPct val="100000"/>
              </a:lnSpc>
              <a:spcBef>
                <a:spcPts val="0"/>
              </a:spcBef>
              <a:spcAft>
                <a:spcPts val="0"/>
              </a:spcAft>
              <a:buClrTx/>
              <a:buSzTx/>
              <a:buFontTx/>
              <a:buNone/>
              <a:tabLst/>
              <a:defRPr/>
            </a:pPr>
            <a:r>
              <a:rPr kumimoji="1" lang="en-US" altLang="ja-JP" sz="2667"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The tweets as term sequence content.</a:t>
            </a:r>
          </a:p>
          <a:p>
            <a:pPr marL="0" marR="0" lvl="0" indent="0" algn="l" defTabSz="761970" rtl="0" eaLnBrk="1" fontAlgn="auto" latinLnBrk="0" hangingPunct="1">
              <a:lnSpc>
                <a:spcPct val="100000"/>
              </a:lnSpc>
              <a:spcBef>
                <a:spcPts val="0"/>
              </a:spcBef>
              <a:spcAft>
                <a:spcPts val="0"/>
              </a:spcAft>
              <a:buClrTx/>
              <a:buSzTx/>
              <a:buFontTx/>
              <a:buNone/>
              <a:tabLst/>
              <a:defRPr/>
            </a:pPr>
            <a:r>
              <a:rPr kumimoji="1" lang="ja-JP" altLang="en-US" sz="2333" b="0" i="0" u="none" strike="noStrike" kern="1200" cap="none" spc="0" normalizeH="0" baseline="0" noProof="0" dirty="0">
                <a:ln>
                  <a:noFill/>
                </a:ln>
                <a:solidFill>
                  <a:prstClr val="black"/>
                </a:solidFill>
                <a:effectLst/>
                <a:uLnTx/>
                <a:uFillTx/>
                <a:latin typeface="Calibri 本文"/>
                <a:ea typeface="ＭＳ Ｐゴシック" panose="020B0600070205080204" pitchFamily="34" charset="-128"/>
                <a:cs typeface="Times New Roman" panose="02020603050405020304" pitchFamily="18" charset="0"/>
              </a:rPr>
              <a:t>　⇒ </a:t>
            </a:r>
            <a:r>
              <a:rPr kumimoji="1" lang="en-US" altLang="ja-JP" sz="2333"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LSTM can extract behavioral facilitation tweets.</a:t>
            </a:r>
          </a:p>
        </p:txBody>
      </p:sp>
      <p:sp>
        <p:nvSpPr>
          <p:cNvPr id="50" name="スライド番号プレースホルダー 3">
            <a:extLst>
              <a:ext uri="{FF2B5EF4-FFF2-40B4-BE49-F238E27FC236}">
                <a16:creationId xmlns:a16="http://schemas.microsoft.com/office/drawing/2014/main" id="{8215AA80-5EFF-4596-B778-9533BEC64764}"/>
              </a:ext>
            </a:extLst>
          </p:cNvPr>
          <p:cNvSpPr>
            <a:spLocks noGrp="1"/>
          </p:cNvSpPr>
          <p:nvPr>
            <p:ph type="sldNum" sz="quarter" idx="11"/>
          </p:nvPr>
        </p:nvSpPr>
        <p:spPr>
          <a:xfrm>
            <a:off x="5966916" y="5492750"/>
            <a:ext cx="1587500" cy="222249"/>
          </a:xfrm>
        </p:spPr>
        <p:txBody>
          <a:bodyPr/>
          <a:lstStyle/>
          <a:p>
            <a:fld id="{D2D8002D-B5B0-4BAC-B1F6-782DDCCE6D9C}" type="slidenum">
              <a:rPr lang="ja-JP" altLang="en-US" smtClean="0">
                <a:solidFill>
                  <a:prstClr val="black"/>
                </a:solidFill>
              </a:rPr>
              <a:pPr/>
              <a:t>21</a:t>
            </a:fld>
            <a:endParaRPr lang="ja-JP" altLang="en-US" dirty="0"/>
          </a:p>
        </p:txBody>
      </p:sp>
    </p:spTree>
    <p:extLst>
      <p:ext uri="{BB962C8B-B14F-4D97-AF65-F5344CB8AC3E}">
        <p14:creationId xmlns:p14="http://schemas.microsoft.com/office/powerpoint/2010/main" val="1617354161"/>
      </p:ext>
    </p:extLst>
  </p:cSld>
  <p:clrMapOvr>
    <a:masterClrMapping/>
  </p:clrMapOvr>
  <p:transition>
    <p:cut/>
  </p:transition>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8" name="グループ化 17">
            <a:extLst>
              <a:ext uri="{FF2B5EF4-FFF2-40B4-BE49-F238E27FC236}">
                <a16:creationId xmlns:a16="http://schemas.microsoft.com/office/drawing/2014/main" id="{110CF7B8-ACDD-6F40-BEE7-148010BBDD8A}"/>
              </a:ext>
            </a:extLst>
          </p:cNvPr>
          <p:cNvGrpSpPr/>
          <p:nvPr/>
        </p:nvGrpSpPr>
        <p:grpSpPr>
          <a:xfrm>
            <a:off x="641648" y="2641476"/>
            <a:ext cx="6480720" cy="2088232"/>
            <a:chOff x="641648" y="2785492"/>
            <a:chExt cx="6480720" cy="2088232"/>
          </a:xfrm>
        </p:grpSpPr>
        <p:sp>
          <p:nvSpPr>
            <p:cNvPr id="8" name="正方形/長方形 7">
              <a:extLst>
                <a:ext uri="{FF2B5EF4-FFF2-40B4-BE49-F238E27FC236}">
                  <a16:creationId xmlns:a16="http://schemas.microsoft.com/office/drawing/2014/main" id="{24C6C32F-C44C-A345-BA19-A3A7FB04ACCE}"/>
                </a:ext>
              </a:extLst>
            </p:cNvPr>
            <p:cNvSpPr/>
            <p:nvPr/>
          </p:nvSpPr>
          <p:spPr>
            <a:xfrm>
              <a:off x="641648" y="3217540"/>
              <a:ext cx="6480720" cy="1656184"/>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endParaRPr lang="en-US" altLang="ja-JP" sz="2000" dirty="0"/>
            </a:p>
          </p:txBody>
        </p:sp>
        <p:sp>
          <p:nvSpPr>
            <p:cNvPr id="9" name="角丸四角形 8">
              <a:extLst>
                <a:ext uri="{FF2B5EF4-FFF2-40B4-BE49-F238E27FC236}">
                  <a16:creationId xmlns:a16="http://schemas.microsoft.com/office/drawing/2014/main" id="{3FDD7193-234A-1B43-9717-5D83C3284A74}"/>
                </a:ext>
              </a:extLst>
            </p:cNvPr>
            <p:cNvSpPr/>
            <p:nvPr/>
          </p:nvSpPr>
          <p:spPr>
            <a:xfrm>
              <a:off x="643315" y="2785492"/>
              <a:ext cx="1728192" cy="432048"/>
            </a:xfrm>
            <a:prstGeom prst="roundRect">
              <a:avLst>
                <a:gd name="adj" fmla="val 0"/>
              </a:avLst>
            </a:prstGeom>
            <a:solidFill>
              <a:schemeClr val="accent6">
                <a:lumMod val="20000"/>
                <a:lumOff val="80000"/>
              </a:schemeClr>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800" dirty="0">
                  <a:solidFill>
                    <a:schemeClr val="tx1"/>
                  </a:solidFill>
                </a:rPr>
                <a:t>Procedure</a:t>
              </a:r>
              <a:endParaRPr kumimoji="1" lang="ja-JP" altLang="en-US" sz="2800" dirty="0">
                <a:solidFill>
                  <a:schemeClr val="tx1"/>
                </a:solidFill>
              </a:endParaRPr>
            </a:p>
          </p:txBody>
        </p:sp>
      </p:grpSp>
      <p:sp>
        <p:nvSpPr>
          <p:cNvPr id="2" name="タイトル 1">
            <a:extLst>
              <a:ext uri="{FF2B5EF4-FFF2-40B4-BE49-F238E27FC236}">
                <a16:creationId xmlns:a16="http://schemas.microsoft.com/office/drawing/2014/main" id="{F9EB336A-901F-E846-8E39-4A554B9F1E2B}"/>
              </a:ext>
            </a:extLst>
          </p:cNvPr>
          <p:cNvSpPr>
            <a:spLocks noGrp="1"/>
          </p:cNvSpPr>
          <p:nvPr>
            <p:ph type="title"/>
          </p:nvPr>
        </p:nvSpPr>
        <p:spPr/>
        <p:txBody>
          <a:bodyPr/>
          <a:lstStyle/>
          <a:p>
            <a:r>
              <a:rPr lang="en-US" altLang="ja-JP" dirty="0"/>
              <a:t>Experiment</a:t>
            </a:r>
            <a:endParaRPr kumimoji="1" lang="ja-JP" altLang="en-US"/>
          </a:p>
        </p:txBody>
      </p:sp>
      <p:sp>
        <p:nvSpPr>
          <p:cNvPr id="13" name="コンテンツ プレースホルダー 4">
            <a:extLst>
              <a:ext uri="{FF2B5EF4-FFF2-40B4-BE49-F238E27FC236}">
                <a16:creationId xmlns:a16="http://schemas.microsoft.com/office/drawing/2014/main" id="{AC40F281-5EB4-2F49-86A8-75A1156DBFA7}"/>
              </a:ext>
            </a:extLst>
          </p:cNvPr>
          <p:cNvSpPr>
            <a:spLocks noGrp="1"/>
          </p:cNvSpPr>
          <p:nvPr>
            <p:ph idx="1"/>
          </p:nvPr>
        </p:nvSpPr>
        <p:spPr>
          <a:xfrm>
            <a:off x="704474" y="3289548"/>
            <a:ext cx="6319644" cy="1391736"/>
          </a:xfrm>
        </p:spPr>
        <p:txBody>
          <a:bodyPr>
            <a:noAutofit/>
          </a:bodyPr>
          <a:lstStyle/>
          <a:p>
            <a:pPr marL="342900" indent="-342900">
              <a:buClr>
                <a:schemeClr val="tx2">
                  <a:lumMod val="75000"/>
                </a:schemeClr>
              </a:buClr>
              <a:buSzPct val="90000"/>
              <a:buFont typeface="+mj-lt"/>
              <a:buAutoNum type="arabicPeriod"/>
            </a:pPr>
            <a:r>
              <a:rPr lang="en-US" altLang="ja-JP" sz="1800" dirty="0"/>
              <a:t>Collecting tweets including the topic.</a:t>
            </a:r>
          </a:p>
          <a:p>
            <a:pPr marL="342900" indent="-342900">
              <a:buClr>
                <a:schemeClr val="tx2">
                  <a:lumMod val="75000"/>
                </a:schemeClr>
              </a:buClr>
              <a:buSzPct val="90000"/>
              <a:buFont typeface="+mj-lt"/>
              <a:buAutoNum type="arabicPeriod"/>
            </a:pPr>
            <a:endParaRPr lang="en-US" altLang="ja-JP" sz="100" dirty="0"/>
          </a:p>
          <a:p>
            <a:pPr marL="342900" indent="-342900">
              <a:buClr>
                <a:schemeClr val="tx2">
                  <a:lumMod val="75000"/>
                </a:schemeClr>
              </a:buClr>
              <a:buSzPct val="90000"/>
              <a:buFont typeface="+mj-lt"/>
              <a:buAutoNum type="arabicPeriod"/>
            </a:pPr>
            <a:r>
              <a:rPr lang="en-US" altLang="ja-JP" sz="1800" dirty="0"/>
              <a:t>Extracting behavioral facilitation tweets using LSTM.</a:t>
            </a:r>
          </a:p>
          <a:p>
            <a:pPr marL="342900" indent="-342900">
              <a:buClr>
                <a:schemeClr val="tx2">
                  <a:lumMod val="75000"/>
                </a:schemeClr>
              </a:buClr>
              <a:buSzPct val="90000"/>
              <a:buFont typeface="+mj-lt"/>
              <a:buAutoNum type="arabicPeriod"/>
            </a:pPr>
            <a:endParaRPr lang="en-US" altLang="ja-JP" sz="100" dirty="0"/>
          </a:p>
          <a:p>
            <a:pPr marL="342900" indent="-342900">
              <a:buClr>
                <a:schemeClr val="tx2">
                  <a:lumMod val="75000"/>
                </a:schemeClr>
              </a:buClr>
              <a:buSzPct val="90000"/>
              <a:buFont typeface="+mj-lt"/>
              <a:buAutoNum type="arabicPeriod"/>
            </a:pPr>
            <a:r>
              <a:rPr lang="en-US" altLang="ja-JP" sz="1800" dirty="0"/>
              <a:t>Calculating precision, recall, and F-measure.</a:t>
            </a:r>
          </a:p>
        </p:txBody>
      </p:sp>
      <p:sp>
        <p:nvSpPr>
          <p:cNvPr id="5" name="正方形/長方形 4">
            <a:extLst>
              <a:ext uri="{FF2B5EF4-FFF2-40B4-BE49-F238E27FC236}">
                <a16:creationId xmlns:a16="http://schemas.microsoft.com/office/drawing/2014/main" id="{8D5C1C9B-779F-3C42-8C52-D58BF5212BF2}"/>
              </a:ext>
            </a:extLst>
          </p:cNvPr>
          <p:cNvSpPr/>
          <p:nvPr/>
        </p:nvSpPr>
        <p:spPr>
          <a:xfrm>
            <a:off x="188731" y="-32112"/>
            <a:ext cx="3981309" cy="369332"/>
          </a:xfrm>
          <a:prstGeom prst="rect">
            <a:avLst/>
          </a:prstGeom>
        </p:spPr>
        <p:txBody>
          <a:bodyPr wrap="square">
            <a:spAutoFit/>
          </a:bodyPr>
          <a:lstStyle/>
          <a:p>
            <a:r>
              <a:rPr lang="en" altLang="ja-JP" dirty="0">
                <a:solidFill>
                  <a:schemeClr val="bg1"/>
                </a:solidFill>
              </a:rPr>
              <a:t>Extracting behavioral facilitation tweets</a:t>
            </a:r>
            <a:endParaRPr lang="ja-JP" altLang="en-US" dirty="0">
              <a:solidFill>
                <a:schemeClr val="bg1"/>
              </a:solidFill>
            </a:endParaRPr>
          </a:p>
        </p:txBody>
      </p:sp>
      <p:grpSp>
        <p:nvGrpSpPr>
          <p:cNvPr id="12" name="グループ化 11">
            <a:extLst>
              <a:ext uri="{FF2B5EF4-FFF2-40B4-BE49-F238E27FC236}">
                <a16:creationId xmlns:a16="http://schemas.microsoft.com/office/drawing/2014/main" id="{E7D76338-6F98-5F4D-8D4A-44867EA61328}"/>
              </a:ext>
            </a:extLst>
          </p:cNvPr>
          <p:cNvGrpSpPr/>
          <p:nvPr/>
        </p:nvGrpSpPr>
        <p:grpSpPr>
          <a:xfrm>
            <a:off x="641648" y="985292"/>
            <a:ext cx="6480720" cy="1489245"/>
            <a:chOff x="649194" y="1008215"/>
            <a:chExt cx="6480720" cy="1489245"/>
          </a:xfrm>
        </p:grpSpPr>
        <p:sp>
          <p:nvSpPr>
            <p:cNvPr id="7" name="正方形/長方形 6">
              <a:extLst>
                <a:ext uri="{FF2B5EF4-FFF2-40B4-BE49-F238E27FC236}">
                  <a16:creationId xmlns:a16="http://schemas.microsoft.com/office/drawing/2014/main" id="{EEBFD3A1-264C-A047-81CE-C57CEC8B8F67}"/>
                </a:ext>
              </a:extLst>
            </p:cNvPr>
            <p:cNvSpPr/>
            <p:nvPr/>
          </p:nvSpPr>
          <p:spPr>
            <a:xfrm>
              <a:off x="649195" y="1440263"/>
              <a:ext cx="6480719" cy="1057197"/>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 altLang="ja-JP" sz="2800" dirty="0"/>
                <a:t>To assess method to extract </a:t>
              </a:r>
            </a:p>
            <a:p>
              <a:pPr algn="ctr"/>
              <a:r>
                <a:rPr lang="en" altLang="ja-JP" sz="2800" dirty="0"/>
                <a:t>behavioral facilitation tweets.</a:t>
              </a:r>
            </a:p>
          </p:txBody>
        </p:sp>
        <p:sp>
          <p:nvSpPr>
            <p:cNvPr id="10" name="角丸四角形 9">
              <a:extLst>
                <a:ext uri="{FF2B5EF4-FFF2-40B4-BE49-F238E27FC236}">
                  <a16:creationId xmlns:a16="http://schemas.microsoft.com/office/drawing/2014/main" id="{723110F9-0646-444D-9CA9-8A08FD34901A}"/>
                </a:ext>
              </a:extLst>
            </p:cNvPr>
            <p:cNvSpPr/>
            <p:nvPr/>
          </p:nvSpPr>
          <p:spPr>
            <a:xfrm>
              <a:off x="649194" y="1008215"/>
              <a:ext cx="1728192" cy="432048"/>
            </a:xfrm>
            <a:prstGeom prst="roundRect">
              <a:avLst>
                <a:gd name="adj" fmla="val 0"/>
              </a:avLst>
            </a:prstGeom>
            <a:solidFill>
              <a:schemeClr val="accent6">
                <a:lumMod val="20000"/>
                <a:lumOff val="80000"/>
              </a:schemeClr>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3200" dirty="0">
                  <a:solidFill>
                    <a:schemeClr val="tx1"/>
                  </a:solidFill>
                </a:rPr>
                <a:t>Purpose</a:t>
              </a:r>
              <a:endParaRPr kumimoji="1" lang="ja-JP" altLang="en-US" sz="3200" dirty="0">
                <a:solidFill>
                  <a:schemeClr val="tx1"/>
                </a:solidFill>
              </a:endParaRPr>
            </a:p>
          </p:txBody>
        </p:sp>
      </p:grpSp>
      <p:sp>
        <p:nvSpPr>
          <p:cNvPr id="16" name="テキスト ボックス 15">
            <a:extLst>
              <a:ext uri="{FF2B5EF4-FFF2-40B4-BE49-F238E27FC236}">
                <a16:creationId xmlns:a16="http://schemas.microsoft.com/office/drawing/2014/main" id="{DA982A37-F521-7B4A-AB1E-9EC9E17A07FF}"/>
              </a:ext>
            </a:extLst>
          </p:cNvPr>
          <p:cNvSpPr txBox="1"/>
          <p:nvPr/>
        </p:nvSpPr>
        <p:spPr>
          <a:xfrm>
            <a:off x="389620" y="4945732"/>
            <a:ext cx="6948772" cy="461665"/>
          </a:xfrm>
          <a:prstGeom prst="rect">
            <a:avLst/>
          </a:prstGeom>
          <a:solidFill>
            <a:schemeClr val="bg1"/>
          </a:solidFill>
          <a:ln w="38100">
            <a:solidFill>
              <a:srgbClr val="5BD078">
                <a:lumMod val="75000"/>
              </a:srgbClr>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2400" b="0" i="0" u="none" strike="noStrike" kern="0" cap="none" spc="0" normalizeH="0" baseline="0" noProof="0" dirty="0">
                <a:ln>
                  <a:noFill/>
                </a:ln>
                <a:solidFill>
                  <a:prstClr val="black"/>
                </a:solidFill>
                <a:effectLst/>
                <a:uLnTx/>
                <a:uFillTx/>
              </a:rPr>
              <a:t>Topic</a:t>
            </a:r>
            <a:r>
              <a:rPr kumimoji="0" lang="ja-JP" altLang="en-US" sz="2400" b="0" i="0" u="none" strike="noStrike" kern="0" cap="none" spc="0" normalizeH="0" baseline="0" noProof="0">
                <a:ln>
                  <a:noFill/>
                </a:ln>
                <a:solidFill>
                  <a:prstClr val="black"/>
                </a:solidFill>
                <a:effectLst/>
                <a:uLnTx/>
                <a:uFillTx/>
              </a:rPr>
              <a:t>：</a:t>
            </a:r>
            <a:r>
              <a:rPr kumimoji="0" lang="en-US" altLang="ja-JP" sz="2400" b="0" i="0" u="none" strike="noStrike" kern="0" cap="none" spc="0" normalizeH="0" baseline="0" noProof="0" dirty="0">
                <a:ln>
                  <a:noFill/>
                </a:ln>
                <a:solidFill>
                  <a:prstClr val="black"/>
                </a:solidFill>
                <a:effectLst/>
                <a:uLnTx/>
                <a:uFillTx/>
              </a:rPr>
              <a:t>Earthquake, Heavy rain,</a:t>
            </a:r>
            <a:r>
              <a:rPr kumimoji="0" lang="en-US" altLang="ja-JP" sz="2400" kern="0" dirty="0">
                <a:solidFill>
                  <a:prstClr val="black"/>
                </a:solidFill>
              </a:rPr>
              <a:t> Typhoon, Heatstroke</a:t>
            </a:r>
            <a:endParaRPr kumimoji="0" lang="ja-JP" altLang="en-US" sz="2400" b="0" i="0" u="none" strike="noStrike" kern="0" cap="none" spc="0" normalizeH="0" baseline="0" noProof="0" dirty="0">
              <a:ln>
                <a:noFill/>
              </a:ln>
              <a:solidFill>
                <a:prstClr val="black"/>
              </a:solidFill>
              <a:effectLst/>
              <a:uLnTx/>
              <a:uFillTx/>
            </a:endParaRPr>
          </a:p>
        </p:txBody>
      </p:sp>
      <p:sp>
        <p:nvSpPr>
          <p:cNvPr id="14" name="スライド番号プレースホルダー 3">
            <a:extLst>
              <a:ext uri="{FF2B5EF4-FFF2-40B4-BE49-F238E27FC236}">
                <a16:creationId xmlns:a16="http://schemas.microsoft.com/office/drawing/2014/main" id="{566A20E6-CC96-49CB-9530-053B2F5D2D08}"/>
              </a:ext>
            </a:extLst>
          </p:cNvPr>
          <p:cNvSpPr>
            <a:spLocks noGrp="1"/>
          </p:cNvSpPr>
          <p:nvPr>
            <p:ph type="sldNum" sz="quarter" idx="11"/>
          </p:nvPr>
        </p:nvSpPr>
        <p:spPr>
          <a:xfrm>
            <a:off x="5966916" y="5492750"/>
            <a:ext cx="1587500" cy="222249"/>
          </a:xfrm>
        </p:spPr>
        <p:txBody>
          <a:bodyPr/>
          <a:lstStyle/>
          <a:p>
            <a:fld id="{D2D8002D-B5B0-4BAC-B1F6-782DDCCE6D9C}" type="slidenum">
              <a:rPr lang="ja-JP" altLang="en-US" smtClean="0">
                <a:solidFill>
                  <a:prstClr val="black"/>
                </a:solidFill>
              </a:rPr>
              <a:pPr/>
              <a:t>22</a:t>
            </a:fld>
            <a:endParaRPr lang="ja-JP" altLang="en-US" dirty="0"/>
          </a:p>
        </p:txBody>
      </p:sp>
    </p:spTree>
    <p:extLst>
      <p:ext uri="{BB962C8B-B14F-4D97-AF65-F5344CB8AC3E}">
        <p14:creationId xmlns:p14="http://schemas.microsoft.com/office/powerpoint/2010/main" val="1169866055"/>
      </p:ext>
    </p:extLst>
  </p:cSld>
  <p:clrMapOvr>
    <a:masterClrMapping/>
  </p:clrMapOvr>
  <p:transition>
    <p:cut/>
  </p:transition>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9EB336A-901F-E846-8E39-4A554B9F1E2B}"/>
              </a:ext>
            </a:extLst>
          </p:cNvPr>
          <p:cNvSpPr>
            <a:spLocks noGrp="1"/>
          </p:cNvSpPr>
          <p:nvPr>
            <p:ph type="title"/>
          </p:nvPr>
        </p:nvSpPr>
        <p:spPr/>
        <p:txBody>
          <a:bodyPr/>
          <a:lstStyle/>
          <a:p>
            <a:r>
              <a:rPr lang="en-US" altLang="ja-JP" dirty="0"/>
              <a:t>Experiment</a:t>
            </a:r>
            <a:endParaRPr kumimoji="1" lang="ja-JP" altLang="en-US"/>
          </a:p>
        </p:txBody>
      </p:sp>
      <p:sp>
        <p:nvSpPr>
          <p:cNvPr id="5" name="正方形/長方形 4">
            <a:extLst>
              <a:ext uri="{FF2B5EF4-FFF2-40B4-BE49-F238E27FC236}">
                <a16:creationId xmlns:a16="http://schemas.microsoft.com/office/drawing/2014/main" id="{8D5C1C9B-779F-3C42-8C52-D58BF5212BF2}"/>
              </a:ext>
            </a:extLst>
          </p:cNvPr>
          <p:cNvSpPr/>
          <p:nvPr/>
        </p:nvSpPr>
        <p:spPr>
          <a:xfrm>
            <a:off x="188731" y="-32112"/>
            <a:ext cx="3981309" cy="369332"/>
          </a:xfrm>
          <a:prstGeom prst="rect">
            <a:avLst/>
          </a:prstGeom>
        </p:spPr>
        <p:txBody>
          <a:bodyPr wrap="square">
            <a:spAutoFit/>
          </a:bodyPr>
          <a:lstStyle/>
          <a:p>
            <a:r>
              <a:rPr lang="en" altLang="ja-JP" dirty="0">
                <a:solidFill>
                  <a:schemeClr val="bg1"/>
                </a:solidFill>
              </a:rPr>
              <a:t>Extracting behavioral facilitation tweets</a:t>
            </a:r>
            <a:endParaRPr lang="ja-JP" altLang="en-US" dirty="0">
              <a:solidFill>
                <a:schemeClr val="bg1"/>
              </a:solidFill>
            </a:endParaRPr>
          </a:p>
        </p:txBody>
      </p:sp>
      <p:sp>
        <p:nvSpPr>
          <p:cNvPr id="6" name="コンテンツ プレースホルダー 2">
            <a:extLst>
              <a:ext uri="{FF2B5EF4-FFF2-40B4-BE49-F238E27FC236}">
                <a16:creationId xmlns:a16="http://schemas.microsoft.com/office/drawing/2014/main" id="{30DBCE95-DE2B-3640-AB32-454121189982}"/>
              </a:ext>
            </a:extLst>
          </p:cNvPr>
          <p:cNvSpPr txBox="1">
            <a:spLocks/>
          </p:cNvSpPr>
          <p:nvPr/>
        </p:nvSpPr>
        <p:spPr>
          <a:xfrm>
            <a:off x="569640" y="1489348"/>
            <a:ext cx="2616002" cy="1038322"/>
          </a:xfrm>
          <a:prstGeom prst="rect">
            <a:avLst/>
          </a:prstGeom>
          <a:noFill/>
          <a:ln>
            <a:noFill/>
          </a:ln>
        </p:spPr>
        <p:style>
          <a:lnRef idx="2">
            <a:schemeClr val="accent1"/>
          </a:lnRef>
          <a:fillRef idx="1">
            <a:schemeClr val="lt1"/>
          </a:fillRef>
          <a:effectRef idx="0">
            <a:schemeClr val="accent1"/>
          </a:effectRef>
          <a:fontRef idx="minor">
            <a:schemeClr val="dk1"/>
          </a:fontRef>
        </p:style>
        <p:txBody>
          <a:bodyPr>
            <a:noAutofit/>
          </a:bodyPr>
          <a:lstStyle>
            <a:lvl1pPr marL="365760" indent="-283464" algn="l" rtl="0" eaLnBrk="1" latinLnBrk="0" hangingPunct="1">
              <a:lnSpc>
                <a:spcPct val="100000"/>
              </a:lnSpc>
              <a:spcBef>
                <a:spcPts val="600"/>
              </a:spcBef>
              <a:buClr>
                <a:schemeClr val="accent1"/>
              </a:buClr>
              <a:buSzPct val="80000"/>
              <a:buFont typeface="Wingdings 2"/>
              <a:buChar char=""/>
              <a:defRPr kumimoji="1"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1"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1"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1"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1"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1"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1"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1"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1" sz="2000" kern="1200">
                <a:solidFill>
                  <a:schemeClr val="tx1"/>
                </a:solidFill>
                <a:latin typeface="+mn-lt"/>
                <a:ea typeface="+mn-ea"/>
                <a:cs typeface="+mn-cs"/>
              </a:defRPr>
            </a:lvl9pPr>
            <a:extLst/>
          </a:lstStyle>
          <a:p>
            <a:pPr marL="0" indent="0" defTabSz="761970">
              <a:spcBef>
                <a:spcPts val="500"/>
              </a:spcBef>
              <a:buClr>
                <a:srgbClr val="31B6FD"/>
              </a:buClr>
              <a:buNone/>
            </a:pPr>
            <a:r>
              <a:rPr lang="ja-JP" altLang="en-US" sz="1667" dirty="0">
                <a:solidFill>
                  <a:prstClr val="black"/>
                </a:solidFill>
                <a:latin typeface="Calibri"/>
                <a:ea typeface="ＭＳ Ｐゴシック" panose="020B0600070205080204" pitchFamily="34" charset="-128"/>
              </a:rPr>
              <a:t>・</a:t>
            </a:r>
            <a:r>
              <a:rPr lang="en-US" altLang="ja-JP" sz="2000" b="1" dirty="0">
                <a:solidFill>
                  <a:prstClr val="black"/>
                </a:solidFill>
                <a:latin typeface="Calibri"/>
                <a:ea typeface="ＭＳ Ｐゴシック" panose="020B0600070205080204" pitchFamily="34" charset="-128"/>
              </a:rPr>
              <a:t>Target topic</a:t>
            </a:r>
          </a:p>
          <a:p>
            <a:pPr marL="0" indent="0" defTabSz="761970">
              <a:spcBef>
                <a:spcPts val="500"/>
              </a:spcBef>
              <a:buClr>
                <a:srgbClr val="31B6FD"/>
              </a:buClr>
              <a:buNone/>
            </a:pPr>
            <a:r>
              <a:rPr lang="en-US" altLang="ja-JP" sz="1667" dirty="0">
                <a:solidFill>
                  <a:prstClr val="black"/>
                </a:solidFill>
                <a:latin typeface="Calibri"/>
                <a:ea typeface="ＭＳ Ｐゴシック" panose="020B0600070205080204" pitchFamily="34" charset="-128"/>
              </a:rPr>
              <a:t>   – Earthquake, Heavy rain,</a:t>
            </a:r>
          </a:p>
          <a:p>
            <a:pPr marL="0" indent="0" defTabSz="761970">
              <a:spcBef>
                <a:spcPts val="500"/>
              </a:spcBef>
              <a:buClr>
                <a:srgbClr val="31B6FD"/>
              </a:buClr>
              <a:buNone/>
            </a:pPr>
            <a:r>
              <a:rPr lang="en-US" altLang="ja-JP" sz="1667" dirty="0">
                <a:solidFill>
                  <a:prstClr val="black"/>
                </a:solidFill>
                <a:latin typeface="Calibri"/>
                <a:ea typeface="ＭＳ Ｐゴシック" panose="020B0600070205080204" pitchFamily="34" charset="-128"/>
              </a:rPr>
              <a:t>      Typhoon, Heatstroke</a:t>
            </a:r>
          </a:p>
        </p:txBody>
      </p:sp>
      <p:sp>
        <p:nvSpPr>
          <p:cNvPr id="7" name="コンテンツ プレースホルダー 2">
            <a:extLst>
              <a:ext uri="{FF2B5EF4-FFF2-40B4-BE49-F238E27FC236}">
                <a16:creationId xmlns:a16="http://schemas.microsoft.com/office/drawing/2014/main" id="{B83E6875-1EA4-A240-BE68-5A5793CC69BF}"/>
              </a:ext>
            </a:extLst>
          </p:cNvPr>
          <p:cNvSpPr txBox="1">
            <a:spLocks/>
          </p:cNvSpPr>
          <p:nvPr/>
        </p:nvSpPr>
        <p:spPr>
          <a:xfrm>
            <a:off x="353616" y="997293"/>
            <a:ext cx="1920213" cy="420047"/>
          </a:xfrm>
          <a:prstGeom prst="rect">
            <a:avLst/>
          </a:prstGeom>
          <a:noFill/>
          <a:ln>
            <a:noFill/>
          </a:ln>
        </p:spPr>
        <p:style>
          <a:lnRef idx="2">
            <a:schemeClr val="accent1"/>
          </a:lnRef>
          <a:fillRef idx="1">
            <a:schemeClr val="lt1"/>
          </a:fillRef>
          <a:effectRef idx="0">
            <a:schemeClr val="accent1"/>
          </a:effectRef>
          <a:fontRef idx="minor">
            <a:schemeClr val="dk1"/>
          </a:fontRef>
        </p:style>
        <p:txBody>
          <a:bodyPr>
            <a:normAutofit lnSpcReduction="10000"/>
          </a:bodyPr>
          <a:lstStyle>
            <a:lvl1pPr marL="365760" indent="-283464" algn="l" rtl="0" eaLnBrk="1" latinLnBrk="0" hangingPunct="1">
              <a:lnSpc>
                <a:spcPct val="100000"/>
              </a:lnSpc>
              <a:spcBef>
                <a:spcPts val="600"/>
              </a:spcBef>
              <a:buClr>
                <a:schemeClr val="accent1"/>
              </a:buClr>
              <a:buSzPct val="80000"/>
              <a:buFont typeface="Wingdings 2"/>
              <a:buChar char=""/>
              <a:defRPr kumimoji="1"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1"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1"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1"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1"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1"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1"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1"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1" sz="2000" kern="1200">
                <a:solidFill>
                  <a:schemeClr val="tx1"/>
                </a:solidFill>
                <a:latin typeface="+mn-lt"/>
                <a:ea typeface="+mn-ea"/>
                <a:cs typeface="+mn-cs"/>
              </a:defRPr>
            </a:lvl9pPr>
            <a:extLst/>
          </a:lstStyle>
          <a:p>
            <a:pPr marL="0" indent="0" defTabSz="761970">
              <a:spcBef>
                <a:spcPts val="500"/>
              </a:spcBef>
              <a:buClr>
                <a:srgbClr val="31B6FD"/>
              </a:buClr>
              <a:buNone/>
            </a:pPr>
            <a:r>
              <a:rPr lang="en-US" altLang="ja-JP" sz="2333" b="1" u="sng" dirty="0">
                <a:solidFill>
                  <a:prstClr val="black"/>
                </a:solidFill>
                <a:latin typeface="Calibri"/>
                <a:ea typeface="ＭＳ Ｐゴシック" panose="020B0600070205080204" pitchFamily="34" charset="-128"/>
              </a:rPr>
              <a:t>Dataset</a:t>
            </a:r>
          </a:p>
        </p:txBody>
      </p:sp>
      <p:sp>
        <p:nvSpPr>
          <p:cNvPr id="8" name="コンテンツ プレースホルダー 2">
            <a:extLst>
              <a:ext uri="{FF2B5EF4-FFF2-40B4-BE49-F238E27FC236}">
                <a16:creationId xmlns:a16="http://schemas.microsoft.com/office/drawing/2014/main" id="{B13B222A-4DA8-1A4C-8C7E-42A35F9C4758}"/>
              </a:ext>
            </a:extLst>
          </p:cNvPr>
          <p:cNvSpPr txBox="1">
            <a:spLocks/>
          </p:cNvSpPr>
          <p:nvPr/>
        </p:nvSpPr>
        <p:spPr>
          <a:xfrm>
            <a:off x="569640" y="2987891"/>
            <a:ext cx="2037910" cy="709308"/>
          </a:xfrm>
          <a:prstGeom prst="rect">
            <a:avLst/>
          </a:prstGeom>
          <a:noFill/>
          <a:ln>
            <a:noFill/>
          </a:ln>
        </p:spPr>
        <p:style>
          <a:lnRef idx="2">
            <a:schemeClr val="accent1"/>
          </a:lnRef>
          <a:fillRef idx="1">
            <a:schemeClr val="lt1"/>
          </a:fillRef>
          <a:effectRef idx="0">
            <a:schemeClr val="accent1"/>
          </a:effectRef>
          <a:fontRef idx="minor">
            <a:schemeClr val="dk1"/>
          </a:fontRef>
        </p:style>
        <p:txBody>
          <a:bodyPr>
            <a:noAutofit/>
          </a:bodyPr>
          <a:lstStyle>
            <a:lvl1pPr marL="365760" indent="-283464" algn="l" rtl="0" eaLnBrk="1" latinLnBrk="0" hangingPunct="1">
              <a:lnSpc>
                <a:spcPct val="100000"/>
              </a:lnSpc>
              <a:spcBef>
                <a:spcPts val="600"/>
              </a:spcBef>
              <a:buClr>
                <a:schemeClr val="accent1"/>
              </a:buClr>
              <a:buSzPct val="80000"/>
              <a:buFont typeface="Wingdings 2"/>
              <a:buChar char=""/>
              <a:defRPr kumimoji="1"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1"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1"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1"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1"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1"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1"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1"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1" sz="2000" kern="1200">
                <a:solidFill>
                  <a:schemeClr val="tx1"/>
                </a:solidFill>
                <a:latin typeface="+mn-lt"/>
                <a:ea typeface="+mn-ea"/>
                <a:cs typeface="+mn-cs"/>
              </a:defRPr>
            </a:lvl9pPr>
            <a:extLst/>
          </a:lstStyle>
          <a:p>
            <a:pPr marL="0" indent="0" defTabSz="761970">
              <a:spcBef>
                <a:spcPts val="500"/>
              </a:spcBef>
              <a:buClr>
                <a:srgbClr val="31B6FD"/>
              </a:buClr>
              <a:buNone/>
            </a:pPr>
            <a:r>
              <a:rPr lang="ja-JP" altLang="en-US" sz="1667" dirty="0">
                <a:solidFill>
                  <a:prstClr val="black"/>
                </a:solidFill>
                <a:latin typeface="Calibri"/>
                <a:ea typeface="ＭＳ Ｐゴシック" panose="020B0600070205080204" pitchFamily="34" charset="-128"/>
              </a:rPr>
              <a:t>・</a:t>
            </a:r>
            <a:r>
              <a:rPr lang="en-US" altLang="ja-JP" sz="2000" b="1" dirty="0">
                <a:solidFill>
                  <a:prstClr val="black"/>
                </a:solidFill>
                <a:latin typeface="Calibri"/>
                <a:ea typeface="ＭＳ Ｐゴシック" panose="020B0600070205080204" pitchFamily="34" charset="-128"/>
              </a:rPr>
              <a:t>Subjects</a:t>
            </a:r>
            <a:endParaRPr lang="en-US" altLang="ja-JP" sz="1667" b="1" dirty="0">
              <a:solidFill>
                <a:prstClr val="black"/>
              </a:solidFill>
              <a:latin typeface="Calibri"/>
              <a:ea typeface="ＭＳ Ｐゴシック" panose="020B0600070205080204" pitchFamily="34" charset="-128"/>
            </a:endParaRPr>
          </a:p>
          <a:p>
            <a:pPr marL="0" indent="0" defTabSz="761970">
              <a:spcBef>
                <a:spcPts val="500"/>
              </a:spcBef>
              <a:buClr>
                <a:srgbClr val="31B6FD"/>
              </a:buClr>
              <a:buNone/>
            </a:pPr>
            <a:r>
              <a:rPr lang="en-US" altLang="ja-JP" sz="1667" dirty="0">
                <a:solidFill>
                  <a:prstClr val="black"/>
                </a:solidFill>
                <a:latin typeface="Calibri"/>
                <a:ea typeface="ＭＳ Ｐゴシック" panose="020B0600070205080204" pitchFamily="34" charset="-128"/>
              </a:rPr>
              <a:t>   –  5 people</a:t>
            </a:r>
          </a:p>
        </p:txBody>
      </p:sp>
      <p:sp>
        <p:nvSpPr>
          <p:cNvPr id="9" name="コンテンツ プレースホルダー 2">
            <a:extLst>
              <a:ext uri="{FF2B5EF4-FFF2-40B4-BE49-F238E27FC236}">
                <a16:creationId xmlns:a16="http://schemas.microsoft.com/office/drawing/2014/main" id="{62437A33-A2C3-7C45-8FFB-41665310FC08}"/>
              </a:ext>
            </a:extLst>
          </p:cNvPr>
          <p:cNvSpPr txBox="1">
            <a:spLocks/>
          </p:cNvSpPr>
          <p:nvPr/>
        </p:nvSpPr>
        <p:spPr>
          <a:xfrm>
            <a:off x="3233936" y="1390197"/>
            <a:ext cx="4320480" cy="360995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a:noAutofit/>
          </a:bodyPr>
          <a:lstStyle>
            <a:lvl1pPr marL="365760" indent="-283464" algn="l" rtl="0" eaLnBrk="1" latinLnBrk="0" hangingPunct="1">
              <a:lnSpc>
                <a:spcPct val="100000"/>
              </a:lnSpc>
              <a:spcBef>
                <a:spcPts val="600"/>
              </a:spcBef>
              <a:buClr>
                <a:schemeClr val="accent1"/>
              </a:buClr>
              <a:buSzPct val="80000"/>
              <a:buFont typeface="Wingdings 2"/>
              <a:buChar char=""/>
              <a:defRPr kumimoji="1"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1"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1"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1"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1"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1"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1"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1"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1" sz="2000" kern="1200">
                <a:solidFill>
                  <a:schemeClr val="tx1"/>
                </a:solidFill>
                <a:latin typeface="+mn-lt"/>
                <a:ea typeface="+mn-ea"/>
                <a:cs typeface="+mn-cs"/>
              </a:defRPr>
            </a:lvl9pPr>
            <a:extLst/>
          </a:lstStyle>
          <a:p>
            <a:pPr marL="0" indent="0" defTabSz="761970">
              <a:spcBef>
                <a:spcPts val="500"/>
              </a:spcBef>
              <a:buClr>
                <a:srgbClr val="5B9BD5"/>
              </a:buClr>
              <a:buNone/>
            </a:pPr>
            <a:r>
              <a:rPr lang="ja-JP" altLang="en-US" sz="1667" dirty="0">
                <a:solidFill>
                  <a:prstClr val="black"/>
                </a:solidFill>
                <a:latin typeface="Calibri"/>
                <a:ea typeface="ＭＳ Ｐゴシック" panose="020B0600070205080204" pitchFamily="34" charset="-128"/>
              </a:rPr>
              <a:t>・</a:t>
            </a:r>
            <a:r>
              <a:rPr lang="en-US" altLang="ja-JP" sz="1667" b="1" dirty="0">
                <a:solidFill>
                  <a:prstClr val="black"/>
                </a:solidFill>
                <a:latin typeface="Calibri"/>
                <a:ea typeface="ＭＳ Ｐゴシック" panose="020B0600070205080204" pitchFamily="34" charset="-128"/>
              </a:rPr>
              <a:t>How to generate Correct data</a:t>
            </a:r>
          </a:p>
          <a:p>
            <a:pPr marL="0" indent="0" defTabSz="761970">
              <a:spcBef>
                <a:spcPts val="500"/>
              </a:spcBef>
              <a:buClr>
                <a:srgbClr val="5B9BD5"/>
              </a:buClr>
              <a:buNone/>
            </a:pPr>
            <a:r>
              <a:rPr lang="en-US" altLang="ja-JP" sz="1667" dirty="0">
                <a:solidFill>
                  <a:prstClr val="black"/>
                </a:solidFill>
                <a:latin typeface="Calibri"/>
                <a:ea typeface="ＭＳ Ｐゴシック" panose="020B0600070205080204" pitchFamily="34" charset="-128"/>
              </a:rPr>
              <a:t>   1. Collecting tweets randomly about </a:t>
            </a:r>
          </a:p>
          <a:p>
            <a:pPr marL="0" indent="0" defTabSz="761970">
              <a:spcBef>
                <a:spcPts val="500"/>
              </a:spcBef>
              <a:buClr>
                <a:srgbClr val="5B9BD5"/>
              </a:buClr>
              <a:buNone/>
            </a:pPr>
            <a:r>
              <a:rPr lang="en-US" altLang="ja-JP" sz="1667" dirty="0">
                <a:solidFill>
                  <a:prstClr val="black"/>
                </a:solidFill>
                <a:latin typeface="Calibri"/>
                <a:ea typeface="ＭＳ Ｐゴシック" panose="020B0600070205080204" pitchFamily="34" charset="-128"/>
              </a:rPr>
              <a:t>        four topics.</a:t>
            </a:r>
          </a:p>
          <a:p>
            <a:pPr marL="0" indent="0" defTabSz="761970">
              <a:spcBef>
                <a:spcPts val="500"/>
              </a:spcBef>
              <a:buClr>
                <a:srgbClr val="5B9BD5"/>
              </a:buClr>
              <a:buNone/>
            </a:pPr>
            <a:r>
              <a:rPr lang="en-US" altLang="ja-JP" sz="1667" dirty="0">
                <a:solidFill>
                  <a:prstClr val="black"/>
                </a:solidFill>
                <a:latin typeface="Calibri"/>
                <a:ea typeface="ＭＳ Ｐゴシック" panose="020B0600070205080204" pitchFamily="34" charset="-128"/>
              </a:rPr>
              <a:t>   2. Asking the Subjects whether the tweet is</a:t>
            </a:r>
          </a:p>
          <a:p>
            <a:pPr marL="0" indent="0" defTabSz="761970">
              <a:spcBef>
                <a:spcPts val="500"/>
              </a:spcBef>
              <a:buClr>
                <a:srgbClr val="5B9BD5"/>
              </a:buClr>
              <a:buNone/>
            </a:pPr>
            <a:r>
              <a:rPr lang="en-US" altLang="ja-JP" sz="1667" dirty="0">
                <a:solidFill>
                  <a:prstClr val="black"/>
                </a:solidFill>
                <a:latin typeface="Calibri"/>
                <a:ea typeface="ＭＳ Ｐゴシック" panose="020B0600070205080204" pitchFamily="34" charset="-128"/>
              </a:rPr>
              <a:t>       a behavioral facilitation tweet or not.</a:t>
            </a:r>
          </a:p>
          <a:p>
            <a:pPr marL="0" indent="0" defTabSz="761970">
              <a:spcBef>
                <a:spcPts val="500"/>
              </a:spcBef>
              <a:buClr>
                <a:srgbClr val="5B9BD5"/>
              </a:buClr>
              <a:buNone/>
            </a:pPr>
            <a:r>
              <a:rPr lang="en-US" altLang="ja-JP" sz="1667" dirty="0">
                <a:solidFill>
                  <a:srgbClr val="C00000"/>
                </a:solidFill>
                <a:latin typeface="Calibri"/>
                <a:ea typeface="ＭＳ Ｐゴシック" panose="020B0600070205080204" pitchFamily="34" charset="-128"/>
              </a:rPr>
              <a:t>       </a:t>
            </a:r>
            <a:r>
              <a:rPr lang="en-US" altLang="ja-JP" sz="1667" u="sng" dirty="0">
                <a:solidFill>
                  <a:srgbClr val="D05F12"/>
                </a:solidFill>
                <a:latin typeface="Calibri"/>
                <a:ea typeface="ＭＳ Ｐゴシック" panose="020B0600070205080204" pitchFamily="34" charset="-128"/>
              </a:rPr>
              <a:t>Positive data</a:t>
            </a:r>
          </a:p>
          <a:p>
            <a:pPr marL="0" indent="0" defTabSz="761970">
              <a:spcBef>
                <a:spcPts val="500"/>
              </a:spcBef>
              <a:buClr>
                <a:srgbClr val="5B9BD5"/>
              </a:buClr>
              <a:buNone/>
            </a:pPr>
            <a:r>
              <a:rPr lang="en-US" altLang="ja-JP" sz="1667" dirty="0">
                <a:solidFill>
                  <a:prstClr val="black"/>
                </a:solidFill>
                <a:latin typeface="Calibri"/>
                <a:ea typeface="ＭＳ Ｐゴシック" panose="020B0600070205080204" pitchFamily="34" charset="-128"/>
              </a:rPr>
              <a:t>       3 or more subjects judge a tweet as </a:t>
            </a:r>
          </a:p>
          <a:p>
            <a:pPr marL="0" indent="0" defTabSz="761970">
              <a:spcBef>
                <a:spcPts val="500"/>
              </a:spcBef>
              <a:buClr>
                <a:srgbClr val="5B9BD5"/>
              </a:buClr>
              <a:buNone/>
            </a:pPr>
            <a:r>
              <a:rPr lang="en-US" altLang="ja-JP" sz="1667" dirty="0">
                <a:solidFill>
                  <a:prstClr val="black"/>
                </a:solidFill>
                <a:latin typeface="Calibri"/>
                <a:ea typeface="ＭＳ Ｐゴシック" panose="020B0600070205080204" pitchFamily="34" charset="-128"/>
              </a:rPr>
              <a:t>       </a:t>
            </a:r>
            <a:r>
              <a:rPr lang="en-US" altLang="ja-JP" sz="1667" b="1" u="sng" dirty="0">
                <a:solidFill>
                  <a:srgbClr val="C00000"/>
                </a:solidFill>
                <a:latin typeface="Calibri"/>
                <a:ea typeface="ＭＳ Ｐゴシック" panose="020B0600070205080204" pitchFamily="34" charset="-128"/>
              </a:rPr>
              <a:t>a behavioral facilitation tweet</a:t>
            </a:r>
            <a:r>
              <a:rPr lang="en-US" altLang="ja-JP" sz="1667" dirty="0">
                <a:solidFill>
                  <a:prstClr val="black"/>
                </a:solidFill>
                <a:latin typeface="Calibri"/>
                <a:ea typeface="ＭＳ Ｐゴシック" panose="020B0600070205080204" pitchFamily="34" charset="-128"/>
              </a:rPr>
              <a:t>.</a:t>
            </a:r>
          </a:p>
          <a:p>
            <a:pPr marL="0" indent="0" defTabSz="761970">
              <a:spcBef>
                <a:spcPts val="500"/>
              </a:spcBef>
              <a:buClr>
                <a:srgbClr val="5B9BD5"/>
              </a:buClr>
              <a:buNone/>
            </a:pPr>
            <a:r>
              <a:rPr lang="en-US" altLang="ja-JP" sz="1667" dirty="0">
                <a:solidFill>
                  <a:srgbClr val="C00000"/>
                </a:solidFill>
                <a:latin typeface="Calibri"/>
                <a:ea typeface="ＭＳ Ｐゴシック" panose="020B0600070205080204" pitchFamily="34" charset="-128"/>
              </a:rPr>
              <a:t>       </a:t>
            </a:r>
            <a:r>
              <a:rPr lang="en-US" altLang="ja-JP" sz="1667" u="sng" dirty="0">
                <a:solidFill>
                  <a:srgbClr val="5B9BD5">
                    <a:lumMod val="50000"/>
                  </a:srgbClr>
                </a:solidFill>
                <a:latin typeface="Calibri"/>
                <a:ea typeface="ＭＳ Ｐゴシック" panose="020B0600070205080204" pitchFamily="34" charset="-128"/>
              </a:rPr>
              <a:t>Negative data</a:t>
            </a:r>
          </a:p>
          <a:p>
            <a:pPr marL="0" indent="0" defTabSz="761970">
              <a:spcBef>
                <a:spcPts val="500"/>
              </a:spcBef>
              <a:buClr>
                <a:srgbClr val="5B9BD5"/>
              </a:buClr>
              <a:buNone/>
            </a:pPr>
            <a:r>
              <a:rPr lang="en-US" altLang="ja-JP" sz="1667" dirty="0">
                <a:solidFill>
                  <a:prstClr val="black"/>
                </a:solidFill>
                <a:latin typeface="Calibri"/>
                <a:ea typeface="ＭＳ Ｐゴシック" panose="020B0600070205080204" pitchFamily="34" charset="-128"/>
              </a:rPr>
              <a:t>       Another data becomes negative data.</a:t>
            </a:r>
            <a:endParaRPr lang="en-US" altLang="ja-JP" sz="1667" b="1" u="sng" dirty="0">
              <a:solidFill>
                <a:srgbClr val="C00000"/>
              </a:solidFill>
              <a:latin typeface="Calibri"/>
              <a:ea typeface="ＭＳ Ｐゴシック" panose="020B0600070205080204" pitchFamily="34" charset="-128"/>
            </a:endParaRPr>
          </a:p>
          <a:p>
            <a:pPr marL="0" indent="0" defTabSz="761970">
              <a:spcBef>
                <a:spcPts val="500"/>
              </a:spcBef>
              <a:buClr>
                <a:srgbClr val="5B9BD5"/>
              </a:buClr>
              <a:buNone/>
            </a:pPr>
            <a:endParaRPr lang="en-US" altLang="ja-JP" sz="1667" dirty="0">
              <a:solidFill>
                <a:prstClr val="black"/>
              </a:solidFill>
              <a:latin typeface="Calibri"/>
              <a:ea typeface="ＭＳ Ｐゴシック" panose="020B0600070205080204" pitchFamily="34" charset="-128"/>
            </a:endParaRPr>
          </a:p>
        </p:txBody>
      </p:sp>
      <p:sp>
        <p:nvSpPr>
          <p:cNvPr id="10" name="正方形/長方形 9">
            <a:extLst>
              <a:ext uri="{FF2B5EF4-FFF2-40B4-BE49-F238E27FC236}">
                <a16:creationId xmlns:a16="http://schemas.microsoft.com/office/drawing/2014/main" id="{792E4B17-1843-894E-BB0B-14A38A5F856B}"/>
              </a:ext>
            </a:extLst>
          </p:cNvPr>
          <p:cNvSpPr/>
          <p:nvPr/>
        </p:nvSpPr>
        <p:spPr>
          <a:xfrm>
            <a:off x="5998787" y="1345278"/>
            <a:ext cx="1603923" cy="293631"/>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defTabSz="761970"/>
            <a:r>
              <a:rPr lang="en-US" altLang="ja-JP" sz="1333" b="1" u="sng" dirty="0">
                <a:solidFill>
                  <a:prstClr val="black"/>
                </a:solidFill>
                <a:latin typeface="Times New Roman" panose="02020603050405020304" pitchFamily="18" charset="0"/>
                <a:ea typeface="ＭＳ Ｐゴシック" panose="020B0600070205080204" pitchFamily="34" charset="-128"/>
                <a:cs typeface="Times New Roman" panose="02020603050405020304" pitchFamily="18" charset="0"/>
              </a:rPr>
              <a:t>Crowd Sourcing</a:t>
            </a:r>
            <a:endParaRPr lang="ja-JP" altLang="en-US" sz="1333" b="1" u="sng" dirty="0">
              <a:solidFill>
                <a:prstClr val="black"/>
              </a:solidFill>
              <a:latin typeface="Times New Roman" panose="02020603050405020304" pitchFamily="18" charset="0"/>
              <a:ea typeface="ＭＳ Ｐゴシック" panose="020B0600070205080204" pitchFamily="34" charset="-128"/>
              <a:cs typeface="Times New Roman" panose="02020603050405020304" pitchFamily="18" charset="0"/>
            </a:endParaRPr>
          </a:p>
        </p:txBody>
      </p:sp>
    </p:spTree>
    <p:extLst>
      <p:ext uri="{BB962C8B-B14F-4D97-AF65-F5344CB8AC3E}">
        <p14:creationId xmlns:p14="http://schemas.microsoft.com/office/powerpoint/2010/main" val="3165195140"/>
      </p:ext>
    </p:extLst>
  </p:cSld>
  <p:clrMapOvr>
    <a:masterClrMapping/>
  </p:clrMapOvr>
  <p:transition>
    <p:cut/>
  </p:transition>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9EB336A-901F-E846-8E39-4A554B9F1E2B}"/>
              </a:ext>
            </a:extLst>
          </p:cNvPr>
          <p:cNvSpPr>
            <a:spLocks noGrp="1"/>
          </p:cNvSpPr>
          <p:nvPr>
            <p:ph type="title"/>
          </p:nvPr>
        </p:nvSpPr>
        <p:spPr/>
        <p:txBody>
          <a:bodyPr/>
          <a:lstStyle/>
          <a:p>
            <a:r>
              <a:rPr lang="en-US" altLang="ja-JP" dirty="0"/>
              <a:t>Experiment Dataset</a:t>
            </a:r>
            <a:endParaRPr kumimoji="1" lang="ja-JP" altLang="en-US"/>
          </a:p>
        </p:txBody>
      </p:sp>
      <p:sp>
        <p:nvSpPr>
          <p:cNvPr id="5" name="正方形/長方形 4">
            <a:extLst>
              <a:ext uri="{FF2B5EF4-FFF2-40B4-BE49-F238E27FC236}">
                <a16:creationId xmlns:a16="http://schemas.microsoft.com/office/drawing/2014/main" id="{8D5C1C9B-779F-3C42-8C52-D58BF5212BF2}"/>
              </a:ext>
            </a:extLst>
          </p:cNvPr>
          <p:cNvSpPr/>
          <p:nvPr/>
        </p:nvSpPr>
        <p:spPr>
          <a:xfrm>
            <a:off x="188731" y="-32112"/>
            <a:ext cx="3981309" cy="369332"/>
          </a:xfrm>
          <a:prstGeom prst="rect">
            <a:avLst/>
          </a:prstGeom>
        </p:spPr>
        <p:txBody>
          <a:bodyPr wrap="square">
            <a:spAutoFit/>
          </a:bodyPr>
          <a:lstStyle/>
          <a:p>
            <a:r>
              <a:rPr lang="en" altLang="ja-JP" dirty="0">
                <a:solidFill>
                  <a:schemeClr val="bg1"/>
                </a:solidFill>
              </a:rPr>
              <a:t>Extracting behavioral facilitation tweets</a:t>
            </a:r>
            <a:endParaRPr lang="ja-JP" altLang="en-US" dirty="0">
              <a:solidFill>
                <a:schemeClr val="bg1"/>
              </a:solidFill>
            </a:endParaRPr>
          </a:p>
        </p:txBody>
      </p:sp>
      <p:sp>
        <p:nvSpPr>
          <p:cNvPr id="6" name="コンテンツ プレースホルダー 2">
            <a:extLst>
              <a:ext uri="{FF2B5EF4-FFF2-40B4-BE49-F238E27FC236}">
                <a16:creationId xmlns:a16="http://schemas.microsoft.com/office/drawing/2014/main" id="{E2B7FA42-C398-F74C-9913-2436F793DFEF}"/>
              </a:ext>
            </a:extLst>
          </p:cNvPr>
          <p:cNvSpPr txBox="1">
            <a:spLocks/>
          </p:cNvSpPr>
          <p:nvPr/>
        </p:nvSpPr>
        <p:spPr>
          <a:xfrm>
            <a:off x="575913" y="985292"/>
            <a:ext cx="1920213" cy="420047"/>
          </a:xfrm>
          <a:prstGeom prst="rect">
            <a:avLst/>
          </a:prstGeom>
          <a:noFill/>
          <a:ln>
            <a:noFill/>
          </a:ln>
        </p:spPr>
        <p:style>
          <a:lnRef idx="2">
            <a:schemeClr val="accent1"/>
          </a:lnRef>
          <a:fillRef idx="1">
            <a:schemeClr val="lt1"/>
          </a:fillRef>
          <a:effectRef idx="0">
            <a:schemeClr val="accent1"/>
          </a:effectRef>
          <a:fontRef idx="minor">
            <a:schemeClr val="dk1"/>
          </a:fontRef>
        </p:style>
        <p:txBody>
          <a:bodyPr>
            <a:normAutofit lnSpcReduction="10000"/>
          </a:bodyPr>
          <a:lstStyle>
            <a:lvl1pPr marL="365760" indent="-283464" algn="l" rtl="0" eaLnBrk="1" latinLnBrk="0" hangingPunct="1">
              <a:lnSpc>
                <a:spcPct val="100000"/>
              </a:lnSpc>
              <a:spcBef>
                <a:spcPts val="600"/>
              </a:spcBef>
              <a:buClr>
                <a:schemeClr val="accent1"/>
              </a:buClr>
              <a:buSzPct val="80000"/>
              <a:buFont typeface="Wingdings 2"/>
              <a:buChar char=""/>
              <a:defRPr kumimoji="1"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1"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1"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1"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1"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1"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1"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1"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1" sz="2000" kern="1200">
                <a:solidFill>
                  <a:schemeClr val="tx1"/>
                </a:solidFill>
                <a:latin typeface="+mn-lt"/>
                <a:ea typeface="+mn-ea"/>
                <a:cs typeface="+mn-cs"/>
              </a:defRPr>
            </a:lvl9pPr>
            <a:extLst/>
          </a:lstStyle>
          <a:p>
            <a:pPr marL="0" indent="0" defTabSz="761970">
              <a:spcBef>
                <a:spcPts val="500"/>
              </a:spcBef>
              <a:buClr>
                <a:srgbClr val="5B9BD5"/>
              </a:buClr>
              <a:buNone/>
            </a:pPr>
            <a:r>
              <a:rPr lang="en-US" altLang="ja-JP" sz="2333" b="1" u="sng" dirty="0">
                <a:solidFill>
                  <a:prstClr val="black"/>
                </a:solidFill>
                <a:latin typeface="Calibri"/>
                <a:ea typeface="ＭＳ Ｐゴシック" panose="020B0600070205080204" pitchFamily="34" charset="-128"/>
              </a:rPr>
              <a:t>Earthquake</a:t>
            </a:r>
          </a:p>
        </p:txBody>
      </p:sp>
      <p:sp>
        <p:nvSpPr>
          <p:cNvPr id="7" name="正方形/長方形 6">
            <a:extLst>
              <a:ext uri="{FF2B5EF4-FFF2-40B4-BE49-F238E27FC236}">
                <a16:creationId xmlns:a16="http://schemas.microsoft.com/office/drawing/2014/main" id="{A720C199-6FF4-814D-B6CF-AE667166C57D}"/>
              </a:ext>
            </a:extLst>
          </p:cNvPr>
          <p:cNvSpPr/>
          <p:nvPr/>
        </p:nvSpPr>
        <p:spPr>
          <a:xfrm>
            <a:off x="3406109" y="1490710"/>
            <a:ext cx="3385863" cy="348878"/>
          </a:xfrm>
          <a:prstGeom prst="rect">
            <a:avLst/>
          </a:prstGeom>
        </p:spPr>
        <p:txBody>
          <a:bodyPr wrap="none">
            <a:spAutoFit/>
          </a:bodyPr>
          <a:lstStyle/>
          <a:p>
            <a:pPr defTabSz="761970"/>
            <a:r>
              <a:rPr lang="en-US" altLang="ja-JP" sz="1667" dirty="0">
                <a:solidFill>
                  <a:srgbClr val="000000"/>
                </a:solidFill>
                <a:latin typeface="Calibri 本文"/>
                <a:ea typeface="游ゴシック" panose="020B0400000000000000" pitchFamily="50" charset="-128"/>
                <a:cs typeface="Times New Roman" panose="02020603050405020304" pitchFamily="18" charset="0"/>
              </a:rPr>
              <a:t>Training data	3,848(1,935/1,913)</a:t>
            </a:r>
            <a:endParaRPr lang="ja-JP" altLang="en-US" sz="1667" dirty="0">
              <a:solidFill>
                <a:prstClr val="black"/>
              </a:solidFill>
              <a:latin typeface="Calibri 本文"/>
              <a:ea typeface="ＭＳ Ｐゴシック" panose="020B0600070205080204" pitchFamily="34" charset="-128"/>
              <a:cs typeface="Times New Roman" panose="02020603050405020304" pitchFamily="18" charset="0"/>
            </a:endParaRPr>
          </a:p>
        </p:txBody>
      </p:sp>
      <p:sp>
        <p:nvSpPr>
          <p:cNvPr id="8" name="正方形/長方形 7">
            <a:extLst>
              <a:ext uri="{FF2B5EF4-FFF2-40B4-BE49-F238E27FC236}">
                <a16:creationId xmlns:a16="http://schemas.microsoft.com/office/drawing/2014/main" id="{1ABF4994-B05E-EC44-AED5-4EC842325E37}"/>
              </a:ext>
            </a:extLst>
          </p:cNvPr>
          <p:cNvSpPr/>
          <p:nvPr/>
        </p:nvSpPr>
        <p:spPr>
          <a:xfrm>
            <a:off x="3386736" y="1850474"/>
            <a:ext cx="3445174" cy="348878"/>
          </a:xfrm>
          <a:prstGeom prst="rect">
            <a:avLst/>
          </a:prstGeom>
        </p:spPr>
        <p:txBody>
          <a:bodyPr wrap="none">
            <a:spAutoFit/>
          </a:bodyPr>
          <a:lstStyle/>
          <a:p>
            <a:pPr defTabSz="761970"/>
            <a:r>
              <a:rPr lang="en-US" altLang="ja-JP" sz="1667" dirty="0">
                <a:solidFill>
                  <a:srgbClr val="000000"/>
                </a:solidFill>
                <a:latin typeface="Calibri 本文"/>
                <a:ea typeface="游ゴシック" panose="020B0400000000000000" pitchFamily="50" charset="-128"/>
                <a:cs typeface="Times New Roman" panose="02020603050405020304" pitchFamily="18" charset="0"/>
              </a:rPr>
              <a:t>Test data	962    (</a:t>
            </a:r>
            <a:r>
              <a:rPr lang="ja-JP" altLang="en-US" sz="1667">
                <a:solidFill>
                  <a:srgbClr val="000000"/>
                </a:solidFill>
                <a:latin typeface="Calibri 本文"/>
                <a:ea typeface="游ゴシック" panose="020B0400000000000000" pitchFamily="50" charset="-128"/>
                <a:cs typeface="Times New Roman" panose="02020603050405020304" pitchFamily="18" charset="0"/>
              </a:rPr>
              <a:t>    </a:t>
            </a:r>
            <a:r>
              <a:rPr lang="en-US" altLang="ja-JP" sz="1667" dirty="0">
                <a:solidFill>
                  <a:srgbClr val="000000"/>
                </a:solidFill>
                <a:latin typeface="Calibri 本文"/>
                <a:ea typeface="游ゴシック" panose="020B0400000000000000" pitchFamily="50" charset="-128"/>
                <a:cs typeface="Times New Roman" panose="02020603050405020304" pitchFamily="18" charset="0"/>
              </a:rPr>
              <a:t>470/  492)</a:t>
            </a:r>
            <a:r>
              <a:rPr lang="ja-JP" altLang="en-US" sz="1667">
                <a:solidFill>
                  <a:srgbClr val="000000"/>
                </a:solidFill>
                <a:latin typeface="Calibri 本文"/>
                <a:ea typeface="游ゴシック" panose="020B0400000000000000" pitchFamily="50" charset="-128"/>
                <a:cs typeface="Times New Roman" panose="02020603050405020304" pitchFamily="18" charset="0"/>
              </a:rPr>
              <a:t> </a:t>
            </a:r>
            <a:endParaRPr lang="ja-JP" altLang="en-US" sz="1667" dirty="0">
              <a:solidFill>
                <a:srgbClr val="000000"/>
              </a:solidFill>
              <a:latin typeface="Calibri 本文"/>
              <a:ea typeface="游ゴシック" panose="020B0400000000000000" pitchFamily="50" charset="-128"/>
              <a:cs typeface="Times New Roman" panose="02020603050405020304" pitchFamily="18" charset="0"/>
            </a:endParaRPr>
          </a:p>
        </p:txBody>
      </p:sp>
      <p:sp>
        <p:nvSpPr>
          <p:cNvPr id="9" name="正方形/長方形 8">
            <a:extLst>
              <a:ext uri="{FF2B5EF4-FFF2-40B4-BE49-F238E27FC236}">
                <a16:creationId xmlns:a16="http://schemas.microsoft.com/office/drawing/2014/main" id="{F0D0594E-587B-F14D-A7B8-EEDA602129FF}"/>
              </a:ext>
            </a:extLst>
          </p:cNvPr>
          <p:cNvSpPr/>
          <p:nvPr/>
        </p:nvSpPr>
        <p:spPr>
          <a:xfrm>
            <a:off x="875378" y="1600256"/>
            <a:ext cx="2263929" cy="402252"/>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defTabSz="761970"/>
            <a:r>
              <a:rPr lang="en-US" altLang="ja-JP" sz="1667" dirty="0">
                <a:solidFill>
                  <a:srgbClr val="C00000"/>
                </a:solidFill>
                <a:latin typeface="Calibri 本文"/>
                <a:ea typeface="ＭＳ Ｐゴシック" panose="020B0600070205080204" pitchFamily="34" charset="-128"/>
                <a:cs typeface="Times New Roman" panose="02020603050405020304" pitchFamily="18" charset="0"/>
              </a:rPr>
              <a:t>P</a:t>
            </a:r>
            <a:r>
              <a:rPr lang="ja-JP" altLang="en-US" sz="1667">
                <a:solidFill>
                  <a:prstClr val="black"/>
                </a:solidFill>
                <a:latin typeface="Calibri 本文"/>
                <a:ea typeface="ＭＳ Ｐゴシック" panose="020B0600070205080204" pitchFamily="34" charset="-128"/>
                <a:cs typeface="Times New Roman" panose="02020603050405020304" pitchFamily="18" charset="0"/>
              </a:rPr>
              <a:t>：</a:t>
            </a:r>
            <a:r>
              <a:rPr lang="en-US" altLang="ja-JP" sz="1667" dirty="0">
                <a:solidFill>
                  <a:prstClr val="black"/>
                </a:solidFill>
                <a:latin typeface="Calibri 本文"/>
                <a:cs typeface="Times New Roman" panose="02020603050405020304" pitchFamily="18" charset="0"/>
              </a:rPr>
              <a:t> 2,405 </a:t>
            </a:r>
            <a:r>
              <a:rPr lang="ja-JP" altLang="en-US" sz="1667">
                <a:solidFill>
                  <a:prstClr val="black"/>
                </a:solidFill>
                <a:latin typeface="Calibri 本文"/>
                <a:ea typeface="ＭＳ Ｐゴシック" panose="020B0600070205080204" pitchFamily="34" charset="-128"/>
                <a:cs typeface="Times New Roman" panose="02020603050405020304" pitchFamily="18" charset="0"/>
              </a:rPr>
              <a:t>　</a:t>
            </a:r>
            <a:r>
              <a:rPr lang="en-US" altLang="ja-JP" sz="1667" dirty="0">
                <a:solidFill>
                  <a:srgbClr val="0070C0"/>
                </a:solidFill>
                <a:latin typeface="Calibri 本文"/>
                <a:ea typeface="游ゴシック" panose="020B0400000000000000" pitchFamily="50" charset="-128"/>
                <a:cs typeface="Times New Roman" panose="02020603050405020304" pitchFamily="18" charset="0"/>
              </a:rPr>
              <a:t>N</a:t>
            </a:r>
            <a:r>
              <a:rPr lang="ja-JP" altLang="en-US" sz="1667">
                <a:solidFill>
                  <a:prstClr val="black"/>
                </a:solidFill>
                <a:latin typeface="Calibri 本文"/>
                <a:ea typeface="ＭＳ Ｐゴシック" panose="020B0600070205080204" pitchFamily="34" charset="-128"/>
                <a:cs typeface="Times New Roman" panose="02020603050405020304" pitchFamily="18" charset="0"/>
              </a:rPr>
              <a:t>：</a:t>
            </a:r>
            <a:r>
              <a:rPr lang="en-US" altLang="ja-JP" sz="1667" dirty="0">
                <a:solidFill>
                  <a:prstClr val="black"/>
                </a:solidFill>
                <a:latin typeface="Calibri 本文"/>
                <a:cs typeface="Times New Roman" panose="02020603050405020304" pitchFamily="18" charset="0"/>
              </a:rPr>
              <a:t> 2,405</a:t>
            </a:r>
            <a:endParaRPr lang="en-US" altLang="ja-JP" sz="1667" dirty="0">
              <a:solidFill>
                <a:prstClr val="black"/>
              </a:solidFill>
              <a:latin typeface="Calibri 本文"/>
              <a:ea typeface="ＭＳ Ｐゴシック" panose="020B0600070205080204" pitchFamily="34" charset="-128"/>
              <a:cs typeface="Times New Roman" panose="02020603050405020304" pitchFamily="18" charset="0"/>
            </a:endParaRPr>
          </a:p>
        </p:txBody>
      </p:sp>
      <p:sp>
        <p:nvSpPr>
          <p:cNvPr id="10" name="正方形/長方形 9">
            <a:extLst>
              <a:ext uri="{FF2B5EF4-FFF2-40B4-BE49-F238E27FC236}">
                <a16:creationId xmlns:a16="http://schemas.microsoft.com/office/drawing/2014/main" id="{247A131B-2D50-8E4C-83EE-082EF407167B}"/>
              </a:ext>
            </a:extLst>
          </p:cNvPr>
          <p:cNvSpPr/>
          <p:nvPr/>
        </p:nvSpPr>
        <p:spPr>
          <a:xfrm>
            <a:off x="984670" y="1326381"/>
            <a:ext cx="1879149" cy="267387"/>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defTabSz="761970"/>
            <a:r>
              <a:rPr lang="en-US" altLang="ja-JP" sz="1667" dirty="0">
                <a:solidFill>
                  <a:prstClr val="black"/>
                </a:solidFill>
                <a:latin typeface="Calibri 本文"/>
                <a:ea typeface="ＭＳ Ｐゴシック" panose="020B0600070205080204" pitchFamily="34" charset="-128"/>
                <a:cs typeface="Times New Roman" panose="02020603050405020304" pitchFamily="18" charset="0"/>
              </a:rPr>
              <a:t>Total data</a:t>
            </a:r>
            <a:r>
              <a:rPr lang="ja-JP" altLang="en-US" sz="1667">
                <a:solidFill>
                  <a:prstClr val="black"/>
                </a:solidFill>
                <a:latin typeface="Calibri 本文"/>
                <a:ea typeface="ＭＳ Ｐゴシック" panose="020B0600070205080204" pitchFamily="34" charset="-128"/>
                <a:cs typeface="Times New Roman" panose="02020603050405020304" pitchFamily="18" charset="0"/>
              </a:rPr>
              <a:t>： </a:t>
            </a:r>
            <a:r>
              <a:rPr lang="en-US" altLang="ja-JP" sz="1667" dirty="0">
                <a:solidFill>
                  <a:prstClr val="black"/>
                </a:solidFill>
                <a:latin typeface="Calibri 本文"/>
                <a:cs typeface="Times New Roman" panose="02020603050405020304" pitchFamily="18" charset="0"/>
              </a:rPr>
              <a:t>4,810</a:t>
            </a:r>
            <a:endParaRPr lang="en-US" altLang="ja-JP" sz="1667" dirty="0">
              <a:solidFill>
                <a:prstClr val="black"/>
              </a:solidFill>
              <a:latin typeface="Calibri 本文"/>
              <a:ea typeface="ＭＳ Ｐゴシック" panose="020B0600070205080204" pitchFamily="34" charset="-128"/>
              <a:cs typeface="Times New Roman" panose="02020603050405020304" pitchFamily="18" charset="0"/>
            </a:endParaRPr>
          </a:p>
        </p:txBody>
      </p:sp>
      <p:sp>
        <p:nvSpPr>
          <p:cNvPr id="11" name="左中かっこ 10">
            <a:extLst>
              <a:ext uri="{FF2B5EF4-FFF2-40B4-BE49-F238E27FC236}">
                <a16:creationId xmlns:a16="http://schemas.microsoft.com/office/drawing/2014/main" id="{7A3A940F-8271-0145-86F0-9614270CF3DE}"/>
              </a:ext>
            </a:extLst>
          </p:cNvPr>
          <p:cNvSpPr/>
          <p:nvPr/>
        </p:nvSpPr>
        <p:spPr>
          <a:xfrm>
            <a:off x="3264586" y="1541156"/>
            <a:ext cx="174759" cy="561261"/>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defTabSz="761970"/>
            <a:endParaRPr lang="ja-JP" altLang="en-US" sz="1667" dirty="0">
              <a:solidFill>
                <a:prstClr val="black"/>
              </a:solidFill>
              <a:latin typeface="Calibri 本文"/>
              <a:ea typeface="ＭＳ Ｐゴシック" panose="020B0600070205080204" pitchFamily="34" charset="-128"/>
              <a:cs typeface="Times New Roman" panose="02020603050405020304" pitchFamily="18" charset="0"/>
            </a:endParaRPr>
          </a:p>
        </p:txBody>
      </p:sp>
      <p:sp>
        <p:nvSpPr>
          <p:cNvPr id="12" name="正方形/長方形 11">
            <a:extLst>
              <a:ext uri="{FF2B5EF4-FFF2-40B4-BE49-F238E27FC236}">
                <a16:creationId xmlns:a16="http://schemas.microsoft.com/office/drawing/2014/main" id="{4B003223-D0C7-1B4D-BA70-436F468C6EF2}"/>
              </a:ext>
            </a:extLst>
          </p:cNvPr>
          <p:cNvSpPr/>
          <p:nvPr/>
        </p:nvSpPr>
        <p:spPr>
          <a:xfrm>
            <a:off x="5825077" y="1182465"/>
            <a:ext cx="505203" cy="348878"/>
          </a:xfrm>
          <a:prstGeom prst="rect">
            <a:avLst/>
          </a:prstGeom>
        </p:spPr>
        <p:txBody>
          <a:bodyPr wrap="none">
            <a:spAutoFit/>
          </a:bodyPr>
          <a:lstStyle/>
          <a:p>
            <a:pPr defTabSz="761970"/>
            <a:r>
              <a:rPr lang="en-US" altLang="ja-JP" sz="1667" dirty="0">
                <a:solidFill>
                  <a:srgbClr val="C00000"/>
                </a:solidFill>
                <a:latin typeface="Calibri 本文"/>
                <a:ea typeface="游ゴシック" panose="020B0400000000000000" pitchFamily="50" charset="-128"/>
                <a:cs typeface="Times New Roman" panose="02020603050405020304" pitchFamily="18" charset="0"/>
              </a:rPr>
              <a:t>P</a:t>
            </a:r>
            <a:r>
              <a:rPr lang="en-US" altLang="ja-JP" sz="1667" dirty="0">
                <a:solidFill>
                  <a:srgbClr val="000000"/>
                </a:solidFill>
                <a:latin typeface="Calibri 本文"/>
                <a:ea typeface="游ゴシック" panose="020B0400000000000000" pitchFamily="50" charset="-128"/>
                <a:cs typeface="Times New Roman" panose="02020603050405020304" pitchFamily="18" charset="0"/>
              </a:rPr>
              <a:t>/</a:t>
            </a:r>
            <a:r>
              <a:rPr lang="en-US" altLang="ja-JP" sz="1667" dirty="0">
                <a:solidFill>
                  <a:srgbClr val="0070C0"/>
                </a:solidFill>
                <a:latin typeface="Calibri 本文"/>
                <a:ea typeface="游ゴシック" panose="020B0400000000000000" pitchFamily="50" charset="-128"/>
                <a:cs typeface="Times New Roman" panose="02020603050405020304" pitchFamily="18" charset="0"/>
              </a:rPr>
              <a:t>N</a:t>
            </a:r>
            <a:endParaRPr lang="ja-JP" altLang="en-US" sz="1667" dirty="0">
              <a:solidFill>
                <a:srgbClr val="0070C0"/>
              </a:solidFill>
              <a:latin typeface="Calibri 本文"/>
              <a:ea typeface="ＭＳ Ｐゴシック" panose="020B0600070205080204" pitchFamily="34" charset="-128"/>
              <a:cs typeface="Times New Roman" panose="02020603050405020304" pitchFamily="18" charset="0"/>
            </a:endParaRPr>
          </a:p>
        </p:txBody>
      </p:sp>
      <p:sp>
        <p:nvSpPr>
          <p:cNvPr id="13" name="正方形/長方形 12">
            <a:extLst>
              <a:ext uri="{FF2B5EF4-FFF2-40B4-BE49-F238E27FC236}">
                <a16:creationId xmlns:a16="http://schemas.microsoft.com/office/drawing/2014/main" id="{93B50D98-D114-DB41-A0E2-AE3306034A35}"/>
              </a:ext>
            </a:extLst>
          </p:cNvPr>
          <p:cNvSpPr/>
          <p:nvPr/>
        </p:nvSpPr>
        <p:spPr>
          <a:xfrm>
            <a:off x="3216206" y="1470620"/>
            <a:ext cx="3690138" cy="759707"/>
          </a:xfrm>
          <a:prstGeom prst="rect">
            <a:avLst/>
          </a:prstGeom>
          <a:noFill/>
          <a:ln w="57150">
            <a:solidFill>
              <a:srgbClr val="C00000"/>
            </a:solidFill>
          </a:ln>
        </p:spPr>
        <p:style>
          <a:lnRef idx="2">
            <a:schemeClr val="dk1"/>
          </a:lnRef>
          <a:fillRef idx="1">
            <a:schemeClr val="lt1"/>
          </a:fillRef>
          <a:effectRef idx="0">
            <a:schemeClr val="dk1"/>
          </a:effectRef>
          <a:fontRef idx="minor">
            <a:schemeClr val="dk1"/>
          </a:fontRef>
        </p:style>
        <p:txBody>
          <a:bodyPr rtlCol="0" anchor="ctr"/>
          <a:lstStyle/>
          <a:p>
            <a:pPr algn="ctr" defTabSz="761970"/>
            <a:endParaRPr lang="ja-JP" altLang="en-US" sz="1500" dirty="0">
              <a:solidFill>
                <a:prstClr val="black"/>
              </a:solidFill>
              <a:latin typeface="Calibri"/>
              <a:ea typeface="ＭＳ Ｐゴシック" panose="020B0600070205080204" pitchFamily="34" charset="-128"/>
            </a:endParaRPr>
          </a:p>
        </p:txBody>
      </p:sp>
      <p:sp>
        <p:nvSpPr>
          <p:cNvPr id="14" name="コンテンツ プレースホルダー 2">
            <a:extLst>
              <a:ext uri="{FF2B5EF4-FFF2-40B4-BE49-F238E27FC236}">
                <a16:creationId xmlns:a16="http://schemas.microsoft.com/office/drawing/2014/main" id="{717FB9EE-06FF-CD40-96D5-7CAA7FA620B4}"/>
              </a:ext>
            </a:extLst>
          </p:cNvPr>
          <p:cNvSpPr txBox="1">
            <a:spLocks/>
          </p:cNvSpPr>
          <p:nvPr/>
        </p:nvSpPr>
        <p:spPr>
          <a:xfrm>
            <a:off x="575913" y="2065412"/>
            <a:ext cx="1920213" cy="420047"/>
          </a:xfrm>
          <a:prstGeom prst="rect">
            <a:avLst/>
          </a:prstGeom>
          <a:noFill/>
          <a:ln>
            <a:noFill/>
          </a:ln>
        </p:spPr>
        <p:style>
          <a:lnRef idx="2">
            <a:schemeClr val="accent1"/>
          </a:lnRef>
          <a:fillRef idx="1">
            <a:schemeClr val="lt1"/>
          </a:fillRef>
          <a:effectRef idx="0">
            <a:schemeClr val="accent1"/>
          </a:effectRef>
          <a:fontRef idx="minor">
            <a:schemeClr val="dk1"/>
          </a:fontRef>
        </p:style>
        <p:txBody>
          <a:bodyPr>
            <a:normAutofit lnSpcReduction="10000"/>
          </a:bodyPr>
          <a:lstStyle>
            <a:lvl1pPr marL="365760" indent="-283464" algn="l" rtl="0" eaLnBrk="1" latinLnBrk="0" hangingPunct="1">
              <a:lnSpc>
                <a:spcPct val="100000"/>
              </a:lnSpc>
              <a:spcBef>
                <a:spcPts val="600"/>
              </a:spcBef>
              <a:buClr>
                <a:schemeClr val="accent1"/>
              </a:buClr>
              <a:buSzPct val="80000"/>
              <a:buFont typeface="Wingdings 2"/>
              <a:buChar char=""/>
              <a:defRPr kumimoji="1"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1"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1"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1"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1"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1"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1"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1"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1" sz="2000" kern="1200">
                <a:solidFill>
                  <a:schemeClr val="tx1"/>
                </a:solidFill>
                <a:latin typeface="+mn-lt"/>
                <a:ea typeface="+mn-ea"/>
                <a:cs typeface="+mn-cs"/>
              </a:defRPr>
            </a:lvl9pPr>
            <a:extLst/>
          </a:lstStyle>
          <a:p>
            <a:pPr marL="0" indent="0" defTabSz="761970">
              <a:spcBef>
                <a:spcPts val="500"/>
              </a:spcBef>
              <a:buClr>
                <a:srgbClr val="5B9BD5"/>
              </a:buClr>
              <a:buNone/>
            </a:pPr>
            <a:r>
              <a:rPr lang="en-US" altLang="ja-JP" sz="2333" b="1" u="sng" dirty="0">
                <a:solidFill>
                  <a:prstClr val="black"/>
                </a:solidFill>
                <a:latin typeface="Calibri"/>
                <a:ea typeface="ＭＳ Ｐゴシック" panose="020B0600070205080204" pitchFamily="34" charset="-128"/>
              </a:rPr>
              <a:t>Heavy rain</a:t>
            </a:r>
          </a:p>
        </p:txBody>
      </p:sp>
      <p:sp>
        <p:nvSpPr>
          <p:cNvPr id="15" name="コンテンツ プレースホルダー 2">
            <a:extLst>
              <a:ext uri="{FF2B5EF4-FFF2-40B4-BE49-F238E27FC236}">
                <a16:creationId xmlns:a16="http://schemas.microsoft.com/office/drawing/2014/main" id="{61206D61-91F1-144E-95CF-2A6FA28E0E09}"/>
              </a:ext>
            </a:extLst>
          </p:cNvPr>
          <p:cNvSpPr txBox="1">
            <a:spLocks/>
          </p:cNvSpPr>
          <p:nvPr/>
        </p:nvSpPr>
        <p:spPr>
          <a:xfrm>
            <a:off x="575913" y="3095647"/>
            <a:ext cx="1920213" cy="420047"/>
          </a:xfrm>
          <a:prstGeom prst="rect">
            <a:avLst/>
          </a:prstGeom>
          <a:noFill/>
          <a:ln>
            <a:noFill/>
          </a:ln>
        </p:spPr>
        <p:style>
          <a:lnRef idx="2">
            <a:schemeClr val="accent1"/>
          </a:lnRef>
          <a:fillRef idx="1">
            <a:schemeClr val="lt1"/>
          </a:fillRef>
          <a:effectRef idx="0">
            <a:schemeClr val="accent1"/>
          </a:effectRef>
          <a:fontRef idx="minor">
            <a:schemeClr val="dk1"/>
          </a:fontRef>
        </p:style>
        <p:txBody>
          <a:bodyPr>
            <a:normAutofit lnSpcReduction="10000"/>
          </a:bodyPr>
          <a:lstStyle>
            <a:lvl1pPr marL="365760" indent="-283464" algn="l" rtl="0" eaLnBrk="1" latinLnBrk="0" hangingPunct="1">
              <a:lnSpc>
                <a:spcPct val="100000"/>
              </a:lnSpc>
              <a:spcBef>
                <a:spcPts val="600"/>
              </a:spcBef>
              <a:buClr>
                <a:schemeClr val="accent1"/>
              </a:buClr>
              <a:buSzPct val="80000"/>
              <a:buFont typeface="Wingdings 2"/>
              <a:buChar char=""/>
              <a:defRPr kumimoji="1"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1"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1"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1"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1"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1"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1"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1"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1" sz="2000" kern="1200">
                <a:solidFill>
                  <a:schemeClr val="tx1"/>
                </a:solidFill>
                <a:latin typeface="+mn-lt"/>
                <a:ea typeface="+mn-ea"/>
                <a:cs typeface="+mn-cs"/>
              </a:defRPr>
            </a:lvl9pPr>
            <a:extLst/>
          </a:lstStyle>
          <a:p>
            <a:pPr marL="0" indent="0" defTabSz="761970">
              <a:spcBef>
                <a:spcPts val="500"/>
              </a:spcBef>
              <a:buClr>
                <a:srgbClr val="5B9BD5"/>
              </a:buClr>
              <a:buNone/>
            </a:pPr>
            <a:r>
              <a:rPr lang="en-US" altLang="ja-JP" sz="2333" b="1" u="sng" dirty="0">
                <a:solidFill>
                  <a:prstClr val="black"/>
                </a:solidFill>
                <a:latin typeface="Calibri"/>
                <a:ea typeface="ＭＳ Ｐゴシック" panose="020B0600070205080204" pitchFamily="34" charset="-128"/>
              </a:rPr>
              <a:t>Typhoon</a:t>
            </a:r>
          </a:p>
        </p:txBody>
      </p:sp>
      <p:sp>
        <p:nvSpPr>
          <p:cNvPr id="16" name="正方形/長方形 15">
            <a:extLst>
              <a:ext uri="{FF2B5EF4-FFF2-40B4-BE49-F238E27FC236}">
                <a16:creationId xmlns:a16="http://schemas.microsoft.com/office/drawing/2014/main" id="{3A2453BC-2AEC-9F45-9204-415AC698D592}"/>
              </a:ext>
            </a:extLst>
          </p:cNvPr>
          <p:cNvSpPr/>
          <p:nvPr/>
        </p:nvSpPr>
        <p:spPr>
          <a:xfrm>
            <a:off x="3402391" y="2558212"/>
            <a:ext cx="3510898" cy="348878"/>
          </a:xfrm>
          <a:prstGeom prst="rect">
            <a:avLst/>
          </a:prstGeom>
        </p:spPr>
        <p:txBody>
          <a:bodyPr wrap="none">
            <a:spAutoFit/>
          </a:bodyPr>
          <a:lstStyle/>
          <a:p>
            <a:pPr defTabSz="761970"/>
            <a:r>
              <a:rPr lang="en-US" altLang="ja-JP" sz="1667" dirty="0">
                <a:solidFill>
                  <a:srgbClr val="000000"/>
                </a:solidFill>
                <a:latin typeface="Calibri 本文"/>
                <a:ea typeface="游ゴシック" panose="020B0400000000000000" pitchFamily="50" charset="-128"/>
                <a:cs typeface="Times New Roman" panose="02020603050405020304" pitchFamily="18" charset="0"/>
              </a:rPr>
              <a:t>Training data	1,880(</a:t>
            </a:r>
            <a:r>
              <a:rPr lang="ja-JP" altLang="en-US" sz="1667">
                <a:solidFill>
                  <a:srgbClr val="000000"/>
                </a:solidFill>
                <a:latin typeface="Calibri 本文"/>
                <a:ea typeface="游ゴシック" panose="020B0400000000000000" pitchFamily="50" charset="-128"/>
                <a:cs typeface="Times New Roman" panose="02020603050405020304" pitchFamily="18" charset="0"/>
              </a:rPr>
              <a:t>    </a:t>
            </a:r>
            <a:r>
              <a:rPr lang="en-US" altLang="ja-JP" sz="1667" dirty="0">
                <a:solidFill>
                  <a:srgbClr val="000000"/>
                </a:solidFill>
                <a:latin typeface="Calibri 本文"/>
                <a:ea typeface="游ゴシック" panose="020B0400000000000000" pitchFamily="50" charset="-128"/>
                <a:cs typeface="Times New Roman" panose="02020603050405020304" pitchFamily="18" charset="0"/>
              </a:rPr>
              <a:t>940/    940)</a:t>
            </a:r>
            <a:r>
              <a:rPr lang="ja-JP" altLang="en-US" sz="1667">
                <a:solidFill>
                  <a:srgbClr val="000000"/>
                </a:solidFill>
                <a:latin typeface="Calibri 本文"/>
                <a:ea typeface="游ゴシック" panose="020B0400000000000000" pitchFamily="50" charset="-128"/>
                <a:cs typeface="Times New Roman" panose="02020603050405020304" pitchFamily="18" charset="0"/>
              </a:rPr>
              <a:t> </a:t>
            </a:r>
            <a:endParaRPr lang="ja-JP" altLang="en-US" sz="1667" dirty="0">
              <a:solidFill>
                <a:prstClr val="black"/>
              </a:solidFill>
              <a:latin typeface="Calibri 本文"/>
              <a:ea typeface="ＭＳ Ｐゴシック" panose="020B0600070205080204" pitchFamily="34" charset="-128"/>
              <a:cs typeface="Times New Roman" panose="02020603050405020304" pitchFamily="18" charset="0"/>
            </a:endParaRPr>
          </a:p>
        </p:txBody>
      </p:sp>
      <p:sp>
        <p:nvSpPr>
          <p:cNvPr id="17" name="正方形/長方形 16">
            <a:extLst>
              <a:ext uri="{FF2B5EF4-FFF2-40B4-BE49-F238E27FC236}">
                <a16:creationId xmlns:a16="http://schemas.microsoft.com/office/drawing/2014/main" id="{F84DFC57-E8DD-1549-9574-1975C5363E81}"/>
              </a:ext>
            </a:extLst>
          </p:cNvPr>
          <p:cNvSpPr/>
          <p:nvPr/>
        </p:nvSpPr>
        <p:spPr>
          <a:xfrm>
            <a:off x="3383018" y="2917977"/>
            <a:ext cx="3541354" cy="348878"/>
          </a:xfrm>
          <a:prstGeom prst="rect">
            <a:avLst/>
          </a:prstGeom>
        </p:spPr>
        <p:txBody>
          <a:bodyPr wrap="none">
            <a:spAutoFit/>
          </a:bodyPr>
          <a:lstStyle/>
          <a:p>
            <a:pPr defTabSz="761970"/>
            <a:r>
              <a:rPr lang="en-US" altLang="ja-JP" sz="1667" dirty="0">
                <a:solidFill>
                  <a:srgbClr val="000000"/>
                </a:solidFill>
                <a:latin typeface="Calibri 本文"/>
                <a:ea typeface="游ゴシック" panose="020B0400000000000000" pitchFamily="50" charset="-128"/>
                <a:cs typeface="Times New Roman" panose="02020603050405020304" pitchFamily="18" charset="0"/>
              </a:rPr>
              <a:t>Test data	468    (</a:t>
            </a:r>
            <a:r>
              <a:rPr lang="ja-JP" altLang="en-US" sz="1667">
                <a:solidFill>
                  <a:srgbClr val="000000"/>
                </a:solidFill>
                <a:latin typeface="Calibri 本文"/>
                <a:ea typeface="游ゴシック" panose="020B0400000000000000" pitchFamily="50" charset="-128"/>
                <a:cs typeface="Times New Roman" panose="02020603050405020304" pitchFamily="18" charset="0"/>
              </a:rPr>
              <a:t>    </a:t>
            </a:r>
            <a:r>
              <a:rPr lang="en-US" altLang="ja-JP" sz="1667" dirty="0">
                <a:solidFill>
                  <a:srgbClr val="000000"/>
                </a:solidFill>
                <a:latin typeface="Calibri 本文"/>
                <a:ea typeface="游ゴシック" panose="020B0400000000000000" pitchFamily="50" charset="-128"/>
                <a:cs typeface="Times New Roman" panose="02020603050405020304" pitchFamily="18" charset="0"/>
              </a:rPr>
              <a:t>234/    234)</a:t>
            </a:r>
            <a:r>
              <a:rPr lang="ja-JP" altLang="en-US" sz="1667">
                <a:solidFill>
                  <a:srgbClr val="000000"/>
                </a:solidFill>
                <a:latin typeface="Calibri 本文"/>
                <a:ea typeface="游ゴシック" panose="020B0400000000000000" pitchFamily="50" charset="-128"/>
                <a:cs typeface="Times New Roman" panose="02020603050405020304" pitchFamily="18" charset="0"/>
              </a:rPr>
              <a:t> </a:t>
            </a:r>
            <a:endParaRPr lang="ja-JP" altLang="en-US" sz="1667" dirty="0">
              <a:solidFill>
                <a:srgbClr val="000000"/>
              </a:solidFill>
              <a:latin typeface="Calibri 本文"/>
              <a:ea typeface="游ゴシック" panose="020B0400000000000000" pitchFamily="50" charset="-128"/>
              <a:cs typeface="Times New Roman" panose="02020603050405020304" pitchFamily="18" charset="0"/>
            </a:endParaRPr>
          </a:p>
        </p:txBody>
      </p:sp>
      <p:sp>
        <p:nvSpPr>
          <p:cNvPr id="18" name="正方形/長方形 17">
            <a:extLst>
              <a:ext uri="{FF2B5EF4-FFF2-40B4-BE49-F238E27FC236}">
                <a16:creationId xmlns:a16="http://schemas.microsoft.com/office/drawing/2014/main" id="{BD345F3E-FD62-7D46-8BE1-ECEEC3209CB8}"/>
              </a:ext>
            </a:extLst>
          </p:cNvPr>
          <p:cNvSpPr/>
          <p:nvPr/>
        </p:nvSpPr>
        <p:spPr>
          <a:xfrm>
            <a:off x="871660" y="2667759"/>
            <a:ext cx="2263929" cy="402252"/>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defTabSz="761970"/>
            <a:r>
              <a:rPr lang="en-US" altLang="ja-JP" sz="1667" dirty="0">
                <a:solidFill>
                  <a:srgbClr val="C00000"/>
                </a:solidFill>
                <a:latin typeface="Calibri 本文"/>
                <a:ea typeface="ＭＳ Ｐゴシック" panose="020B0600070205080204" pitchFamily="34" charset="-128"/>
                <a:cs typeface="Times New Roman" panose="02020603050405020304" pitchFamily="18" charset="0"/>
              </a:rPr>
              <a:t>P</a:t>
            </a:r>
            <a:r>
              <a:rPr lang="ja-JP" altLang="en-US" sz="1667">
                <a:solidFill>
                  <a:prstClr val="black"/>
                </a:solidFill>
                <a:latin typeface="Calibri 本文"/>
                <a:ea typeface="ＭＳ Ｐゴシック" panose="020B0600070205080204" pitchFamily="34" charset="-128"/>
                <a:cs typeface="Times New Roman" panose="02020603050405020304" pitchFamily="18" charset="0"/>
              </a:rPr>
              <a:t>：</a:t>
            </a:r>
            <a:r>
              <a:rPr lang="en-US" altLang="ja-JP" sz="1667" dirty="0">
                <a:solidFill>
                  <a:prstClr val="black"/>
                </a:solidFill>
                <a:latin typeface="Calibri 本文"/>
                <a:cs typeface="Times New Roman" panose="02020603050405020304" pitchFamily="18" charset="0"/>
              </a:rPr>
              <a:t> 1,174 </a:t>
            </a:r>
            <a:r>
              <a:rPr lang="ja-JP" altLang="en-US" sz="1667">
                <a:solidFill>
                  <a:prstClr val="black"/>
                </a:solidFill>
                <a:latin typeface="Calibri 本文"/>
                <a:ea typeface="ＭＳ Ｐゴシック" panose="020B0600070205080204" pitchFamily="34" charset="-128"/>
                <a:cs typeface="Times New Roman" panose="02020603050405020304" pitchFamily="18" charset="0"/>
              </a:rPr>
              <a:t>　</a:t>
            </a:r>
            <a:r>
              <a:rPr lang="en-US" altLang="ja-JP" sz="1667" dirty="0">
                <a:solidFill>
                  <a:srgbClr val="0070C0"/>
                </a:solidFill>
                <a:latin typeface="Calibri 本文"/>
                <a:ea typeface="ＭＳ Ｐゴシック" panose="020B0600070205080204" pitchFamily="34" charset="-128"/>
                <a:cs typeface="Times New Roman" panose="02020603050405020304" pitchFamily="18" charset="0"/>
              </a:rPr>
              <a:t>N</a:t>
            </a:r>
            <a:r>
              <a:rPr lang="ja-JP" altLang="en-US" sz="1667">
                <a:solidFill>
                  <a:prstClr val="black"/>
                </a:solidFill>
                <a:latin typeface="Calibri 本文"/>
                <a:ea typeface="ＭＳ Ｐゴシック" panose="020B0600070205080204" pitchFamily="34" charset="-128"/>
                <a:cs typeface="Times New Roman" panose="02020603050405020304" pitchFamily="18" charset="0"/>
              </a:rPr>
              <a:t>：</a:t>
            </a:r>
            <a:r>
              <a:rPr lang="en-US" altLang="ja-JP" sz="1667" dirty="0">
                <a:solidFill>
                  <a:prstClr val="black"/>
                </a:solidFill>
                <a:latin typeface="Calibri 本文"/>
                <a:cs typeface="Times New Roman" panose="02020603050405020304" pitchFamily="18" charset="0"/>
              </a:rPr>
              <a:t> 1,174</a:t>
            </a:r>
            <a:endParaRPr lang="en-US" altLang="ja-JP" sz="1667" dirty="0">
              <a:solidFill>
                <a:prstClr val="black"/>
              </a:solidFill>
              <a:latin typeface="Calibri 本文"/>
              <a:ea typeface="ＭＳ Ｐゴシック" panose="020B0600070205080204" pitchFamily="34" charset="-128"/>
              <a:cs typeface="Times New Roman" panose="02020603050405020304" pitchFamily="18" charset="0"/>
            </a:endParaRPr>
          </a:p>
        </p:txBody>
      </p:sp>
      <p:sp>
        <p:nvSpPr>
          <p:cNvPr id="19" name="正方形/長方形 18">
            <a:extLst>
              <a:ext uri="{FF2B5EF4-FFF2-40B4-BE49-F238E27FC236}">
                <a16:creationId xmlns:a16="http://schemas.microsoft.com/office/drawing/2014/main" id="{BCF363E9-AE39-C242-AC8B-DC936AEE8774}"/>
              </a:ext>
            </a:extLst>
          </p:cNvPr>
          <p:cNvSpPr/>
          <p:nvPr/>
        </p:nvSpPr>
        <p:spPr>
          <a:xfrm>
            <a:off x="980951" y="2393884"/>
            <a:ext cx="1879149" cy="267387"/>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defTabSz="761970"/>
            <a:r>
              <a:rPr lang="en-US" altLang="ja-JP" sz="1667" dirty="0">
                <a:solidFill>
                  <a:prstClr val="black"/>
                </a:solidFill>
                <a:latin typeface="Calibri 本文"/>
                <a:ea typeface="ＭＳ Ｐゴシック" panose="020B0600070205080204" pitchFamily="34" charset="-128"/>
                <a:cs typeface="Times New Roman" panose="02020603050405020304" pitchFamily="18" charset="0"/>
              </a:rPr>
              <a:t>Total data</a:t>
            </a:r>
            <a:r>
              <a:rPr lang="ja-JP" altLang="en-US" sz="1667">
                <a:solidFill>
                  <a:prstClr val="black"/>
                </a:solidFill>
                <a:latin typeface="Calibri 本文"/>
                <a:ea typeface="ＭＳ Ｐゴシック" panose="020B0600070205080204" pitchFamily="34" charset="-128"/>
                <a:cs typeface="Times New Roman" panose="02020603050405020304" pitchFamily="18" charset="0"/>
              </a:rPr>
              <a:t>： </a:t>
            </a:r>
            <a:r>
              <a:rPr lang="en-US" altLang="ja-JP" sz="1667" dirty="0">
                <a:solidFill>
                  <a:prstClr val="black"/>
                </a:solidFill>
                <a:latin typeface="Calibri 本文"/>
                <a:cs typeface="Times New Roman" panose="02020603050405020304" pitchFamily="18" charset="0"/>
              </a:rPr>
              <a:t>2,348</a:t>
            </a:r>
            <a:endParaRPr lang="en-US" altLang="ja-JP" sz="1667" dirty="0">
              <a:solidFill>
                <a:prstClr val="black"/>
              </a:solidFill>
              <a:latin typeface="Calibri 本文"/>
              <a:ea typeface="ＭＳ Ｐゴシック" panose="020B0600070205080204" pitchFamily="34" charset="-128"/>
              <a:cs typeface="Times New Roman" panose="02020603050405020304" pitchFamily="18" charset="0"/>
            </a:endParaRPr>
          </a:p>
        </p:txBody>
      </p:sp>
      <p:sp>
        <p:nvSpPr>
          <p:cNvPr id="20" name="左中かっこ 19">
            <a:extLst>
              <a:ext uri="{FF2B5EF4-FFF2-40B4-BE49-F238E27FC236}">
                <a16:creationId xmlns:a16="http://schemas.microsoft.com/office/drawing/2014/main" id="{E89AD036-064C-CF45-B1E0-C74915D3E885}"/>
              </a:ext>
            </a:extLst>
          </p:cNvPr>
          <p:cNvSpPr/>
          <p:nvPr/>
        </p:nvSpPr>
        <p:spPr>
          <a:xfrm>
            <a:off x="3260867" y="2608659"/>
            <a:ext cx="174759" cy="561261"/>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defTabSz="761970"/>
            <a:endParaRPr lang="ja-JP" altLang="en-US" sz="1667" dirty="0">
              <a:solidFill>
                <a:prstClr val="black"/>
              </a:solidFill>
              <a:latin typeface="Calibri 本文"/>
              <a:ea typeface="ＭＳ Ｐゴシック" panose="020B0600070205080204" pitchFamily="34" charset="-128"/>
              <a:cs typeface="Times New Roman" panose="02020603050405020304" pitchFamily="18" charset="0"/>
            </a:endParaRPr>
          </a:p>
        </p:txBody>
      </p:sp>
      <p:sp>
        <p:nvSpPr>
          <p:cNvPr id="21" name="正方形/長方形 20">
            <a:extLst>
              <a:ext uri="{FF2B5EF4-FFF2-40B4-BE49-F238E27FC236}">
                <a16:creationId xmlns:a16="http://schemas.microsoft.com/office/drawing/2014/main" id="{D536E485-7DCA-C44D-94C8-9B72C32ED9E1}"/>
              </a:ext>
            </a:extLst>
          </p:cNvPr>
          <p:cNvSpPr/>
          <p:nvPr/>
        </p:nvSpPr>
        <p:spPr>
          <a:xfrm>
            <a:off x="5897085" y="2249967"/>
            <a:ext cx="505203" cy="348878"/>
          </a:xfrm>
          <a:prstGeom prst="rect">
            <a:avLst/>
          </a:prstGeom>
        </p:spPr>
        <p:txBody>
          <a:bodyPr wrap="none">
            <a:spAutoFit/>
          </a:bodyPr>
          <a:lstStyle/>
          <a:p>
            <a:pPr defTabSz="761970"/>
            <a:r>
              <a:rPr lang="en-US" altLang="ja-JP" sz="1667" dirty="0">
                <a:solidFill>
                  <a:srgbClr val="C00000"/>
                </a:solidFill>
                <a:latin typeface="Calibri 本文"/>
                <a:ea typeface="游ゴシック" panose="020B0400000000000000" pitchFamily="50" charset="-128"/>
                <a:cs typeface="Times New Roman" panose="02020603050405020304" pitchFamily="18" charset="0"/>
              </a:rPr>
              <a:t>P</a:t>
            </a:r>
            <a:r>
              <a:rPr lang="en-US" altLang="ja-JP" sz="1667" dirty="0">
                <a:solidFill>
                  <a:srgbClr val="000000"/>
                </a:solidFill>
                <a:latin typeface="Calibri 本文"/>
                <a:ea typeface="游ゴシック" panose="020B0400000000000000" pitchFamily="50" charset="-128"/>
                <a:cs typeface="Times New Roman" panose="02020603050405020304" pitchFamily="18" charset="0"/>
              </a:rPr>
              <a:t>/</a:t>
            </a:r>
            <a:r>
              <a:rPr lang="en-US" altLang="ja-JP" sz="1667" dirty="0">
                <a:solidFill>
                  <a:srgbClr val="0070C0"/>
                </a:solidFill>
                <a:latin typeface="Calibri 本文"/>
                <a:ea typeface="游ゴシック" panose="020B0400000000000000" pitchFamily="50" charset="-128"/>
                <a:cs typeface="Times New Roman" panose="02020603050405020304" pitchFamily="18" charset="0"/>
              </a:rPr>
              <a:t>N</a:t>
            </a:r>
            <a:endParaRPr lang="ja-JP" altLang="en-US" sz="1667" dirty="0">
              <a:solidFill>
                <a:srgbClr val="0070C0"/>
              </a:solidFill>
              <a:latin typeface="Calibri 本文"/>
              <a:ea typeface="ＭＳ Ｐゴシック" panose="020B0600070205080204" pitchFamily="34" charset="-128"/>
              <a:cs typeface="Times New Roman" panose="02020603050405020304" pitchFamily="18" charset="0"/>
            </a:endParaRPr>
          </a:p>
        </p:txBody>
      </p:sp>
      <p:sp>
        <p:nvSpPr>
          <p:cNvPr id="22" name="正方形/長方形 21">
            <a:extLst>
              <a:ext uri="{FF2B5EF4-FFF2-40B4-BE49-F238E27FC236}">
                <a16:creationId xmlns:a16="http://schemas.microsoft.com/office/drawing/2014/main" id="{D5577E65-718B-3F4B-9BF1-47EAD33EBE77}"/>
              </a:ext>
            </a:extLst>
          </p:cNvPr>
          <p:cNvSpPr/>
          <p:nvPr/>
        </p:nvSpPr>
        <p:spPr>
          <a:xfrm>
            <a:off x="3212488" y="2538123"/>
            <a:ext cx="3690138" cy="759707"/>
          </a:xfrm>
          <a:prstGeom prst="rect">
            <a:avLst/>
          </a:prstGeom>
          <a:noFill/>
          <a:ln w="57150">
            <a:solidFill>
              <a:srgbClr val="C00000"/>
            </a:solidFill>
          </a:ln>
        </p:spPr>
        <p:style>
          <a:lnRef idx="2">
            <a:schemeClr val="dk1"/>
          </a:lnRef>
          <a:fillRef idx="1">
            <a:schemeClr val="lt1"/>
          </a:fillRef>
          <a:effectRef idx="0">
            <a:schemeClr val="dk1"/>
          </a:effectRef>
          <a:fontRef idx="minor">
            <a:schemeClr val="dk1"/>
          </a:fontRef>
        </p:style>
        <p:txBody>
          <a:bodyPr rtlCol="0" anchor="ctr"/>
          <a:lstStyle/>
          <a:p>
            <a:pPr algn="ctr" defTabSz="761970"/>
            <a:endParaRPr lang="ja-JP" altLang="en-US" sz="1500" dirty="0">
              <a:solidFill>
                <a:prstClr val="black"/>
              </a:solidFill>
              <a:latin typeface="Calibri"/>
              <a:ea typeface="ＭＳ Ｐゴシック" panose="020B0600070205080204" pitchFamily="34" charset="-128"/>
            </a:endParaRPr>
          </a:p>
        </p:txBody>
      </p:sp>
      <p:sp>
        <p:nvSpPr>
          <p:cNvPr id="23" name="正方形/長方形 22">
            <a:extLst>
              <a:ext uri="{FF2B5EF4-FFF2-40B4-BE49-F238E27FC236}">
                <a16:creationId xmlns:a16="http://schemas.microsoft.com/office/drawing/2014/main" id="{D336E9E2-A0D0-494A-847D-3502ED77324F}"/>
              </a:ext>
            </a:extLst>
          </p:cNvPr>
          <p:cNvSpPr/>
          <p:nvPr/>
        </p:nvSpPr>
        <p:spPr>
          <a:xfrm>
            <a:off x="3402391" y="3702058"/>
            <a:ext cx="3541354" cy="348878"/>
          </a:xfrm>
          <a:prstGeom prst="rect">
            <a:avLst/>
          </a:prstGeom>
        </p:spPr>
        <p:txBody>
          <a:bodyPr wrap="none">
            <a:spAutoFit/>
          </a:bodyPr>
          <a:lstStyle/>
          <a:p>
            <a:pPr defTabSz="761970"/>
            <a:r>
              <a:rPr lang="en-US" altLang="ja-JP" sz="1667" dirty="0">
                <a:solidFill>
                  <a:srgbClr val="000000"/>
                </a:solidFill>
                <a:latin typeface="Calibri 本文"/>
                <a:ea typeface="游ゴシック" panose="020B0400000000000000" pitchFamily="50" charset="-128"/>
                <a:cs typeface="Times New Roman" panose="02020603050405020304" pitchFamily="18" charset="0"/>
              </a:rPr>
              <a:t>Training data	890    (</a:t>
            </a:r>
            <a:r>
              <a:rPr lang="ja-JP" altLang="en-US" sz="1667">
                <a:solidFill>
                  <a:srgbClr val="000000"/>
                </a:solidFill>
                <a:latin typeface="Calibri 本文"/>
                <a:ea typeface="游ゴシック" panose="020B0400000000000000" pitchFamily="50" charset="-128"/>
                <a:cs typeface="Times New Roman" panose="02020603050405020304" pitchFamily="18" charset="0"/>
              </a:rPr>
              <a:t>    </a:t>
            </a:r>
            <a:r>
              <a:rPr lang="en-US" altLang="ja-JP" sz="1667" dirty="0">
                <a:solidFill>
                  <a:srgbClr val="000000"/>
                </a:solidFill>
                <a:latin typeface="Calibri 本文"/>
                <a:ea typeface="游ゴシック" panose="020B0400000000000000" pitchFamily="50" charset="-128"/>
                <a:cs typeface="Times New Roman" panose="02020603050405020304" pitchFamily="18" charset="0"/>
              </a:rPr>
              <a:t>445/    445)</a:t>
            </a:r>
            <a:r>
              <a:rPr lang="ja-JP" altLang="en-US" sz="1667">
                <a:solidFill>
                  <a:srgbClr val="000000"/>
                </a:solidFill>
                <a:latin typeface="Calibri 本文"/>
                <a:ea typeface="游ゴシック" panose="020B0400000000000000" pitchFamily="50" charset="-128"/>
                <a:cs typeface="Times New Roman" panose="02020603050405020304" pitchFamily="18" charset="0"/>
              </a:rPr>
              <a:t> </a:t>
            </a:r>
            <a:endParaRPr lang="ja-JP" altLang="en-US" sz="1667" dirty="0">
              <a:solidFill>
                <a:prstClr val="black"/>
              </a:solidFill>
              <a:latin typeface="Calibri 本文"/>
              <a:ea typeface="ＭＳ Ｐゴシック" panose="020B0600070205080204" pitchFamily="34" charset="-128"/>
              <a:cs typeface="Times New Roman" panose="02020603050405020304" pitchFamily="18" charset="0"/>
            </a:endParaRPr>
          </a:p>
        </p:txBody>
      </p:sp>
      <p:sp>
        <p:nvSpPr>
          <p:cNvPr id="24" name="正方形/長方形 23">
            <a:extLst>
              <a:ext uri="{FF2B5EF4-FFF2-40B4-BE49-F238E27FC236}">
                <a16:creationId xmlns:a16="http://schemas.microsoft.com/office/drawing/2014/main" id="{837DF8D6-9590-5345-B999-7968BD9675D8}"/>
              </a:ext>
            </a:extLst>
          </p:cNvPr>
          <p:cNvSpPr/>
          <p:nvPr/>
        </p:nvSpPr>
        <p:spPr>
          <a:xfrm>
            <a:off x="3383018" y="4061822"/>
            <a:ext cx="3541354" cy="348878"/>
          </a:xfrm>
          <a:prstGeom prst="rect">
            <a:avLst/>
          </a:prstGeom>
        </p:spPr>
        <p:txBody>
          <a:bodyPr wrap="none">
            <a:spAutoFit/>
          </a:bodyPr>
          <a:lstStyle/>
          <a:p>
            <a:pPr defTabSz="761970"/>
            <a:r>
              <a:rPr lang="en-US" altLang="ja-JP" sz="1667" dirty="0">
                <a:solidFill>
                  <a:srgbClr val="000000"/>
                </a:solidFill>
                <a:latin typeface="Calibri 本文"/>
                <a:ea typeface="游ゴシック" panose="020B0400000000000000" pitchFamily="50" charset="-128"/>
                <a:cs typeface="Times New Roman" panose="02020603050405020304" pitchFamily="18" charset="0"/>
              </a:rPr>
              <a:t>Test data	222    (</a:t>
            </a:r>
            <a:r>
              <a:rPr lang="ja-JP" altLang="en-US" sz="1667">
                <a:solidFill>
                  <a:srgbClr val="000000"/>
                </a:solidFill>
                <a:latin typeface="Calibri 本文"/>
                <a:ea typeface="游ゴシック" panose="020B0400000000000000" pitchFamily="50" charset="-128"/>
                <a:cs typeface="Times New Roman" panose="02020603050405020304" pitchFamily="18" charset="0"/>
              </a:rPr>
              <a:t>    </a:t>
            </a:r>
            <a:r>
              <a:rPr lang="en-US" altLang="ja-JP" sz="1667" dirty="0">
                <a:solidFill>
                  <a:srgbClr val="000000"/>
                </a:solidFill>
                <a:latin typeface="Calibri 本文"/>
                <a:ea typeface="游ゴシック" panose="020B0400000000000000" pitchFamily="50" charset="-128"/>
                <a:cs typeface="Times New Roman" panose="02020603050405020304" pitchFamily="18" charset="0"/>
              </a:rPr>
              <a:t>111/    111)</a:t>
            </a:r>
            <a:r>
              <a:rPr lang="ja-JP" altLang="en-US" sz="1667">
                <a:solidFill>
                  <a:srgbClr val="000000"/>
                </a:solidFill>
                <a:latin typeface="Calibri 本文"/>
                <a:ea typeface="游ゴシック" panose="020B0400000000000000" pitchFamily="50" charset="-128"/>
                <a:cs typeface="Times New Roman" panose="02020603050405020304" pitchFamily="18" charset="0"/>
              </a:rPr>
              <a:t> </a:t>
            </a:r>
            <a:endParaRPr lang="ja-JP" altLang="en-US" sz="1667" dirty="0">
              <a:solidFill>
                <a:srgbClr val="000000"/>
              </a:solidFill>
              <a:latin typeface="Calibri 本文"/>
              <a:ea typeface="游ゴシック" panose="020B0400000000000000" pitchFamily="50" charset="-128"/>
              <a:cs typeface="Times New Roman" panose="02020603050405020304" pitchFamily="18" charset="0"/>
            </a:endParaRPr>
          </a:p>
        </p:txBody>
      </p:sp>
      <p:sp>
        <p:nvSpPr>
          <p:cNvPr id="25" name="正方形/長方形 24">
            <a:extLst>
              <a:ext uri="{FF2B5EF4-FFF2-40B4-BE49-F238E27FC236}">
                <a16:creationId xmlns:a16="http://schemas.microsoft.com/office/drawing/2014/main" id="{F3531ED8-95E9-C147-948F-337AA7B55D3E}"/>
              </a:ext>
            </a:extLst>
          </p:cNvPr>
          <p:cNvSpPr/>
          <p:nvPr/>
        </p:nvSpPr>
        <p:spPr>
          <a:xfrm>
            <a:off x="871660" y="3811605"/>
            <a:ext cx="2263929" cy="402252"/>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defTabSz="761970"/>
            <a:r>
              <a:rPr lang="en-US" altLang="ja-JP" sz="1667" dirty="0">
                <a:solidFill>
                  <a:srgbClr val="C00000"/>
                </a:solidFill>
                <a:latin typeface="Calibri 本文"/>
                <a:ea typeface="ＭＳ Ｐゴシック" panose="020B0600070205080204" pitchFamily="34" charset="-128"/>
                <a:cs typeface="Times New Roman" panose="02020603050405020304" pitchFamily="18" charset="0"/>
              </a:rPr>
              <a:t>P</a:t>
            </a:r>
            <a:r>
              <a:rPr lang="ja-JP" altLang="en-US" sz="1667">
                <a:solidFill>
                  <a:prstClr val="black"/>
                </a:solidFill>
                <a:latin typeface="Calibri 本文"/>
                <a:ea typeface="ＭＳ Ｐゴシック" panose="020B0600070205080204" pitchFamily="34" charset="-128"/>
                <a:cs typeface="Times New Roman" panose="02020603050405020304" pitchFamily="18" charset="0"/>
              </a:rPr>
              <a:t>：</a:t>
            </a:r>
            <a:r>
              <a:rPr lang="en-US" altLang="ja-JP" sz="1667" dirty="0">
                <a:solidFill>
                  <a:prstClr val="black"/>
                </a:solidFill>
                <a:latin typeface="Calibri 本文"/>
                <a:cs typeface="Times New Roman" panose="02020603050405020304" pitchFamily="18" charset="0"/>
              </a:rPr>
              <a:t> 556 </a:t>
            </a:r>
            <a:r>
              <a:rPr lang="ja-JP" altLang="en-US" sz="1667">
                <a:solidFill>
                  <a:prstClr val="black"/>
                </a:solidFill>
                <a:latin typeface="Calibri 本文"/>
                <a:ea typeface="ＭＳ Ｐゴシック" panose="020B0600070205080204" pitchFamily="34" charset="-128"/>
                <a:cs typeface="Times New Roman" panose="02020603050405020304" pitchFamily="18" charset="0"/>
              </a:rPr>
              <a:t>　</a:t>
            </a:r>
            <a:r>
              <a:rPr lang="en-US" altLang="ja-JP" sz="1667" dirty="0">
                <a:solidFill>
                  <a:srgbClr val="0070C0"/>
                </a:solidFill>
                <a:latin typeface="Calibri 本文"/>
                <a:ea typeface="ＭＳ Ｐゴシック" panose="020B0600070205080204" pitchFamily="34" charset="-128"/>
                <a:cs typeface="Times New Roman" panose="02020603050405020304" pitchFamily="18" charset="0"/>
              </a:rPr>
              <a:t>N</a:t>
            </a:r>
            <a:r>
              <a:rPr lang="ja-JP" altLang="en-US" sz="1667">
                <a:solidFill>
                  <a:prstClr val="black"/>
                </a:solidFill>
                <a:latin typeface="Calibri 本文"/>
                <a:ea typeface="ＭＳ Ｐゴシック" panose="020B0600070205080204" pitchFamily="34" charset="-128"/>
                <a:cs typeface="Times New Roman" panose="02020603050405020304" pitchFamily="18" charset="0"/>
              </a:rPr>
              <a:t>：</a:t>
            </a:r>
            <a:r>
              <a:rPr lang="en-US" altLang="ja-JP" sz="1667" dirty="0">
                <a:solidFill>
                  <a:prstClr val="black"/>
                </a:solidFill>
                <a:latin typeface="Calibri 本文"/>
                <a:cs typeface="Times New Roman" panose="02020603050405020304" pitchFamily="18" charset="0"/>
              </a:rPr>
              <a:t> 556</a:t>
            </a:r>
            <a:endParaRPr lang="en-US" altLang="ja-JP" sz="1667" dirty="0">
              <a:solidFill>
                <a:prstClr val="black"/>
              </a:solidFill>
              <a:latin typeface="Calibri 本文"/>
              <a:ea typeface="ＭＳ Ｐゴシック" panose="020B0600070205080204" pitchFamily="34" charset="-128"/>
              <a:cs typeface="Times New Roman" panose="02020603050405020304" pitchFamily="18" charset="0"/>
            </a:endParaRPr>
          </a:p>
        </p:txBody>
      </p:sp>
      <p:sp>
        <p:nvSpPr>
          <p:cNvPr id="26" name="正方形/長方形 25">
            <a:extLst>
              <a:ext uri="{FF2B5EF4-FFF2-40B4-BE49-F238E27FC236}">
                <a16:creationId xmlns:a16="http://schemas.microsoft.com/office/drawing/2014/main" id="{DE8382F8-8571-2F43-AA20-80864C13F2A6}"/>
              </a:ext>
            </a:extLst>
          </p:cNvPr>
          <p:cNvSpPr/>
          <p:nvPr/>
        </p:nvSpPr>
        <p:spPr>
          <a:xfrm>
            <a:off x="980951" y="3537730"/>
            <a:ext cx="1879149" cy="267387"/>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defTabSz="761970"/>
            <a:r>
              <a:rPr lang="en-US" altLang="ja-JP" sz="1667" dirty="0">
                <a:solidFill>
                  <a:prstClr val="black"/>
                </a:solidFill>
                <a:latin typeface="Calibri 本文"/>
                <a:ea typeface="ＭＳ Ｐゴシック" panose="020B0600070205080204" pitchFamily="34" charset="-128"/>
                <a:cs typeface="Times New Roman" panose="02020603050405020304" pitchFamily="18" charset="0"/>
              </a:rPr>
              <a:t>Total data</a:t>
            </a:r>
            <a:r>
              <a:rPr lang="ja-JP" altLang="en-US" sz="1667">
                <a:solidFill>
                  <a:prstClr val="black"/>
                </a:solidFill>
                <a:latin typeface="Calibri 本文"/>
                <a:ea typeface="ＭＳ Ｐゴシック" panose="020B0600070205080204" pitchFamily="34" charset="-128"/>
                <a:cs typeface="Times New Roman" panose="02020603050405020304" pitchFamily="18" charset="0"/>
              </a:rPr>
              <a:t>： </a:t>
            </a:r>
            <a:r>
              <a:rPr lang="en-US" altLang="ja-JP" sz="1667" dirty="0">
                <a:solidFill>
                  <a:prstClr val="black"/>
                </a:solidFill>
                <a:latin typeface="Calibri 本文"/>
                <a:cs typeface="Times New Roman" panose="02020603050405020304" pitchFamily="18" charset="0"/>
              </a:rPr>
              <a:t>1,112</a:t>
            </a:r>
            <a:endParaRPr lang="en-US" altLang="ja-JP" sz="1667" dirty="0">
              <a:solidFill>
                <a:prstClr val="black"/>
              </a:solidFill>
              <a:latin typeface="Calibri 本文"/>
              <a:ea typeface="ＭＳ Ｐゴシック" panose="020B0600070205080204" pitchFamily="34" charset="-128"/>
              <a:cs typeface="Times New Roman" panose="02020603050405020304" pitchFamily="18" charset="0"/>
            </a:endParaRPr>
          </a:p>
        </p:txBody>
      </p:sp>
      <p:sp>
        <p:nvSpPr>
          <p:cNvPr id="27" name="左中かっこ 26">
            <a:extLst>
              <a:ext uri="{FF2B5EF4-FFF2-40B4-BE49-F238E27FC236}">
                <a16:creationId xmlns:a16="http://schemas.microsoft.com/office/drawing/2014/main" id="{7F3555F3-4F92-4F4F-9035-2B0DAF205E8E}"/>
              </a:ext>
            </a:extLst>
          </p:cNvPr>
          <p:cNvSpPr/>
          <p:nvPr/>
        </p:nvSpPr>
        <p:spPr>
          <a:xfrm>
            <a:off x="3260867" y="3752504"/>
            <a:ext cx="174759" cy="561261"/>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defTabSz="761970"/>
            <a:endParaRPr lang="ja-JP" altLang="en-US" sz="1667" dirty="0">
              <a:solidFill>
                <a:prstClr val="black"/>
              </a:solidFill>
              <a:latin typeface="Calibri 本文"/>
              <a:ea typeface="ＭＳ Ｐゴシック" panose="020B0600070205080204" pitchFamily="34" charset="-128"/>
              <a:cs typeface="Times New Roman" panose="02020603050405020304" pitchFamily="18" charset="0"/>
            </a:endParaRPr>
          </a:p>
        </p:txBody>
      </p:sp>
      <p:sp>
        <p:nvSpPr>
          <p:cNvPr id="28" name="正方形/長方形 27">
            <a:extLst>
              <a:ext uri="{FF2B5EF4-FFF2-40B4-BE49-F238E27FC236}">
                <a16:creationId xmlns:a16="http://schemas.microsoft.com/office/drawing/2014/main" id="{B339D58B-FAE1-374B-B741-FA04349D29B6}"/>
              </a:ext>
            </a:extLst>
          </p:cNvPr>
          <p:cNvSpPr/>
          <p:nvPr/>
        </p:nvSpPr>
        <p:spPr>
          <a:xfrm>
            <a:off x="5898232" y="3361556"/>
            <a:ext cx="505203" cy="348878"/>
          </a:xfrm>
          <a:prstGeom prst="rect">
            <a:avLst/>
          </a:prstGeom>
        </p:spPr>
        <p:txBody>
          <a:bodyPr wrap="none">
            <a:spAutoFit/>
          </a:bodyPr>
          <a:lstStyle/>
          <a:p>
            <a:pPr defTabSz="761970"/>
            <a:r>
              <a:rPr lang="en-US" altLang="ja-JP" sz="1667" dirty="0">
                <a:solidFill>
                  <a:srgbClr val="C00000"/>
                </a:solidFill>
                <a:latin typeface="Calibri 本文"/>
                <a:ea typeface="游ゴシック" panose="020B0400000000000000" pitchFamily="50" charset="-128"/>
                <a:cs typeface="Times New Roman" panose="02020603050405020304" pitchFamily="18" charset="0"/>
              </a:rPr>
              <a:t>P</a:t>
            </a:r>
            <a:r>
              <a:rPr lang="en-US" altLang="ja-JP" sz="1667" dirty="0">
                <a:solidFill>
                  <a:srgbClr val="000000"/>
                </a:solidFill>
                <a:latin typeface="Calibri 本文"/>
                <a:ea typeface="游ゴシック" panose="020B0400000000000000" pitchFamily="50" charset="-128"/>
                <a:cs typeface="Times New Roman" panose="02020603050405020304" pitchFamily="18" charset="0"/>
              </a:rPr>
              <a:t>/</a:t>
            </a:r>
            <a:r>
              <a:rPr lang="en-US" altLang="ja-JP" sz="1667" dirty="0">
                <a:solidFill>
                  <a:srgbClr val="0070C0"/>
                </a:solidFill>
                <a:latin typeface="Calibri 本文"/>
                <a:ea typeface="游ゴシック" panose="020B0400000000000000" pitchFamily="50" charset="-128"/>
                <a:cs typeface="Times New Roman" panose="02020603050405020304" pitchFamily="18" charset="0"/>
              </a:rPr>
              <a:t>N</a:t>
            </a:r>
            <a:endParaRPr lang="ja-JP" altLang="en-US" sz="1667" dirty="0">
              <a:solidFill>
                <a:srgbClr val="0070C0"/>
              </a:solidFill>
              <a:latin typeface="Calibri 本文"/>
              <a:ea typeface="ＭＳ Ｐゴシック" panose="020B0600070205080204" pitchFamily="34" charset="-128"/>
              <a:cs typeface="Times New Roman" panose="02020603050405020304" pitchFamily="18" charset="0"/>
            </a:endParaRPr>
          </a:p>
        </p:txBody>
      </p:sp>
      <p:sp>
        <p:nvSpPr>
          <p:cNvPr id="29" name="正方形/長方形 28">
            <a:extLst>
              <a:ext uri="{FF2B5EF4-FFF2-40B4-BE49-F238E27FC236}">
                <a16:creationId xmlns:a16="http://schemas.microsoft.com/office/drawing/2014/main" id="{E6DD8F5B-81A8-7046-B2C6-089738CADD25}"/>
              </a:ext>
            </a:extLst>
          </p:cNvPr>
          <p:cNvSpPr/>
          <p:nvPr/>
        </p:nvSpPr>
        <p:spPr>
          <a:xfrm>
            <a:off x="3212488" y="3681969"/>
            <a:ext cx="3690138" cy="759707"/>
          </a:xfrm>
          <a:prstGeom prst="rect">
            <a:avLst/>
          </a:prstGeom>
          <a:noFill/>
          <a:ln w="57150">
            <a:solidFill>
              <a:srgbClr val="C00000"/>
            </a:solidFill>
          </a:ln>
        </p:spPr>
        <p:style>
          <a:lnRef idx="2">
            <a:schemeClr val="dk1"/>
          </a:lnRef>
          <a:fillRef idx="1">
            <a:schemeClr val="lt1"/>
          </a:fillRef>
          <a:effectRef idx="0">
            <a:schemeClr val="dk1"/>
          </a:effectRef>
          <a:fontRef idx="minor">
            <a:schemeClr val="dk1"/>
          </a:fontRef>
        </p:style>
        <p:txBody>
          <a:bodyPr rtlCol="0" anchor="ctr"/>
          <a:lstStyle/>
          <a:p>
            <a:pPr algn="ctr" defTabSz="761970"/>
            <a:endParaRPr lang="ja-JP" altLang="en-US" sz="1500" dirty="0">
              <a:solidFill>
                <a:prstClr val="black"/>
              </a:solidFill>
              <a:latin typeface="Calibri"/>
              <a:ea typeface="ＭＳ Ｐゴシック" panose="020B0600070205080204" pitchFamily="34" charset="-128"/>
            </a:endParaRPr>
          </a:p>
        </p:txBody>
      </p:sp>
      <p:sp>
        <p:nvSpPr>
          <p:cNvPr id="30" name="正方形/長方形 29">
            <a:extLst>
              <a:ext uri="{FF2B5EF4-FFF2-40B4-BE49-F238E27FC236}">
                <a16:creationId xmlns:a16="http://schemas.microsoft.com/office/drawing/2014/main" id="{E8334B70-60DC-C746-A565-2F80F560B3A5}"/>
              </a:ext>
            </a:extLst>
          </p:cNvPr>
          <p:cNvSpPr/>
          <p:nvPr/>
        </p:nvSpPr>
        <p:spPr>
          <a:xfrm>
            <a:off x="3516459" y="841276"/>
            <a:ext cx="1877630" cy="348878"/>
          </a:xfrm>
          <a:prstGeom prst="rect">
            <a:avLst/>
          </a:prstGeom>
        </p:spPr>
        <p:txBody>
          <a:bodyPr wrap="none">
            <a:spAutoFit/>
          </a:bodyPr>
          <a:lstStyle/>
          <a:p>
            <a:pPr defTabSz="761970"/>
            <a:r>
              <a:rPr lang="en-US" altLang="ja-JP" sz="1667" dirty="0">
                <a:solidFill>
                  <a:srgbClr val="000000"/>
                </a:solidFill>
                <a:latin typeface="Calibri 本文"/>
                <a:ea typeface="游ゴシック" panose="020B0400000000000000" pitchFamily="50" charset="-128"/>
                <a:cs typeface="Times New Roman" panose="02020603050405020304" pitchFamily="18" charset="0"/>
              </a:rPr>
              <a:t>Training data</a:t>
            </a:r>
            <a:r>
              <a:rPr lang="ja-JP" altLang="en-US" sz="1667" dirty="0">
                <a:solidFill>
                  <a:srgbClr val="000000"/>
                </a:solidFill>
                <a:latin typeface="Calibri 本文"/>
                <a:ea typeface="游ゴシック" panose="020B0400000000000000" pitchFamily="50" charset="-128"/>
                <a:cs typeface="Times New Roman" panose="02020603050405020304" pitchFamily="18" charset="0"/>
              </a:rPr>
              <a:t> </a:t>
            </a:r>
            <a:r>
              <a:rPr lang="en-US" altLang="ja-JP" sz="1667" dirty="0">
                <a:solidFill>
                  <a:srgbClr val="000000"/>
                </a:solidFill>
                <a:latin typeface="Calibri 本文"/>
                <a:ea typeface="游ゴシック" panose="020B0400000000000000" pitchFamily="50" charset="-128"/>
                <a:cs typeface="Times New Roman" panose="02020603050405020304" pitchFamily="18" charset="0"/>
              </a:rPr>
              <a:t>:</a:t>
            </a:r>
            <a:r>
              <a:rPr lang="ja-JP" altLang="en-US" sz="1667" dirty="0">
                <a:solidFill>
                  <a:srgbClr val="000000"/>
                </a:solidFill>
                <a:latin typeface="Calibri 本文"/>
                <a:ea typeface="游ゴシック" panose="020B0400000000000000" pitchFamily="50" charset="-128"/>
                <a:cs typeface="Times New Roman" panose="02020603050405020304" pitchFamily="18" charset="0"/>
              </a:rPr>
              <a:t>  </a:t>
            </a:r>
            <a:r>
              <a:rPr lang="en-US" altLang="ja-JP" sz="1667" dirty="0">
                <a:solidFill>
                  <a:srgbClr val="000000"/>
                </a:solidFill>
                <a:latin typeface="Calibri 本文"/>
                <a:ea typeface="游ゴシック" panose="020B0400000000000000" pitchFamily="50" charset="-128"/>
                <a:cs typeface="Times New Roman" panose="02020603050405020304" pitchFamily="18" charset="0"/>
              </a:rPr>
              <a:t>80%</a:t>
            </a:r>
            <a:endParaRPr lang="ja-JP" altLang="en-US" sz="1667" dirty="0">
              <a:solidFill>
                <a:prstClr val="black"/>
              </a:solidFill>
              <a:latin typeface="Calibri 本文"/>
              <a:ea typeface="ＭＳ Ｐゴシック" panose="020B0600070205080204" pitchFamily="34" charset="-128"/>
              <a:cs typeface="Times New Roman" panose="02020603050405020304" pitchFamily="18" charset="0"/>
            </a:endParaRPr>
          </a:p>
        </p:txBody>
      </p:sp>
      <p:sp>
        <p:nvSpPr>
          <p:cNvPr id="31" name="正方形/長方形 30">
            <a:extLst>
              <a:ext uri="{FF2B5EF4-FFF2-40B4-BE49-F238E27FC236}">
                <a16:creationId xmlns:a16="http://schemas.microsoft.com/office/drawing/2014/main" id="{08D31DB2-C5F9-F747-BC93-35EEB0C3B238}"/>
              </a:ext>
            </a:extLst>
          </p:cNvPr>
          <p:cNvSpPr/>
          <p:nvPr/>
        </p:nvSpPr>
        <p:spPr>
          <a:xfrm>
            <a:off x="3519370" y="1129308"/>
            <a:ext cx="1870705" cy="348878"/>
          </a:xfrm>
          <a:prstGeom prst="rect">
            <a:avLst/>
          </a:prstGeom>
        </p:spPr>
        <p:txBody>
          <a:bodyPr wrap="none">
            <a:spAutoFit/>
          </a:bodyPr>
          <a:lstStyle/>
          <a:p>
            <a:pPr defTabSz="761970"/>
            <a:r>
              <a:rPr lang="en-US" altLang="ja-JP" sz="1667" dirty="0">
                <a:solidFill>
                  <a:srgbClr val="000000"/>
                </a:solidFill>
                <a:latin typeface="Calibri 本文"/>
                <a:ea typeface="游ゴシック" panose="020B0400000000000000" pitchFamily="50" charset="-128"/>
                <a:cs typeface="Times New Roman" panose="02020603050405020304" pitchFamily="18" charset="0"/>
              </a:rPr>
              <a:t>Test data        :  20%</a:t>
            </a:r>
            <a:endParaRPr lang="ja-JP" altLang="en-US" sz="1667" dirty="0">
              <a:solidFill>
                <a:srgbClr val="000000"/>
              </a:solidFill>
              <a:latin typeface="Calibri 本文"/>
              <a:ea typeface="游ゴシック" panose="020B0400000000000000" pitchFamily="50" charset="-128"/>
              <a:cs typeface="Times New Roman" panose="02020603050405020304" pitchFamily="18" charset="0"/>
            </a:endParaRPr>
          </a:p>
        </p:txBody>
      </p:sp>
      <p:sp>
        <p:nvSpPr>
          <p:cNvPr id="40" name="コンテンツ プレースホルダー 2">
            <a:extLst>
              <a:ext uri="{FF2B5EF4-FFF2-40B4-BE49-F238E27FC236}">
                <a16:creationId xmlns:a16="http://schemas.microsoft.com/office/drawing/2014/main" id="{F9AE0158-DB3A-154E-A3F2-0FC7D80E54F0}"/>
              </a:ext>
            </a:extLst>
          </p:cNvPr>
          <p:cNvSpPr txBox="1">
            <a:spLocks/>
          </p:cNvSpPr>
          <p:nvPr/>
        </p:nvSpPr>
        <p:spPr>
          <a:xfrm>
            <a:off x="566913" y="4225652"/>
            <a:ext cx="1920213" cy="420047"/>
          </a:xfrm>
          <a:prstGeom prst="rect">
            <a:avLst/>
          </a:prstGeom>
          <a:noFill/>
          <a:ln>
            <a:noFill/>
          </a:ln>
        </p:spPr>
        <p:style>
          <a:lnRef idx="2">
            <a:schemeClr val="accent1"/>
          </a:lnRef>
          <a:fillRef idx="1">
            <a:schemeClr val="lt1"/>
          </a:fillRef>
          <a:effectRef idx="0">
            <a:schemeClr val="accent1"/>
          </a:effectRef>
          <a:fontRef idx="minor">
            <a:schemeClr val="dk1"/>
          </a:fontRef>
        </p:style>
        <p:txBody>
          <a:bodyPr>
            <a:normAutofit lnSpcReduction="10000"/>
          </a:bodyPr>
          <a:lstStyle>
            <a:lvl1pPr marL="365760" indent="-283464" algn="l" rtl="0" eaLnBrk="1" latinLnBrk="0" hangingPunct="1">
              <a:lnSpc>
                <a:spcPct val="100000"/>
              </a:lnSpc>
              <a:spcBef>
                <a:spcPts val="600"/>
              </a:spcBef>
              <a:buClr>
                <a:schemeClr val="accent1"/>
              </a:buClr>
              <a:buSzPct val="80000"/>
              <a:buFont typeface="Wingdings 2"/>
              <a:buChar char=""/>
              <a:defRPr kumimoji="1"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1"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1"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1"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1"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1"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1"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1"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1" sz="2000" kern="1200">
                <a:solidFill>
                  <a:schemeClr val="tx1"/>
                </a:solidFill>
                <a:latin typeface="+mn-lt"/>
                <a:ea typeface="+mn-ea"/>
                <a:cs typeface="+mn-cs"/>
              </a:defRPr>
            </a:lvl9pPr>
            <a:extLst/>
          </a:lstStyle>
          <a:p>
            <a:pPr marL="0" indent="0" defTabSz="761970">
              <a:spcBef>
                <a:spcPts val="500"/>
              </a:spcBef>
              <a:buClr>
                <a:srgbClr val="5B9BD5"/>
              </a:buClr>
              <a:buNone/>
            </a:pPr>
            <a:r>
              <a:rPr lang="en-US" altLang="ja-JP" sz="2333" b="1" u="sng" dirty="0">
                <a:solidFill>
                  <a:prstClr val="black"/>
                </a:solidFill>
                <a:latin typeface="Calibri"/>
                <a:ea typeface="ＭＳ Ｐゴシック" panose="020B0600070205080204" pitchFamily="34" charset="-128"/>
              </a:rPr>
              <a:t>Heatstroke</a:t>
            </a:r>
          </a:p>
        </p:txBody>
      </p:sp>
      <p:sp>
        <p:nvSpPr>
          <p:cNvPr id="41" name="正方形/長方形 40">
            <a:extLst>
              <a:ext uri="{FF2B5EF4-FFF2-40B4-BE49-F238E27FC236}">
                <a16:creationId xmlns:a16="http://schemas.microsoft.com/office/drawing/2014/main" id="{17BB8425-344B-014D-AE1E-DC164ACC02DE}"/>
              </a:ext>
            </a:extLst>
          </p:cNvPr>
          <p:cNvSpPr/>
          <p:nvPr/>
        </p:nvSpPr>
        <p:spPr>
          <a:xfrm>
            <a:off x="3393391" y="4832063"/>
            <a:ext cx="3498073" cy="348878"/>
          </a:xfrm>
          <a:prstGeom prst="rect">
            <a:avLst/>
          </a:prstGeom>
        </p:spPr>
        <p:txBody>
          <a:bodyPr wrap="none">
            <a:spAutoFit/>
          </a:bodyPr>
          <a:lstStyle/>
          <a:p>
            <a:pPr defTabSz="761970"/>
            <a:r>
              <a:rPr lang="en-US" altLang="ja-JP" sz="1667" dirty="0">
                <a:solidFill>
                  <a:srgbClr val="000000"/>
                </a:solidFill>
                <a:latin typeface="Calibri 本文"/>
                <a:ea typeface="游ゴシック" panose="020B0400000000000000" pitchFamily="50" charset="-128"/>
                <a:cs typeface="Times New Roman" panose="02020603050405020304" pitchFamily="18" charset="0"/>
              </a:rPr>
              <a:t>Training data	3,612(</a:t>
            </a:r>
            <a:r>
              <a:rPr lang="ja-JP" altLang="en-US" sz="1667">
                <a:solidFill>
                  <a:srgbClr val="000000"/>
                </a:solidFill>
                <a:latin typeface="Calibri 本文"/>
                <a:ea typeface="游ゴシック" panose="020B0400000000000000" pitchFamily="50" charset="-128"/>
                <a:cs typeface="Times New Roman" panose="02020603050405020304" pitchFamily="18" charset="0"/>
              </a:rPr>
              <a:t> </a:t>
            </a:r>
            <a:r>
              <a:rPr lang="en-US" altLang="ja-JP" sz="1667" dirty="0">
                <a:solidFill>
                  <a:srgbClr val="000000"/>
                </a:solidFill>
                <a:latin typeface="Calibri 本文"/>
                <a:ea typeface="游ゴシック" panose="020B0400000000000000" pitchFamily="50" charset="-128"/>
                <a:cs typeface="Times New Roman" panose="02020603050405020304" pitchFamily="18" charset="0"/>
              </a:rPr>
              <a:t>1,849/1,763)</a:t>
            </a:r>
            <a:r>
              <a:rPr lang="ja-JP" altLang="en-US" sz="1667">
                <a:solidFill>
                  <a:srgbClr val="000000"/>
                </a:solidFill>
                <a:latin typeface="Calibri 本文"/>
                <a:ea typeface="游ゴシック" panose="020B0400000000000000" pitchFamily="50" charset="-128"/>
                <a:cs typeface="Times New Roman" panose="02020603050405020304" pitchFamily="18" charset="0"/>
              </a:rPr>
              <a:t> </a:t>
            </a:r>
            <a:endParaRPr lang="ja-JP" altLang="en-US" sz="1667" dirty="0">
              <a:solidFill>
                <a:prstClr val="black"/>
              </a:solidFill>
              <a:latin typeface="Calibri 本文"/>
              <a:ea typeface="ＭＳ Ｐゴシック" panose="020B0600070205080204" pitchFamily="34" charset="-128"/>
              <a:cs typeface="Times New Roman" panose="02020603050405020304" pitchFamily="18" charset="0"/>
            </a:endParaRPr>
          </a:p>
        </p:txBody>
      </p:sp>
      <p:sp>
        <p:nvSpPr>
          <p:cNvPr id="42" name="正方形/長方形 41">
            <a:extLst>
              <a:ext uri="{FF2B5EF4-FFF2-40B4-BE49-F238E27FC236}">
                <a16:creationId xmlns:a16="http://schemas.microsoft.com/office/drawing/2014/main" id="{6427B9E4-E2BC-3845-A2EA-3C62523B92D2}"/>
              </a:ext>
            </a:extLst>
          </p:cNvPr>
          <p:cNvSpPr/>
          <p:nvPr/>
        </p:nvSpPr>
        <p:spPr>
          <a:xfrm>
            <a:off x="3374018" y="5191827"/>
            <a:ext cx="3541354" cy="348878"/>
          </a:xfrm>
          <a:prstGeom prst="rect">
            <a:avLst/>
          </a:prstGeom>
        </p:spPr>
        <p:txBody>
          <a:bodyPr wrap="none">
            <a:spAutoFit/>
          </a:bodyPr>
          <a:lstStyle/>
          <a:p>
            <a:pPr defTabSz="761970"/>
            <a:r>
              <a:rPr lang="en-US" altLang="ja-JP" sz="1667" dirty="0">
                <a:solidFill>
                  <a:srgbClr val="000000"/>
                </a:solidFill>
                <a:latin typeface="Calibri 本文"/>
                <a:ea typeface="游ゴシック" panose="020B0400000000000000" pitchFamily="50" charset="-128"/>
                <a:cs typeface="Times New Roman" panose="02020603050405020304" pitchFamily="18" charset="0"/>
              </a:rPr>
              <a:t>Test data	904    (</a:t>
            </a:r>
            <a:r>
              <a:rPr lang="ja-JP" altLang="en-US" sz="1667">
                <a:solidFill>
                  <a:srgbClr val="000000"/>
                </a:solidFill>
                <a:latin typeface="Calibri 本文"/>
                <a:ea typeface="游ゴシック" panose="020B0400000000000000" pitchFamily="50" charset="-128"/>
                <a:cs typeface="Times New Roman" panose="02020603050405020304" pitchFamily="18" charset="0"/>
              </a:rPr>
              <a:t>    </a:t>
            </a:r>
            <a:r>
              <a:rPr lang="en-US" altLang="ja-JP" sz="1667" dirty="0">
                <a:solidFill>
                  <a:srgbClr val="000000"/>
                </a:solidFill>
                <a:latin typeface="Calibri 本文"/>
                <a:ea typeface="游ゴシック" panose="020B0400000000000000" pitchFamily="50" charset="-128"/>
                <a:cs typeface="Times New Roman" panose="02020603050405020304" pitchFamily="18" charset="0"/>
              </a:rPr>
              <a:t>465/    439)</a:t>
            </a:r>
            <a:r>
              <a:rPr lang="ja-JP" altLang="en-US" sz="1667">
                <a:solidFill>
                  <a:srgbClr val="000000"/>
                </a:solidFill>
                <a:latin typeface="Calibri 本文"/>
                <a:ea typeface="游ゴシック" panose="020B0400000000000000" pitchFamily="50" charset="-128"/>
                <a:cs typeface="Times New Roman" panose="02020603050405020304" pitchFamily="18" charset="0"/>
              </a:rPr>
              <a:t> </a:t>
            </a:r>
            <a:endParaRPr lang="ja-JP" altLang="en-US" sz="1667" dirty="0">
              <a:solidFill>
                <a:srgbClr val="000000"/>
              </a:solidFill>
              <a:latin typeface="Calibri 本文"/>
              <a:ea typeface="游ゴシック" panose="020B0400000000000000" pitchFamily="50" charset="-128"/>
              <a:cs typeface="Times New Roman" panose="02020603050405020304" pitchFamily="18" charset="0"/>
            </a:endParaRPr>
          </a:p>
        </p:txBody>
      </p:sp>
      <p:sp>
        <p:nvSpPr>
          <p:cNvPr id="43" name="正方形/長方形 42">
            <a:extLst>
              <a:ext uri="{FF2B5EF4-FFF2-40B4-BE49-F238E27FC236}">
                <a16:creationId xmlns:a16="http://schemas.microsoft.com/office/drawing/2014/main" id="{85173A31-0A47-3642-A0CE-32CFD5E55CF2}"/>
              </a:ext>
            </a:extLst>
          </p:cNvPr>
          <p:cNvSpPr/>
          <p:nvPr/>
        </p:nvSpPr>
        <p:spPr>
          <a:xfrm>
            <a:off x="862660" y="4941610"/>
            <a:ext cx="2263929" cy="402252"/>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defTabSz="761970"/>
            <a:r>
              <a:rPr lang="en-US" altLang="ja-JP" sz="1667" dirty="0">
                <a:solidFill>
                  <a:srgbClr val="C00000"/>
                </a:solidFill>
                <a:latin typeface="Calibri 本文"/>
                <a:ea typeface="ＭＳ Ｐゴシック" panose="020B0600070205080204" pitchFamily="34" charset="-128"/>
                <a:cs typeface="Times New Roman" panose="02020603050405020304" pitchFamily="18" charset="0"/>
              </a:rPr>
              <a:t>P</a:t>
            </a:r>
            <a:r>
              <a:rPr lang="ja-JP" altLang="en-US" sz="1667">
                <a:solidFill>
                  <a:prstClr val="black"/>
                </a:solidFill>
                <a:latin typeface="Calibri 本文"/>
                <a:ea typeface="ＭＳ Ｐゴシック" panose="020B0600070205080204" pitchFamily="34" charset="-128"/>
                <a:cs typeface="Times New Roman" panose="02020603050405020304" pitchFamily="18" charset="0"/>
              </a:rPr>
              <a:t>：</a:t>
            </a:r>
            <a:r>
              <a:rPr lang="en-US" altLang="ja-JP" sz="1667" dirty="0">
                <a:solidFill>
                  <a:prstClr val="black"/>
                </a:solidFill>
                <a:latin typeface="Calibri 本文"/>
                <a:cs typeface="Times New Roman" panose="02020603050405020304" pitchFamily="18" charset="0"/>
              </a:rPr>
              <a:t> 2,314 </a:t>
            </a:r>
            <a:r>
              <a:rPr lang="ja-JP" altLang="en-US" sz="1667">
                <a:solidFill>
                  <a:prstClr val="black"/>
                </a:solidFill>
                <a:latin typeface="Calibri 本文"/>
                <a:ea typeface="ＭＳ Ｐゴシック" panose="020B0600070205080204" pitchFamily="34" charset="-128"/>
                <a:cs typeface="Times New Roman" panose="02020603050405020304" pitchFamily="18" charset="0"/>
              </a:rPr>
              <a:t>　</a:t>
            </a:r>
            <a:r>
              <a:rPr lang="en-US" altLang="ja-JP" sz="1667" dirty="0">
                <a:solidFill>
                  <a:srgbClr val="0070C0"/>
                </a:solidFill>
                <a:latin typeface="Calibri 本文"/>
                <a:ea typeface="ＭＳ Ｐゴシック" panose="020B0600070205080204" pitchFamily="34" charset="-128"/>
                <a:cs typeface="Times New Roman" panose="02020603050405020304" pitchFamily="18" charset="0"/>
              </a:rPr>
              <a:t>N</a:t>
            </a:r>
            <a:r>
              <a:rPr lang="ja-JP" altLang="en-US" sz="1667">
                <a:solidFill>
                  <a:prstClr val="black"/>
                </a:solidFill>
                <a:latin typeface="Calibri 本文"/>
                <a:ea typeface="ＭＳ Ｐゴシック" panose="020B0600070205080204" pitchFamily="34" charset="-128"/>
                <a:cs typeface="Times New Roman" panose="02020603050405020304" pitchFamily="18" charset="0"/>
              </a:rPr>
              <a:t>：</a:t>
            </a:r>
            <a:r>
              <a:rPr lang="en-US" altLang="ja-JP" sz="1667" dirty="0">
                <a:solidFill>
                  <a:prstClr val="black"/>
                </a:solidFill>
                <a:latin typeface="Calibri 本文"/>
                <a:cs typeface="Times New Roman" panose="02020603050405020304" pitchFamily="18" charset="0"/>
              </a:rPr>
              <a:t> 2,202</a:t>
            </a:r>
            <a:endParaRPr lang="en-US" altLang="ja-JP" sz="1667" dirty="0">
              <a:solidFill>
                <a:prstClr val="black"/>
              </a:solidFill>
              <a:latin typeface="Calibri 本文"/>
              <a:ea typeface="ＭＳ Ｐゴシック" panose="020B0600070205080204" pitchFamily="34" charset="-128"/>
              <a:cs typeface="Times New Roman" panose="02020603050405020304" pitchFamily="18" charset="0"/>
            </a:endParaRPr>
          </a:p>
        </p:txBody>
      </p:sp>
      <p:sp>
        <p:nvSpPr>
          <p:cNvPr id="44" name="正方形/長方形 43">
            <a:extLst>
              <a:ext uri="{FF2B5EF4-FFF2-40B4-BE49-F238E27FC236}">
                <a16:creationId xmlns:a16="http://schemas.microsoft.com/office/drawing/2014/main" id="{4F4D6E21-C953-2C4C-9973-54D84AAD1C27}"/>
              </a:ext>
            </a:extLst>
          </p:cNvPr>
          <p:cNvSpPr/>
          <p:nvPr/>
        </p:nvSpPr>
        <p:spPr>
          <a:xfrm>
            <a:off x="971951" y="4667735"/>
            <a:ext cx="1879149" cy="267387"/>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defTabSz="761970"/>
            <a:r>
              <a:rPr lang="en-US" altLang="ja-JP" sz="1667" dirty="0">
                <a:solidFill>
                  <a:prstClr val="black"/>
                </a:solidFill>
                <a:latin typeface="Calibri 本文"/>
                <a:ea typeface="ＭＳ Ｐゴシック" panose="020B0600070205080204" pitchFamily="34" charset="-128"/>
                <a:cs typeface="Times New Roman" panose="02020603050405020304" pitchFamily="18" charset="0"/>
              </a:rPr>
              <a:t>Total data</a:t>
            </a:r>
            <a:r>
              <a:rPr lang="ja-JP" altLang="en-US" sz="1667">
                <a:solidFill>
                  <a:prstClr val="black"/>
                </a:solidFill>
                <a:latin typeface="Calibri 本文"/>
                <a:ea typeface="ＭＳ Ｐゴシック" panose="020B0600070205080204" pitchFamily="34" charset="-128"/>
                <a:cs typeface="Times New Roman" panose="02020603050405020304" pitchFamily="18" charset="0"/>
              </a:rPr>
              <a:t>： </a:t>
            </a:r>
            <a:r>
              <a:rPr lang="en-US" altLang="ja-JP" sz="1667" dirty="0">
                <a:solidFill>
                  <a:prstClr val="black"/>
                </a:solidFill>
                <a:latin typeface="Calibri 本文"/>
                <a:cs typeface="Times New Roman" panose="02020603050405020304" pitchFamily="18" charset="0"/>
              </a:rPr>
              <a:t>4,516</a:t>
            </a:r>
            <a:endParaRPr lang="en-US" altLang="ja-JP" sz="1667" dirty="0">
              <a:solidFill>
                <a:prstClr val="black"/>
              </a:solidFill>
              <a:latin typeface="Calibri 本文"/>
              <a:ea typeface="ＭＳ Ｐゴシック" panose="020B0600070205080204" pitchFamily="34" charset="-128"/>
              <a:cs typeface="Times New Roman" panose="02020603050405020304" pitchFamily="18" charset="0"/>
            </a:endParaRPr>
          </a:p>
        </p:txBody>
      </p:sp>
      <p:sp>
        <p:nvSpPr>
          <p:cNvPr id="45" name="左中かっこ 44">
            <a:extLst>
              <a:ext uri="{FF2B5EF4-FFF2-40B4-BE49-F238E27FC236}">
                <a16:creationId xmlns:a16="http://schemas.microsoft.com/office/drawing/2014/main" id="{7FBD00AE-C4DA-D04B-B01B-1FF04A2A088C}"/>
              </a:ext>
            </a:extLst>
          </p:cNvPr>
          <p:cNvSpPr/>
          <p:nvPr/>
        </p:nvSpPr>
        <p:spPr>
          <a:xfrm>
            <a:off x="3251867" y="4882509"/>
            <a:ext cx="174759" cy="561261"/>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defTabSz="761970"/>
            <a:endParaRPr lang="ja-JP" altLang="en-US" sz="1667" dirty="0">
              <a:solidFill>
                <a:prstClr val="black"/>
              </a:solidFill>
              <a:latin typeface="Calibri 本文"/>
              <a:ea typeface="ＭＳ Ｐゴシック" panose="020B0600070205080204" pitchFamily="34" charset="-128"/>
              <a:cs typeface="Times New Roman" panose="02020603050405020304" pitchFamily="18" charset="0"/>
            </a:endParaRPr>
          </a:p>
        </p:txBody>
      </p:sp>
      <p:sp>
        <p:nvSpPr>
          <p:cNvPr id="46" name="正方形/長方形 45">
            <a:extLst>
              <a:ext uri="{FF2B5EF4-FFF2-40B4-BE49-F238E27FC236}">
                <a16:creationId xmlns:a16="http://schemas.microsoft.com/office/drawing/2014/main" id="{CD27C2EF-EB95-5643-9A51-3C3CA4DC5BE9}"/>
              </a:ext>
            </a:extLst>
          </p:cNvPr>
          <p:cNvSpPr/>
          <p:nvPr/>
        </p:nvSpPr>
        <p:spPr>
          <a:xfrm>
            <a:off x="5897085" y="4523818"/>
            <a:ext cx="505203" cy="348878"/>
          </a:xfrm>
          <a:prstGeom prst="rect">
            <a:avLst/>
          </a:prstGeom>
        </p:spPr>
        <p:txBody>
          <a:bodyPr wrap="none">
            <a:spAutoFit/>
          </a:bodyPr>
          <a:lstStyle/>
          <a:p>
            <a:pPr defTabSz="761970"/>
            <a:r>
              <a:rPr lang="en-US" altLang="ja-JP" sz="1667" dirty="0">
                <a:solidFill>
                  <a:srgbClr val="C00000"/>
                </a:solidFill>
                <a:latin typeface="Calibri 本文"/>
                <a:ea typeface="游ゴシック" panose="020B0400000000000000" pitchFamily="50" charset="-128"/>
                <a:cs typeface="Times New Roman" panose="02020603050405020304" pitchFamily="18" charset="0"/>
              </a:rPr>
              <a:t>P</a:t>
            </a:r>
            <a:r>
              <a:rPr lang="en-US" altLang="ja-JP" sz="1667" dirty="0">
                <a:solidFill>
                  <a:srgbClr val="000000"/>
                </a:solidFill>
                <a:latin typeface="Calibri 本文"/>
                <a:ea typeface="游ゴシック" panose="020B0400000000000000" pitchFamily="50" charset="-128"/>
                <a:cs typeface="Times New Roman" panose="02020603050405020304" pitchFamily="18" charset="0"/>
              </a:rPr>
              <a:t>/</a:t>
            </a:r>
            <a:r>
              <a:rPr lang="en-US" altLang="ja-JP" sz="1667" dirty="0">
                <a:solidFill>
                  <a:srgbClr val="0070C0"/>
                </a:solidFill>
                <a:latin typeface="Calibri 本文"/>
                <a:ea typeface="游ゴシック" panose="020B0400000000000000" pitchFamily="50" charset="-128"/>
                <a:cs typeface="Times New Roman" panose="02020603050405020304" pitchFamily="18" charset="0"/>
              </a:rPr>
              <a:t>N</a:t>
            </a:r>
            <a:endParaRPr lang="ja-JP" altLang="en-US" sz="1667" dirty="0">
              <a:solidFill>
                <a:srgbClr val="0070C0"/>
              </a:solidFill>
              <a:latin typeface="Calibri 本文"/>
              <a:ea typeface="ＭＳ Ｐゴシック" panose="020B0600070205080204" pitchFamily="34" charset="-128"/>
              <a:cs typeface="Times New Roman" panose="02020603050405020304" pitchFamily="18" charset="0"/>
            </a:endParaRPr>
          </a:p>
        </p:txBody>
      </p:sp>
      <p:sp>
        <p:nvSpPr>
          <p:cNvPr id="47" name="正方形/長方形 46">
            <a:extLst>
              <a:ext uri="{FF2B5EF4-FFF2-40B4-BE49-F238E27FC236}">
                <a16:creationId xmlns:a16="http://schemas.microsoft.com/office/drawing/2014/main" id="{0966DFB1-2CFE-D340-B818-B2FC472C07FF}"/>
              </a:ext>
            </a:extLst>
          </p:cNvPr>
          <p:cNvSpPr/>
          <p:nvPr/>
        </p:nvSpPr>
        <p:spPr>
          <a:xfrm>
            <a:off x="3203488" y="4811974"/>
            <a:ext cx="3690138" cy="759707"/>
          </a:xfrm>
          <a:prstGeom prst="rect">
            <a:avLst/>
          </a:prstGeom>
          <a:noFill/>
          <a:ln w="57150">
            <a:solidFill>
              <a:srgbClr val="C00000"/>
            </a:solidFill>
          </a:ln>
        </p:spPr>
        <p:style>
          <a:lnRef idx="2">
            <a:schemeClr val="dk1"/>
          </a:lnRef>
          <a:fillRef idx="1">
            <a:schemeClr val="lt1"/>
          </a:fillRef>
          <a:effectRef idx="0">
            <a:schemeClr val="dk1"/>
          </a:effectRef>
          <a:fontRef idx="minor">
            <a:schemeClr val="dk1"/>
          </a:fontRef>
        </p:style>
        <p:txBody>
          <a:bodyPr rtlCol="0" anchor="ctr"/>
          <a:lstStyle/>
          <a:p>
            <a:pPr algn="ctr" defTabSz="761970"/>
            <a:endParaRPr lang="ja-JP" altLang="en-US" sz="1500" dirty="0">
              <a:solidFill>
                <a:prstClr val="black"/>
              </a:solidFill>
              <a:latin typeface="Calibri"/>
              <a:ea typeface="ＭＳ Ｐゴシック" panose="020B0600070205080204" pitchFamily="34" charset="-128"/>
            </a:endParaRPr>
          </a:p>
        </p:txBody>
      </p:sp>
      <p:sp>
        <p:nvSpPr>
          <p:cNvPr id="50" name="テキスト ボックス 49">
            <a:extLst>
              <a:ext uri="{FF2B5EF4-FFF2-40B4-BE49-F238E27FC236}">
                <a16:creationId xmlns:a16="http://schemas.microsoft.com/office/drawing/2014/main" id="{A9B888E1-02CE-3A44-9A0C-44C4CBB9EA91}"/>
              </a:ext>
            </a:extLst>
          </p:cNvPr>
          <p:cNvSpPr txBox="1"/>
          <p:nvPr/>
        </p:nvSpPr>
        <p:spPr>
          <a:xfrm>
            <a:off x="6330280" y="712148"/>
            <a:ext cx="1183398" cy="338554"/>
          </a:xfrm>
          <a:prstGeom prst="rect">
            <a:avLst/>
          </a:prstGeom>
          <a:noFill/>
          <a:ln>
            <a:solidFill>
              <a:schemeClr val="tx1"/>
            </a:solidFill>
          </a:ln>
        </p:spPr>
        <p:txBody>
          <a:bodyPr wrap="square" rtlCol="0">
            <a:spAutoFit/>
          </a:bodyPr>
          <a:lstStyle/>
          <a:p>
            <a:r>
              <a:rPr lang="en-US" altLang="ja-JP" sz="1600" dirty="0">
                <a:solidFill>
                  <a:srgbClr val="C00000"/>
                </a:solidFill>
              </a:rPr>
              <a:t>P</a:t>
            </a:r>
            <a:r>
              <a:rPr lang="en-US" altLang="ja-JP" sz="1600" dirty="0"/>
              <a:t>: Positive</a:t>
            </a:r>
            <a:endParaRPr lang="ja-JP" altLang="en-US" sz="1600" dirty="0"/>
          </a:p>
        </p:txBody>
      </p:sp>
      <p:sp>
        <p:nvSpPr>
          <p:cNvPr id="51" name="テキスト ボックス 50">
            <a:extLst>
              <a:ext uri="{FF2B5EF4-FFF2-40B4-BE49-F238E27FC236}">
                <a16:creationId xmlns:a16="http://schemas.microsoft.com/office/drawing/2014/main" id="{08EAA705-CFC5-FB47-985C-0F3BC8AC06C4}"/>
              </a:ext>
            </a:extLst>
          </p:cNvPr>
          <p:cNvSpPr txBox="1"/>
          <p:nvPr/>
        </p:nvSpPr>
        <p:spPr>
          <a:xfrm>
            <a:off x="6331958" y="1078786"/>
            <a:ext cx="1183398" cy="338554"/>
          </a:xfrm>
          <a:prstGeom prst="rect">
            <a:avLst/>
          </a:prstGeom>
          <a:noFill/>
          <a:ln>
            <a:solidFill>
              <a:schemeClr val="tx1"/>
            </a:solidFill>
          </a:ln>
        </p:spPr>
        <p:txBody>
          <a:bodyPr wrap="square" rtlCol="0">
            <a:spAutoFit/>
          </a:bodyPr>
          <a:lstStyle/>
          <a:p>
            <a:r>
              <a:rPr lang="en-US" altLang="ja-JP" sz="1600" dirty="0">
                <a:solidFill>
                  <a:srgbClr val="0070C0"/>
                </a:solidFill>
              </a:rPr>
              <a:t>N</a:t>
            </a:r>
            <a:r>
              <a:rPr lang="en-US" altLang="ja-JP" sz="1600" dirty="0"/>
              <a:t>: Negative</a:t>
            </a:r>
            <a:endParaRPr lang="ja-JP" altLang="en-US" sz="1600" dirty="0"/>
          </a:p>
        </p:txBody>
      </p:sp>
    </p:spTree>
    <p:extLst>
      <p:ext uri="{BB962C8B-B14F-4D97-AF65-F5344CB8AC3E}">
        <p14:creationId xmlns:p14="http://schemas.microsoft.com/office/powerpoint/2010/main" val="2814558421"/>
      </p:ext>
    </p:extLst>
  </p:cSld>
  <p:clrMapOvr>
    <a:masterClrMapping/>
  </p:clrMapOvr>
  <p:transition>
    <p:cut/>
  </p:transition>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5838777-115B-A749-B8C1-1ECC3A83A4AA}"/>
              </a:ext>
            </a:extLst>
          </p:cNvPr>
          <p:cNvSpPr>
            <a:spLocks noGrp="1"/>
          </p:cNvSpPr>
          <p:nvPr>
            <p:ph type="title"/>
          </p:nvPr>
        </p:nvSpPr>
        <p:spPr/>
        <p:txBody>
          <a:bodyPr/>
          <a:lstStyle/>
          <a:p>
            <a:r>
              <a:rPr kumimoji="1" lang="en-US" altLang="ja-JP" dirty="0"/>
              <a:t>Result</a:t>
            </a:r>
            <a:endParaRPr kumimoji="1" lang="ja-JP" altLang="en-US"/>
          </a:p>
        </p:txBody>
      </p:sp>
      <p:sp>
        <p:nvSpPr>
          <p:cNvPr id="4" name="スライド番号プレースホルダー 3">
            <a:extLst>
              <a:ext uri="{FF2B5EF4-FFF2-40B4-BE49-F238E27FC236}">
                <a16:creationId xmlns:a16="http://schemas.microsoft.com/office/drawing/2014/main" id="{A8C815EA-B43C-164B-B9CD-5F45844CB12F}"/>
              </a:ext>
            </a:extLst>
          </p:cNvPr>
          <p:cNvSpPr>
            <a:spLocks noGrp="1"/>
          </p:cNvSpPr>
          <p:nvPr>
            <p:ph type="sldNum" sz="quarter" idx="11"/>
          </p:nvPr>
        </p:nvSpPr>
        <p:spPr/>
        <p:txBody>
          <a:bodyPr/>
          <a:lstStyle/>
          <a:p>
            <a:fld id="{D2D8002D-B5B0-4BAC-B1F6-782DDCCE6D9C}" type="slidenum">
              <a:rPr lang="ja-JP" altLang="en-US" smtClean="0">
                <a:solidFill>
                  <a:prstClr val="black"/>
                </a:solidFill>
              </a:rPr>
              <a:pPr/>
              <a:t>25</a:t>
            </a:fld>
            <a:endParaRPr lang="ja-JP" altLang="en-US" dirty="0"/>
          </a:p>
        </p:txBody>
      </p:sp>
      <p:graphicFrame>
        <p:nvGraphicFramePr>
          <p:cNvPr id="5" name="表 4">
            <a:extLst>
              <a:ext uri="{FF2B5EF4-FFF2-40B4-BE49-F238E27FC236}">
                <a16:creationId xmlns:a16="http://schemas.microsoft.com/office/drawing/2014/main" id="{DC8C2E44-E889-9B4A-A31C-EABBBD54A9B8}"/>
              </a:ext>
            </a:extLst>
          </p:cNvPr>
          <p:cNvGraphicFramePr>
            <a:graphicFrameLocks noGrp="1"/>
          </p:cNvGraphicFramePr>
          <p:nvPr>
            <p:extLst>
              <p:ext uri="{D42A27DB-BD31-4B8C-83A1-F6EECF244321}">
                <p14:modId xmlns:p14="http://schemas.microsoft.com/office/powerpoint/2010/main" val="3525711196"/>
              </p:ext>
            </p:extLst>
          </p:nvPr>
        </p:nvGraphicFramePr>
        <p:xfrm>
          <a:off x="83738" y="1337479"/>
          <a:ext cx="7470677" cy="2816165"/>
        </p:xfrm>
        <a:graphic>
          <a:graphicData uri="http://schemas.openxmlformats.org/drawingml/2006/table">
            <a:tbl>
              <a:tblPr firstRow="1" bandRow="1">
                <a:tableStyleId>{5C22544A-7EE6-4342-B048-85BDC9FD1C3A}</a:tableStyleId>
              </a:tblPr>
              <a:tblGrid>
                <a:gridCol w="1756247">
                  <a:extLst>
                    <a:ext uri="{9D8B030D-6E8A-4147-A177-3AD203B41FA5}">
                      <a16:colId xmlns:a16="http://schemas.microsoft.com/office/drawing/2014/main" val="454751120"/>
                    </a:ext>
                  </a:extLst>
                </a:gridCol>
                <a:gridCol w="1356239">
                  <a:extLst>
                    <a:ext uri="{9D8B030D-6E8A-4147-A177-3AD203B41FA5}">
                      <a16:colId xmlns:a16="http://schemas.microsoft.com/office/drawing/2014/main" val="1118399385"/>
                    </a:ext>
                  </a:extLst>
                </a:gridCol>
                <a:gridCol w="1286021">
                  <a:extLst>
                    <a:ext uri="{9D8B030D-6E8A-4147-A177-3AD203B41FA5}">
                      <a16:colId xmlns:a16="http://schemas.microsoft.com/office/drawing/2014/main" val="3707603213"/>
                    </a:ext>
                  </a:extLst>
                </a:gridCol>
                <a:gridCol w="1675378">
                  <a:extLst>
                    <a:ext uri="{9D8B030D-6E8A-4147-A177-3AD203B41FA5}">
                      <a16:colId xmlns:a16="http://schemas.microsoft.com/office/drawing/2014/main" val="3295371019"/>
                    </a:ext>
                  </a:extLst>
                </a:gridCol>
                <a:gridCol w="1396792">
                  <a:extLst>
                    <a:ext uri="{9D8B030D-6E8A-4147-A177-3AD203B41FA5}">
                      <a16:colId xmlns:a16="http://schemas.microsoft.com/office/drawing/2014/main" val="3915502743"/>
                    </a:ext>
                  </a:extLst>
                </a:gridCol>
              </a:tblGrid>
              <a:tr h="549260">
                <a:tc>
                  <a:txBody>
                    <a:bodyPr/>
                    <a:lstStyle/>
                    <a:p>
                      <a:pPr algn="ctr"/>
                      <a:r>
                        <a:rPr kumimoji="1" lang="en-US" altLang="ja-JP" sz="2000" dirty="0">
                          <a:solidFill>
                            <a:schemeClr val="tx1"/>
                          </a:solidFill>
                        </a:rPr>
                        <a:t>Topic</a:t>
                      </a:r>
                      <a:endParaRPr kumimoji="1" lang="ja-JP" altLang="en-US" sz="2000" dirty="0">
                        <a:solidFill>
                          <a:schemeClr val="tx1"/>
                        </a:solidFill>
                      </a:endParaRPr>
                    </a:p>
                  </a:txBody>
                  <a:tcPr anchor="ctr"/>
                </a:tc>
                <a:tc>
                  <a:txBody>
                    <a:bodyPr/>
                    <a:lstStyle/>
                    <a:p>
                      <a:pPr algn="ctr"/>
                      <a:r>
                        <a:rPr kumimoji="1" lang="en-US" altLang="ja-JP" sz="1800" dirty="0">
                          <a:solidFill>
                            <a:schemeClr val="tx1"/>
                          </a:solidFill>
                        </a:rPr>
                        <a:t>Precision</a:t>
                      </a:r>
                      <a:endParaRPr kumimoji="1" lang="ja-JP" altLang="en-US" sz="1800" dirty="0">
                        <a:solidFill>
                          <a:schemeClr val="tx1"/>
                        </a:solidFill>
                      </a:endParaRPr>
                    </a:p>
                  </a:txBody>
                  <a:tcPr anchor="ctr"/>
                </a:tc>
                <a:tc>
                  <a:txBody>
                    <a:bodyPr/>
                    <a:lstStyle/>
                    <a:p>
                      <a:pPr algn="ctr"/>
                      <a:r>
                        <a:rPr kumimoji="1" lang="en-US" altLang="ja-JP" sz="1800" dirty="0">
                          <a:solidFill>
                            <a:schemeClr val="tx1"/>
                          </a:solidFill>
                        </a:rPr>
                        <a:t>Recall</a:t>
                      </a:r>
                      <a:endParaRPr kumimoji="1" lang="ja-JP" altLang="en-US" sz="1800" dirty="0">
                        <a:solidFill>
                          <a:schemeClr val="tx1"/>
                        </a:solidFill>
                      </a:endParaRPr>
                    </a:p>
                  </a:txBody>
                  <a:tcPr anchor="ctr"/>
                </a:tc>
                <a:tc>
                  <a:txBody>
                    <a:bodyPr/>
                    <a:lstStyle/>
                    <a:p>
                      <a:pPr algn="ctr"/>
                      <a:r>
                        <a:rPr kumimoji="1" lang="en-US" altLang="ja-JP" sz="2000" dirty="0">
                          <a:solidFill>
                            <a:schemeClr val="tx1"/>
                          </a:solidFill>
                        </a:rPr>
                        <a:t>F-measure</a:t>
                      </a:r>
                      <a:endParaRPr kumimoji="1" lang="ja-JP" altLang="en-US" sz="2000" dirty="0">
                        <a:solidFill>
                          <a:schemeClr val="tx1"/>
                        </a:solidFill>
                      </a:endParaRPr>
                    </a:p>
                  </a:txBody>
                  <a:tcPr anchor="ctr"/>
                </a:tc>
                <a:tc>
                  <a:txBody>
                    <a:bodyPr/>
                    <a:lstStyle/>
                    <a:p>
                      <a:pPr algn="ctr" fontAlgn="ctr"/>
                      <a:r>
                        <a:rPr lang="en-US" altLang="ja-JP" sz="2000" b="1" i="0" u="none" strike="noStrike" dirty="0">
                          <a:solidFill>
                            <a:schemeClr val="tx1"/>
                          </a:solidFill>
                          <a:effectLst/>
                          <a:latin typeface="ＭＳ Ｐゴシック 本文"/>
                          <a:ea typeface="游ゴシック" panose="020B0400000000000000" pitchFamily="50" charset="-128"/>
                        </a:rPr>
                        <a:t>10-cross</a:t>
                      </a:r>
                    </a:p>
                    <a:p>
                      <a:pPr algn="ctr" fontAlgn="ctr"/>
                      <a:r>
                        <a:rPr lang="en-US" altLang="ja-JP" sz="2000" b="1" i="0" u="none" strike="noStrike" dirty="0">
                          <a:solidFill>
                            <a:schemeClr val="tx1"/>
                          </a:solidFill>
                          <a:effectLst/>
                          <a:latin typeface="ＭＳ Ｐゴシック 本文"/>
                          <a:ea typeface="游ゴシック" panose="020B0400000000000000" pitchFamily="50" charset="-128"/>
                        </a:rPr>
                        <a:t>validation</a:t>
                      </a:r>
                      <a:endParaRPr lang="ja-JP" altLang="en-US" sz="2000" b="1" i="0" u="none" strike="noStrike" dirty="0">
                        <a:solidFill>
                          <a:schemeClr val="tx1"/>
                        </a:solidFill>
                        <a:effectLst/>
                        <a:latin typeface="ＭＳ Ｐゴシック 本文"/>
                        <a:ea typeface="游ゴシック" panose="020B0400000000000000" pitchFamily="50" charset="-128"/>
                      </a:endParaRPr>
                    </a:p>
                  </a:txBody>
                  <a:tcPr marL="9525" marR="9525" marT="9525" marB="0" anchor="ctr"/>
                </a:tc>
                <a:extLst>
                  <a:ext uri="{0D108BD9-81ED-4DB2-BD59-A6C34878D82A}">
                    <a16:rowId xmlns:a16="http://schemas.microsoft.com/office/drawing/2014/main" val="2532861322"/>
                  </a:ext>
                </a:extLst>
              </a:tr>
              <a:tr h="549260">
                <a:tc>
                  <a:txBody>
                    <a:bodyPr/>
                    <a:lstStyle/>
                    <a:p>
                      <a:pPr algn="ctr"/>
                      <a:r>
                        <a:rPr kumimoji="1" lang="en-US" altLang="ja-JP" sz="2400" dirty="0"/>
                        <a:t>Earthquake</a:t>
                      </a:r>
                      <a:endParaRPr kumimoji="1" lang="ja-JP" altLang="en-US" sz="2400" dirty="0"/>
                    </a:p>
                  </a:txBody>
                  <a:tcPr anchor="ctr"/>
                </a:tc>
                <a:tc>
                  <a:txBody>
                    <a:bodyPr/>
                    <a:lstStyle/>
                    <a:p>
                      <a:pPr algn="ctr" fontAlgn="ctr"/>
                      <a:r>
                        <a:rPr lang="en-US" altLang="ja-JP" sz="2400" b="0" i="0" u="none" strike="noStrike" dirty="0">
                          <a:solidFill>
                            <a:srgbClr val="000000"/>
                          </a:solidFill>
                          <a:effectLst/>
                          <a:latin typeface="游ゴシック" panose="020B0400000000000000" pitchFamily="50" charset="-128"/>
                          <a:ea typeface="游ゴシック" panose="020B0400000000000000" pitchFamily="50" charset="-128"/>
                        </a:rPr>
                        <a:t>0.9449</a:t>
                      </a:r>
                    </a:p>
                  </a:txBody>
                  <a:tcPr marL="9525" marR="9525" marT="9525" marB="0" anchor="ctr"/>
                </a:tc>
                <a:tc>
                  <a:txBody>
                    <a:bodyPr/>
                    <a:lstStyle/>
                    <a:p>
                      <a:pPr algn="ctr" fontAlgn="ctr"/>
                      <a:r>
                        <a:rPr lang="en-US" altLang="ja-JP" sz="2400" b="0" i="0" u="none" strike="noStrike" dirty="0">
                          <a:solidFill>
                            <a:srgbClr val="000000"/>
                          </a:solidFill>
                          <a:effectLst/>
                          <a:latin typeface="游ゴシック" panose="020B0400000000000000" pitchFamily="50" charset="-128"/>
                          <a:ea typeface="游ゴシック" panose="020B0400000000000000" pitchFamily="50" charset="-128"/>
                        </a:rPr>
                        <a:t>0.9128</a:t>
                      </a:r>
                    </a:p>
                  </a:txBody>
                  <a:tcPr marL="9525" marR="9525" marT="9525" marB="0" anchor="ctr"/>
                </a:tc>
                <a:tc>
                  <a:txBody>
                    <a:bodyPr/>
                    <a:lstStyle/>
                    <a:p>
                      <a:pPr algn="ctr" fontAlgn="ctr"/>
                      <a:r>
                        <a:rPr lang="en-US" altLang="ja-JP" sz="2400" b="0" i="0" u="none" strike="noStrike" dirty="0">
                          <a:solidFill>
                            <a:srgbClr val="000000"/>
                          </a:solidFill>
                          <a:effectLst/>
                          <a:latin typeface="游ゴシック" panose="020B0400000000000000" pitchFamily="50" charset="-128"/>
                          <a:ea typeface="游ゴシック" panose="020B0400000000000000" pitchFamily="50" charset="-128"/>
                        </a:rPr>
                        <a:t>0.9286</a:t>
                      </a:r>
                    </a:p>
                  </a:txBody>
                  <a:tcPr marL="9525" marR="9525" marT="9525" marB="0" anchor="ctr"/>
                </a:tc>
                <a:tc>
                  <a:txBody>
                    <a:bodyPr/>
                    <a:lstStyle/>
                    <a:p>
                      <a:pPr algn="ctr" fontAlgn="ctr"/>
                      <a:r>
                        <a:rPr lang="en-US" altLang="ja-JP" sz="2400" b="0" i="0" u="none" strike="noStrike" dirty="0">
                          <a:solidFill>
                            <a:srgbClr val="000000"/>
                          </a:solidFill>
                          <a:effectLst/>
                          <a:latin typeface="游ゴシック" panose="020B0400000000000000" pitchFamily="50" charset="-128"/>
                          <a:ea typeface="游ゴシック" panose="020B0400000000000000" pitchFamily="50" charset="-128"/>
                        </a:rPr>
                        <a:t>0.9062</a:t>
                      </a:r>
                    </a:p>
                  </a:txBody>
                  <a:tcPr marL="9525" marR="9525" marT="9525" marB="0" anchor="ctr"/>
                </a:tc>
                <a:extLst>
                  <a:ext uri="{0D108BD9-81ED-4DB2-BD59-A6C34878D82A}">
                    <a16:rowId xmlns:a16="http://schemas.microsoft.com/office/drawing/2014/main" val="2947301234"/>
                  </a:ext>
                </a:extLst>
              </a:tr>
              <a:tr h="549260">
                <a:tc>
                  <a:txBody>
                    <a:bodyPr/>
                    <a:lstStyle/>
                    <a:p>
                      <a:pPr algn="ctr"/>
                      <a:r>
                        <a:rPr kumimoji="1" lang="en-US" altLang="ja-JP" sz="2400" dirty="0"/>
                        <a:t>Heavy rain</a:t>
                      </a:r>
                    </a:p>
                  </a:txBody>
                  <a:tcPr anchor="ctr"/>
                </a:tc>
                <a:tc>
                  <a:txBody>
                    <a:bodyPr/>
                    <a:lstStyle/>
                    <a:p>
                      <a:pPr algn="ctr" fontAlgn="ctr"/>
                      <a:r>
                        <a:rPr lang="en-US" altLang="ja-JP" sz="2400" b="0" i="0" u="none" strike="noStrike" dirty="0">
                          <a:solidFill>
                            <a:srgbClr val="000000"/>
                          </a:solidFill>
                          <a:effectLst/>
                          <a:latin typeface="游ゴシック" panose="020B0400000000000000" pitchFamily="50" charset="-128"/>
                          <a:ea typeface="游ゴシック" panose="020B0400000000000000" pitchFamily="50" charset="-128"/>
                        </a:rPr>
                        <a:t>0.8913</a:t>
                      </a:r>
                    </a:p>
                  </a:txBody>
                  <a:tcPr marL="9525" marR="9525" marT="9525" marB="0" anchor="ctr"/>
                </a:tc>
                <a:tc>
                  <a:txBody>
                    <a:bodyPr/>
                    <a:lstStyle/>
                    <a:p>
                      <a:pPr algn="ctr" fontAlgn="ctr"/>
                      <a:r>
                        <a:rPr lang="en-US" altLang="ja-JP" sz="2400" b="0" i="0" u="none" strike="noStrike" dirty="0">
                          <a:solidFill>
                            <a:schemeClr val="tx1"/>
                          </a:solidFill>
                          <a:effectLst/>
                          <a:latin typeface="游ゴシック" panose="020B0400000000000000" pitchFamily="50" charset="-128"/>
                          <a:ea typeface="游ゴシック" panose="020B0400000000000000" pitchFamily="50" charset="-128"/>
                        </a:rPr>
                        <a:t>0.8461</a:t>
                      </a:r>
                    </a:p>
                  </a:txBody>
                  <a:tcPr marL="9525" marR="9525" marT="9525" marB="0" anchor="ctr"/>
                </a:tc>
                <a:tc>
                  <a:txBody>
                    <a:bodyPr/>
                    <a:lstStyle/>
                    <a:p>
                      <a:pPr algn="ctr" fontAlgn="ctr"/>
                      <a:r>
                        <a:rPr lang="en-US" altLang="ja-JP" sz="2400" b="0" i="0" u="none" strike="noStrike" dirty="0">
                          <a:solidFill>
                            <a:srgbClr val="000000"/>
                          </a:solidFill>
                          <a:effectLst/>
                          <a:latin typeface="游ゴシック" panose="020B0400000000000000" pitchFamily="50" charset="-128"/>
                          <a:ea typeface="游ゴシック" panose="020B0400000000000000" pitchFamily="50" charset="-128"/>
                        </a:rPr>
                        <a:t>0.8836</a:t>
                      </a:r>
                    </a:p>
                  </a:txBody>
                  <a:tcPr marL="9525" marR="9525" marT="9525" marB="0" anchor="ctr"/>
                </a:tc>
                <a:tc>
                  <a:txBody>
                    <a:bodyPr/>
                    <a:lstStyle/>
                    <a:p>
                      <a:pPr algn="ctr" fontAlgn="ctr"/>
                      <a:r>
                        <a:rPr lang="en-US" altLang="ja-JP" sz="2400" b="0" i="0" u="none" strike="noStrike" dirty="0">
                          <a:solidFill>
                            <a:srgbClr val="000000"/>
                          </a:solidFill>
                          <a:effectLst/>
                          <a:latin typeface="游ゴシック" panose="020B0400000000000000" pitchFamily="50" charset="-128"/>
                          <a:ea typeface="游ゴシック" panose="020B0400000000000000" pitchFamily="50" charset="-128"/>
                        </a:rPr>
                        <a:t>0.9101</a:t>
                      </a:r>
                    </a:p>
                  </a:txBody>
                  <a:tcPr marL="9525" marR="9525" marT="9525" marB="0" anchor="ctr"/>
                </a:tc>
                <a:extLst>
                  <a:ext uri="{0D108BD9-81ED-4DB2-BD59-A6C34878D82A}">
                    <a16:rowId xmlns:a16="http://schemas.microsoft.com/office/drawing/2014/main" val="1047074597"/>
                  </a:ext>
                </a:extLst>
              </a:tr>
              <a:tr h="549260">
                <a:tc>
                  <a:txBody>
                    <a:bodyPr/>
                    <a:lstStyle/>
                    <a:p>
                      <a:pPr algn="ctr"/>
                      <a:r>
                        <a:rPr kumimoji="1" lang="en-US" altLang="ja-JP" sz="2400" dirty="0"/>
                        <a:t>Typhoon</a:t>
                      </a:r>
                      <a:endParaRPr kumimoji="1" lang="ja-JP" altLang="en-US" sz="2400" dirty="0"/>
                    </a:p>
                  </a:txBody>
                  <a:tcPr anchor="ctr"/>
                </a:tc>
                <a:tc>
                  <a:txBody>
                    <a:bodyPr/>
                    <a:lstStyle/>
                    <a:p>
                      <a:pPr algn="ctr"/>
                      <a:r>
                        <a:rPr lang="en-US" altLang="ja-JP" sz="2400" b="0" dirty="0">
                          <a:latin typeface="游ゴシック" panose="020B0400000000000000" pitchFamily="50" charset="-128"/>
                          <a:ea typeface="游ゴシック" panose="020B0400000000000000" pitchFamily="50" charset="-128"/>
                        </a:rPr>
                        <a:t>0.9176</a:t>
                      </a:r>
                      <a:endParaRPr lang="ja-JP" altLang="en-US" sz="2400" b="0" dirty="0">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ctr"/>
                      <a:r>
                        <a:rPr lang="en-US" altLang="ja-JP" sz="2400" b="0" dirty="0">
                          <a:solidFill>
                            <a:schemeClr val="tx1"/>
                          </a:solidFill>
                          <a:latin typeface="游ゴシック" panose="020B0400000000000000" pitchFamily="50" charset="-128"/>
                          <a:ea typeface="游ゴシック" panose="020B0400000000000000" pitchFamily="50" charset="-128"/>
                        </a:rPr>
                        <a:t>0.7027</a:t>
                      </a:r>
                      <a:endParaRPr lang="ja-JP" altLang="en-US" sz="2400" b="0" dirty="0">
                        <a:solidFill>
                          <a:schemeClr val="tx1"/>
                        </a:solidFill>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ctr"/>
                      <a:r>
                        <a:rPr lang="en-US" altLang="ja-JP" sz="2400" b="0" dirty="0">
                          <a:latin typeface="游ゴシック" panose="020B0400000000000000" pitchFamily="50" charset="-128"/>
                          <a:ea typeface="游ゴシック" panose="020B0400000000000000" pitchFamily="50" charset="-128"/>
                        </a:rPr>
                        <a:t>0.7959</a:t>
                      </a:r>
                      <a:endParaRPr lang="ja-JP" altLang="en-US" sz="2400" b="0" dirty="0">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ctr"/>
                      <a:r>
                        <a:rPr lang="en-US" altLang="ja-JP" sz="2400" b="0" dirty="0">
                          <a:latin typeface="游ゴシック" panose="020B0400000000000000" pitchFamily="50" charset="-128"/>
                          <a:ea typeface="游ゴシック" panose="020B0400000000000000" pitchFamily="50" charset="-128"/>
                        </a:rPr>
                        <a:t>0.8978</a:t>
                      </a:r>
                      <a:endParaRPr lang="ja-JP" altLang="en-US" sz="2400" b="0" dirty="0">
                        <a:latin typeface="游ゴシック" panose="020B0400000000000000" pitchFamily="50" charset="-128"/>
                        <a:ea typeface="游ゴシック" panose="020B0400000000000000" pitchFamily="50" charset="-128"/>
                      </a:endParaRPr>
                    </a:p>
                  </a:txBody>
                  <a:tcPr marL="9525" marR="9525" marT="9525" marB="0" anchor="ctr"/>
                </a:tc>
                <a:extLst>
                  <a:ext uri="{0D108BD9-81ED-4DB2-BD59-A6C34878D82A}">
                    <a16:rowId xmlns:a16="http://schemas.microsoft.com/office/drawing/2014/main" val="1316653357"/>
                  </a:ext>
                </a:extLst>
              </a:tr>
              <a:tr h="549260">
                <a:tc>
                  <a:txBody>
                    <a:bodyPr/>
                    <a:lstStyle/>
                    <a:p>
                      <a:pPr algn="ctr"/>
                      <a:r>
                        <a:rPr kumimoji="1" lang="en-US" altLang="ja-JP" sz="2400" dirty="0"/>
                        <a:t>Heatstroke</a:t>
                      </a:r>
                      <a:endParaRPr kumimoji="1" lang="ja-JP" altLang="en-US" sz="2400" dirty="0"/>
                    </a:p>
                  </a:txBody>
                  <a:tcPr anchor="ctr"/>
                </a:tc>
                <a:tc>
                  <a:txBody>
                    <a:bodyPr/>
                    <a:lstStyle/>
                    <a:p>
                      <a:pPr algn="ctr"/>
                      <a:r>
                        <a:rPr lang="en-US" altLang="ja-JP" sz="2400" b="0" dirty="0">
                          <a:latin typeface="游ゴシック" panose="020B0400000000000000" pitchFamily="50" charset="-128"/>
                          <a:ea typeface="游ゴシック" panose="020B0400000000000000" pitchFamily="50" charset="-128"/>
                        </a:rPr>
                        <a:t>0.8841</a:t>
                      </a:r>
                      <a:endParaRPr lang="ja-JP" altLang="en-US" sz="2400" b="0" dirty="0">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ctr"/>
                      <a:r>
                        <a:rPr lang="en-US" altLang="ja-JP" sz="2400" b="0" dirty="0">
                          <a:latin typeface="游ゴシック" panose="020B0400000000000000" pitchFamily="50" charset="-128"/>
                          <a:ea typeface="游ゴシック" panose="020B0400000000000000" pitchFamily="50" charset="-128"/>
                        </a:rPr>
                        <a:t>0.9355</a:t>
                      </a:r>
                      <a:endParaRPr lang="ja-JP" altLang="en-US" sz="2400" b="0" dirty="0">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ctr"/>
                      <a:r>
                        <a:rPr lang="en-US" altLang="ja-JP" sz="2400" b="0" dirty="0">
                          <a:latin typeface="游ゴシック" panose="020B0400000000000000" pitchFamily="50" charset="-128"/>
                          <a:ea typeface="游ゴシック" panose="020B0400000000000000" pitchFamily="50" charset="-128"/>
                        </a:rPr>
                        <a:t>0.9091</a:t>
                      </a:r>
                      <a:endParaRPr lang="ja-JP" altLang="en-US" sz="2400" b="0" dirty="0">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ctr"/>
                      <a:r>
                        <a:rPr lang="en-US" altLang="ja-JP" sz="2400" b="0" dirty="0">
                          <a:latin typeface="游ゴシック" panose="020B0400000000000000" pitchFamily="50" charset="-128"/>
                          <a:ea typeface="游ゴシック" panose="020B0400000000000000" pitchFamily="50" charset="-128"/>
                        </a:rPr>
                        <a:t>0.8938</a:t>
                      </a:r>
                      <a:endParaRPr lang="ja-JP" altLang="en-US" sz="2400" b="0" dirty="0">
                        <a:latin typeface="游ゴシック" panose="020B0400000000000000" pitchFamily="50" charset="-128"/>
                        <a:ea typeface="游ゴシック" panose="020B0400000000000000" pitchFamily="50" charset="-128"/>
                      </a:endParaRPr>
                    </a:p>
                  </a:txBody>
                  <a:tcPr marL="9525" marR="9525" marT="9525" marB="0" anchor="ctr"/>
                </a:tc>
                <a:extLst>
                  <a:ext uri="{0D108BD9-81ED-4DB2-BD59-A6C34878D82A}">
                    <a16:rowId xmlns:a16="http://schemas.microsoft.com/office/drawing/2014/main" val="10008"/>
                  </a:ext>
                </a:extLst>
              </a:tr>
            </a:tbl>
          </a:graphicData>
        </a:graphic>
      </p:graphicFrame>
      <p:sp>
        <p:nvSpPr>
          <p:cNvPr id="3" name="正方形/長方形 2">
            <a:extLst>
              <a:ext uri="{FF2B5EF4-FFF2-40B4-BE49-F238E27FC236}">
                <a16:creationId xmlns:a16="http://schemas.microsoft.com/office/drawing/2014/main" id="{E1C38A84-AF9B-CD4C-9B9B-61395F2F5453}"/>
              </a:ext>
            </a:extLst>
          </p:cNvPr>
          <p:cNvSpPr/>
          <p:nvPr/>
        </p:nvSpPr>
        <p:spPr>
          <a:xfrm>
            <a:off x="1524036" y="4410089"/>
            <a:ext cx="4824536" cy="954107"/>
          </a:xfrm>
          <a:prstGeom prst="rect">
            <a:avLst/>
          </a:prstGeom>
          <a:solidFill>
            <a:schemeClr val="bg1"/>
          </a:solidFill>
          <a:ln w="28575">
            <a:solidFill>
              <a:srgbClr val="0070C0"/>
            </a:solidFill>
          </a:ln>
        </p:spPr>
        <p:txBody>
          <a:bodyPr wrap="square">
            <a:spAutoFit/>
          </a:bodyPr>
          <a:lstStyle/>
          <a:p>
            <a:r>
              <a:rPr lang="en" altLang="ja-JP" sz="2800" dirty="0"/>
              <a:t>The precision, recall, and </a:t>
            </a:r>
          </a:p>
          <a:p>
            <a:r>
              <a:rPr lang="en" altLang="ja-JP" sz="2800" dirty="0"/>
              <a:t>F-measure show good results.</a:t>
            </a:r>
          </a:p>
        </p:txBody>
      </p:sp>
      <p:sp>
        <p:nvSpPr>
          <p:cNvPr id="6" name="正方形/長方形 5">
            <a:extLst>
              <a:ext uri="{FF2B5EF4-FFF2-40B4-BE49-F238E27FC236}">
                <a16:creationId xmlns:a16="http://schemas.microsoft.com/office/drawing/2014/main" id="{87557556-B5B4-7F4D-89C4-394414C792DF}"/>
              </a:ext>
            </a:extLst>
          </p:cNvPr>
          <p:cNvSpPr/>
          <p:nvPr/>
        </p:nvSpPr>
        <p:spPr>
          <a:xfrm>
            <a:off x="3171004" y="2497460"/>
            <a:ext cx="1296144" cy="1090116"/>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Tree>
    <p:extLst>
      <p:ext uri="{BB962C8B-B14F-4D97-AF65-F5344CB8AC3E}">
        <p14:creationId xmlns:p14="http://schemas.microsoft.com/office/powerpoint/2010/main" val="2790080413"/>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5838777-115B-A749-B8C1-1ECC3A83A4AA}"/>
              </a:ext>
            </a:extLst>
          </p:cNvPr>
          <p:cNvSpPr>
            <a:spLocks noGrp="1"/>
          </p:cNvSpPr>
          <p:nvPr>
            <p:ph type="title"/>
          </p:nvPr>
        </p:nvSpPr>
        <p:spPr/>
        <p:txBody>
          <a:bodyPr/>
          <a:lstStyle/>
          <a:p>
            <a:r>
              <a:rPr kumimoji="1" lang="en-US" altLang="ja-JP" dirty="0"/>
              <a:t>Result</a:t>
            </a:r>
            <a:endParaRPr kumimoji="1" lang="ja-JP" altLang="en-US"/>
          </a:p>
        </p:txBody>
      </p:sp>
      <p:sp>
        <p:nvSpPr>
          <p:cNvPr id="4" name="スライド番号プレースホルダー 3">
            <a:extLst>
              <a:ext uri="{FF2B5EF4-FFF2-40B4-BE49-F238E27FC236}">
                <a16:creationId xmlns:a16="http://schemas.microsoft.com/office/drawing/2014/main" id="{A8C815EA-B43C-164B-B9CD-5F45844CB12F}"/>
              </a:ext>
            </a:extLst>
          </p:cNvPr>
          <p:cNvSpPr>
            <a:spLocks noGrp="1"/>
          </p:cNvSpPr>
          <p:nvPr>
            <p:ph type="sldNum" sz="quarter" idx="11"/>
          </p:nvPr>
        </p:nvSpPr>
        <p:spPr/>
        <p:txBody>
          <a:bodyPr/>
          <a:lstStyle/>
          <a:p>
            <a:fld id="{D2D8002D-B5B0-4BAC-B1F6-782DDCCE6D9C}" type="slidenum">
              <a:rPr lang="ja-JP" altLang="en-US" smtClean="0">
                <a:solidFill>
                  <a:prstClr val="black"/>
                </a:solidFill>
              </a:rPr>
              <a:pPr/>
              <a:t>26</a:t>
            </a:fld>
            <a:endParaRPr lang="ja-JP" altLang="en-US" dirty="0"/>
          </a:p>
        </p:txBody>
      </p:sp>
      <p:graphicFrame>
        <p:nvGraphicFramePr>
          <p:cNvPr id="5" name="表 4">
            <a:extLst>
              <a:ext uri="{FF2B5EF4-FFF2-40B4-BE49-F238E27FC236}">
                <a16:creationId xmlns:a16="http://schemas.microsoft.com/office/drawing/2014/main" id="{DC8C2E44-E889-9B4A-A31C-EABBBD54A9B8}"/>
              </a:ext>
            </a:extLst>
          </p:cNvPr>
          <p:cNvGraphicFramePr>
            <a:graphicFrameLocks noGrp="1"/>
          </p:cNvGraphicFramePr>
          <p:nvPr>
            <p:extLst>
              <p:ext uri="{D42A27DB-BD31-4B8C-83A1-F6EECF244321}">
                <p14:modId xmlns:p14="http://schemas.microsoft.com/office/powerpoint/2010/main" val="3678378987"/>
              </p:ext>
            </p:extLst>
          </p:nvPr>
        </p:nvGraphicFramePr>
        <p:xfrm>
          <a:off x="113887" y="1449417"/>
          <a:ext cx="7392226" cy="2898080"/>
        </p:xfrm>
        <a:graphic>
          <a:graphicData uri="http://schemas.openxmlformats.org/drawingml/2006/table">
            <a:tbl>
              <a:tblPr firstRow="1" bandRow="1">
                <a:tableStyleId>{5C22544A-7EE6-4342-B048-85BDC9FD1C3A}</a:tableStyleId>
              </a:tblPr>
              <a:tblGrid>
                <a:gridCol w="1657033">
                  <a:extLst>
                    <a:ext uri="{9D8B030D-6E8A-4147-A177-3AD203B41FA5}">
                      <a16:colId xmlns:a16="http://schemas.microsoft.com/office/drawing/2014/main" val="454751120"/>
                    </a:ext>
                  </a:extLst>
                </a:gridCol>
                <a:gridCol w="1091565">
                  <a:extLst>
                    <a:ext uri="{9D8B030D-6E8A-4147-A177-3AD203B41FA5}">
                      <a16:colId xmlns:a16="http://schemas.microsoft.com/office/drawing/2014/main" val="1118399385"/>
                    </a:ext>
                  </a:extLst>
                </a:gridCol>
                <a:gridCol w="1035050">
                  <a:extLst>
                    <a:ext uri="{9D8B030D-6E8A-4147-A177-3AD203B41FA5}">
                      <a16:colId xmlns:a16="http://schemas.microsoft.com/office/drawing/2014/main" val="3707603213"/>
                    </a:ext>
                  </a:extLst>
                </a:gridCol>
                <a:gridCol w="1348423">
                  <a:extLst>
                    <a:ext uri="{9D8B030D-6E8A-4147-A177-3AD203B41FA5}">
                      <a16:colId xmlns:a16="http://schemas.microsoft.com/office/drawing/2014/main" val="3295371019"/>
                    </a:ext>
                  </a:extLst>
                </a:gridCol>
                <a:gridCol w="1124204">
                  <a:extLst>
                    <a:ext uri="{9D8B030D-6E8A-4147-A177-3AD203B41FA5}">
                      <a16:colId xmlns:a16="http://schemas.microsoft.com/office/drawing/2014/main" val="3915502743"/>
                    </a:ext>
                  </a:extLst>
                </a:gridCol>
                <a:gridCol w="1135951">
                  <a:extLst>
                    <a:ext uri="{9D8B030D-6E8A-4147-A177-3AD203B41FA5}">
                      <a16:colId xmlns:a16="http://schemas.microsoft.com/office/drawing/2014/main" val="20006"/>
                    </a:ext>
                  </a:extLst>
                </a:gridCol>
              </a:tblGrid>
              <a:tr h="549260">
                <a:tc>
                  <a:txBody>
                    <a:bodyPr/>
                    <a:lstStyle/>
                    <a:p>
                      <a:pPr algn="ctr"/>
                      <a:r>
                        <a:rPr kumimoji="1" lang="en-US" altLang="ja-JP" sz="2000" dirty="0">
                          <a:solidFill>
                            <a:schemeClr val="tx1"/>
                          </a:solidFill>
                        </a:rPr>
                        <a:t>Topic</a:t>
                      </a:r>
                      <a:endParaRPr kumimoji="1" lang="ja-JP" altLang="en-US" sz="2000" dirty="0">
                        <a:solidFill>
                          <a:schemeClr val="tx1"/>
                        </a:solidFill>
                      </a:endParaRPr>
                    </a:p>
                  </a:txBody>
                  <a:tcPr anchor="ctr"/>
                </a:tc>
                <a:tc>
                  <a:txBody>
                    <a:bodyPr/>
                    <a:lstStyle/>
                    <a:p>
                      <a:pPr algn="ctr"/>
                      <a:r>
                        <a:rPr kumimoji="1" lang="en-US" altLang="ja-JP" sz="1800" dirty="0">
                          <a:solidFill>
                            <a:schemeClr val="tx1"/>
                          </a:solidFill>
                        </a:rPr>
                        <a:t>Precision</a:t>
                      </a:r>
                      <a:endParaRPr kumimoji="1" lang="ja-JP" altLang="en-US" sz="1800" dirty="0">
                        <a:solidFill>
                          <a:schemeClr val="tx1"/>
                        </a:solidFill>
                      </a:endParaRPr>
                    </a:p>
                  </a:txBody>
                  <a:tcPr anchor="ctr"/>
                </a:tc>
                <a:tc>
                  <a:txBody>
                    <a:bodyPr/>
                    <a:lstStyle/>
                    <a:p>
                      <a:pPr algn="ctr"/>
                      <a:r>
                        <a:rPr kumimoji="1" lang="en-US" altLang="ja-JP" sz="1800" dirty="0">
                          <a:solidFill>
                            <a:schemeClr val="tx1"/>
                          </a:solidFill>
                        </a:rPr>
                        <a:t>Recall</a:t>
                      </a:r>
                      <a:endParaRPr kumimoji="1" lang="ja-JP" altLang="en-US" sz="1800" dirty="0">
                        <a:solidFill>
                          <a:schemeClr val="tx1"/>
                        </a:solidFill>
                      </a:endParaRPr>
                    </a:p>
                  </a:txBody>
                  <a:tcPr anchor="ctr"/>
                </a:tc>
                <a:tc>
                  <a:txBody>
                    <a:bodyPr/>
                    <a:lstStyle/>
                    <a:p>
                      <a:pPr algn="ctr"/>
                      <a:r>
                        <a:rPr kumimoji="1" lang="en-US" altLang="ja-JP" sz="2000" dirty="0">
                          <a:solidFill>
                            <a:schemeClr val="tx1"/>
                          </a:solidFill>
                        </a:rPr>
                        <a:t>F-measure</a:t>
                      </a:r>
                      <a:endParaRPr kumimoji="1" lang="ja-JP" altLang="en-US" sz="2000" dirty="0">
                        <a:solidFill>
                          <a:schemeClr val="tx1"/>
                        </a:solidFill>
                      </a:endParaRPr>
                    </a:p>
                  </a:txBody>
                  <a:tcPr anchor="ctr"/>
                </a:tc>
                <a:tc>
                  <a:txBody>
                    <a:bodyPr/>
                    <a:lstStyle/>
                    <a:p>
                      <a:pPr algn="ctr" fontAlgn="ctr"/>
                      <a:r>
                        <a:rPr lang="en-US" altLang="ja-JP" sz="2000" b="1" i="0" u="none" strike="noStrike" dirty="0">
                          <a:solidFill>
                            <a:schemeClr val="tx1"/>
                          </a:solidFill>
                          <a:effectLst/>
                          <a:latin typeface="ＭＳ Ｐゴシック 本文"/>
                          <a:ea typeface="游ゴシック" panose="020B0400000000000000" pitchFamily="50" charset="-128"/>
                        </a:rPr>
                        <a:t>10-cross</a:t>
                      </a:r>
                    </a:p>
                    <a:p>
                      <a:pPr algn="ctr" fontAlgn="ctr"/>
                      <a:r>
                        <a:rPr lang="en-US" altLang="ja-JP" sz="2000" b="1" i="0" u="none" strike="noStrike" dirty="0">
                          <a:solidFill>
                            <a:schemeClr val="tx1"/>
                          </a:solidFill>
                          <a:effectLst/>
                          <a:latin typeface="ＭＳ Ｐゴシック 本文"/>
                          <a:ea typeface="游ゴシック" panose="020B0400000000000000" pitchFamily="50" charset="-128"/>
                        </a:rPr>
                        <a:t>validation</a:t>
                      </a:r>
                      <a:endParaRPr lang="ja-JP" altLang="en-US" sz="2000" b="1" i="0" u="none" strike="noStrike" dirty="0">
                        <a:solidFill>
                          <a:schemeClr val="tx1"/>
                        </a:solidFill>
                        <a:effectLst/>
                        <a:latin typeface="ＭＳ Ｐゴシック 本文"/>
                        <a:ea typeface="游ゴシック" panose="020B0400000000000000" pitchFamily="50" charset="-128"/>
                      </a:endParaRPr>
                    </a:p>
                  </a:txBody>
                  <a:tcPr marL="9525" marR="9525" marT="9525" marB="0" anchor="ctr"/>
                </a:tc>
                <a:tc>
                  <a:txBody>
                    <a:bodyPr/>
                    <a:lstStyle/>
                    <a:p>
                      <a:pPr algn="ctr" fontAlgn="ctr"/>
                      <a:r>
                        <a:rPr lang="en-US" altLang="ja-JP" sz="2000" b="1" i="0" u="none" strike="noStrike" dirty="0">
                          <a:solidFill>
                            <a:schemeClr val="tx1"/>
                          </a:solidFill>
                          <a:effectLst/>
                          <a:latin typeface="ＭＳ Ｐゴシック 本文"/>
                          <a:ea typeface="游ゴシック" panose="020B0400000000000000" pitchFamily="50" charset="-128"/>
                        </a:rPr>
                        <a:t>AUC</a:t>
                      </a:r>
                      <a:endParaRPr lang="ja-JP" altLang="en-US" sz="2000" b="1" i="0" u="none" strike="noStrike" dirty="0">
                        <a:solidFill>
                          <a:schemeClr val="tx1"/>
                        </a:solidFill>
                        <a:effectLst/>
                        <a:latin typeface="ＭＳ Ｐゴシック 本文"/>
                        <a:ea typeface="游ゴシック" panose="020B0400000000000000" pitchFamily="50" charset="-128"/>
                      </a:endParaRPr>
                    </a:p>
                  </a:txBody>
                  <a:tcPr marL="9525" marR="9525" marT="9525" marB="0" anchor="ctr"/>
                </a:tc>
                <a:extLst>
                  <a:ext uri="{0D108BD9-81ED-4DB2-BD59-A6C34878D82A}">
                    <a16:rowId xmlns:a16="http://schemas.microsoft.com/office/drawing/2014/main" val="2532861322"/>
                  </a:ext>
                </a:extLst>
              </a:tr>
              <a:tr h="549260">
                <a:tc>
                  <a:txBody>
                    <a:bodyPr/>
                    <a:lstStyle/>
                    <a:p>
                      <a:pPr algn="ctr"/>
                      <a:r>
                        <a:rPr kumimoji="1" lang="en-US" altLang="ja-JP" sz="2400" dirty="0"/>
                        <a:t>Earthquake</a:t>
                      </a:r>
                      <a:endParaRPr kumimoji="1" lang="ja-JP" altLang="en-US" sz="2400" dirty="0"/>
                    </a:p>
                  </a:txBody>
                  <a:tcPr anchor="ctr"/>
                </a:tc>
                <a:tc>
                  <a:txBody>
                    <a:bodyPr/>
                    <a:lstStyle/>
                    <a:p>
                      <a:pPr algn="ctr" fontAlgn="ctr"/>
                      <a:r>
                        <a:rPr lang="en-US" altLang="ja-JP" sz="2400" b="0" i="0" u="none" strike="noStrike" dirty="0">
                          <a:solidFill>
                            <a:srgbClr val="000000"/>
                          </a:solidFill>
                          <a:effectLst/>
                          <a:latin typeface="游ゴシック" panose="020B0400000000000000" pitchFamily="50" charset="-128"/>
                          <a:ea typeface="游ゴシック" panose="020B0400000000000000" pitchFamily="50" charset="-128"/>
                        </a:rPr>
                        <a:t>0.9449</a:t>
                      </a:r>
                    </a:p>
                  </a:txBody>
                  <a:tcPr marL="9525" marR="9525" marT="9525" marB="0" anchor="ctr"/>
                </a:tc>
                <a:tc>
                  <a:txBody>
                    <a:bodyPr/>
                    <a:lstStyle/>
                    <a:p>
                      <a:pPr algn="ctr" fontAlgn="ctr"/>
                      <a:r>
                        <a:rPr lang="en-US" altLang="ja-JP" sz="2400" b="0" i="0" u="none" strike="noStrike" dirty="0">
                          <a:solidFill>
                            <a:srgbClr val="000000"/>
                          </a:solidFill>
                          <a:effectLst/>
                          <a:latin typeface="游ゴシック" panose="020B0400000000000000" pitchFamily="50" charset="-128"/>
                          <a:ea typeface="游ゴシック" panose="020B0400000000000000" pitchFamily="50" charset="-128"/>
                        </a:rPr>
                        <a:t>0.9128</a:t>
                      </a:r>
                    </a:p>
                  </a:txBody>
                  <a:tcPr marL="9525" marR="9525" marT="9525" marB="0" anchor="ctr"/>
                </a:tc>
                <a:tc>
                  <a:txBody>
                    <a:bodyPr/>
                    <a:lstStyle/>
                    <a:p>
                      <a:pPr algn="ctr" fontAlgn="ctr"/>
                      <a:r>
                        <a:rPr lang="en-US" altLang="ja-JP" sz="2400" b="0" i="0" u="none" strike="noStrike" dirty="0">
                          <a:solidFill>
                            <a:srgbClr val="000000"/>
                          </a:solidFill>
                          <a:effectLst/>
                          <a:latin typeface="游ゴシック" panose="020B0400000000000000" pitchFamily="50" charset="-128"/>
                          <a:ea typeface="游ゴシック" panose="020B0400000000000000" pitchFamily="50" charset="-128"/>
                        </a:rPr>
                        <a:t>0.9286</a:t>
                      </a:r>
                    </a:p>
                  </a:txBody>
                  <a:tcPr marL="9525" marR="9525" marT="9525" marB="0" anchor="ctr"/>
                </a:tc>
                <a:tc>
                  <a:txBody>
                    <a:bodyPr/>
                    <a:lstStyle/>
                    <a:p>
                      <a:pPr algn="ctr" fontAlgn="ctr"/>
                      <a:r>
                        <a:rPr lang="en-US" altLang="ja-JP" sz="2400" b="0" i="0" u="none" strike="noStrike" dirty="0">
                          <a:solidFill>
                            <a:srgbClr val="000000"/>
                          </a:solidFill>
                          <a:effectLst/>
                          <a:latin typeface="游ゴシック" panose="020B0400000000000000" pitchFamily="50" charset="-128"/>
                          <a:ea typeface="游ゴシック" panose="020B0400000000000000" pitchFamily="50" charset="-128"/>
                        </a:rPr>
                        <a:t>0.9062</a:t>
                      </a:r>
                    </a:p>
                  </a:txBody>
                  <a:tcPr marL="9525" marR="9525" marT="9525" marB="0" anchor="ctr"/>
                </a:tc>
                <a:tc>
                  <a:txBody>
                    <a:bodyPr/>
                    <a:lstStyle/>
                    <a:p>
                      <a:pPr algn="ctr" fontAlgn="ctr"/>
                      <a:r>
                        <a:rPr lang="en-US" altLang="ja-JP" sz="2400" b="0" i="0" u="none" strike="noStrike" dirty="0">
                          <a:solidFill>
                            <a:srgbClr val="000000"/>
                          </a:solidFill>
                          <a:effectLst/>
                          <a:latin typeface="游ゴシック" panose="020B0400000000000000" pitchFamily="50" charset="-128"/>
                          <a:ea typeface="游ゴシック" panose="020B0400000000000000" pitchFamily="50" charset="-128"/>
                        </a:rPr>
                        <a:t>0.9634</a:t>
                      </a:r>
                    </a:p>
                  </a:txBody>
                  <a:tcPr marL="9525" marR="9525" marT="9525" marB="0" anchor="ctr"/>
                </a:tc>
                <a:extLst>
                  <a:ext uri="{0D108BD9-81ED-4DB2-BD59-A6C34878D82A}">
                    <a16:rowId xmlns:a16="http://schemas.microsoft.com/office/drawing/2014/main" val="2947301234"/>
                  </a:ext>
                </a:extLst>
              </a:tr>
              <a:tr h="549260">
                <a:tc>
                  <a:txBody>
                    <a:bodyPr/>
                    <a:lstStyle/>
                    <a:p>
                      <a:pPr algn="ctr"/>
                      <a:r>
                        <a:rPr kumimoji="1" lang="en-US" altLang="ja-JP" sz="2400" dirty="0"/>
                        <a:t>Heavy rain</a:t>
                      </a:r>
                    </a:p>
                  </a:txBody>
                  <a:tcPr anchor="ctr"/>
                </a:tc>
                <a:tc>
                  <a:txBody>
                    <a:bodyPr/>
                    <a:lstStyle/>
                    <a:p>
                      <a:pPr algn="ctr" fontAlgn="ctr"/>
                      <a:r>
                        <a:rPr lang="en-US" altLang="ja-JP" sz="2400" b="0" i="0" u="none" strike="noStrike" dirty="0">
                          <a:solidFill>
                            <a:srgbClr val="000000"/>
                          </a:solidFill>
                          <a:effectLst/>
                          <a:latin typeface="游ゴシック" panose="020B0400000000000000" pitchFamily="50" charset="-128"/>
                          <a:ea typeface="游ゴシック" panose="020B0400000000000000" pitchFamily="50" charset="-128"/>
                        </a:rPr>
                        <a:t>0.8913</a:t>
                      </a:r>
                    </a:p>
                  </a:txBody>
                  <a:tcPr marL="9525" marR="9525" marT="9525" marB="0" anchor="ctr"/>
                </a:tc>
                <a:tc>
                  <a:txBody>
                    <a:bodyPr/>
                    <a:lstStyle/>
                    <a:p>
                      <a:pPr algn="ctr" fontAlgn="ctr"/>
                      <a:r>
                        <a:rPr lang="en-US" altLang="ja-JP" sz="2400" b="0" i="0" u="none" strike="noStrike" dirty="0">
                          <a:solidFill>
                            <a:schemeClr val="tx1"/>
                          </a:solidFill>
                          <a:effectLst/>
                          <a:latin typeface="游ゴシック" panose="020B0400000000000000" pitchFamily="50" charset="-128"/>
                          <a:ea typeface="游ゴシック" panose="020B0400000000000000" pitchFamily="50" charset="-128"/>
                        </a:rPr>
                        <a:t>0.8461</a:t>
                      </a:r>
                    </a:p>
                  </a:txBody>
                  <a:tcPr marL="9525" marR="9525" marT="9525" marB="0" anchor="ctr"/>
                </a:tc>
                <a:tc>
                  <a:txBody>
                    <a:bodyPr/>
                    <a:lstStyle/>
                    <a:p>
                      <a:pPr algn="ctr" fontAlgn="ctr"/>
                      <a:r>
                        <a:rPr lang="en-US" altLang="ja-JP" sz="2400" b="0" i="0" u="none" strike="noStrike" dirty="0">
                          <a:solidFill>
                            <a:srgbClr val="000000"/>
                          </a:solidFill>
                          <a:effectLst/>
                          <a:latin typeface="游ゴシック" panose="020B0400000000000000" pitchFamily="50" charset="-128"/>
                          <a:ea typeface="游ゴシック" panose="020B0400000000000000" pitchFamily="50" charset="-128"/>
                        </a:rPr>
                        <a:t>0.8836</a:t>
                      </a:r>
                    </a:p>
                  </a:txBody>
                  <a:tcPr marL="9525" marR="9525" marT="9525" marB="0" anchor="ctr"/>
                </a:tc>
                <a:tc>
                  <a:txBody>
                    <a:bodyPr/>
                    <a:lstStyle/>
                    <a:p>
                      <a:pPr algn="ctr" fontAlgn="ctr"/>
                      <a:r>
                        <a:rPr lang="en-US" altLang="ja-JP" sz="2400" b="0" i="0" u="none" strike="noStrike" dirty="0">
                          <a:solidFill>
                            <a:srgbClr val="000000"/>
                          </a:solidFill>
                          <a:effectLst/>
                          <a:latin typeface="游ゴシック" panose="020B0400000000000000" pitchFamily="50" charset="-128"/>
                          <a:ea typeface="游ゴシック" panose="020B0400000000000000" pitchFamily="50" charset="-128"/>
                        </a:rPr>
                        <a:t>0.9101</a:t>
                      </a:r>
                    </a:p>
                  </a:txBody>
                  <a:tcPr marL="9525" marR="9525" marT="9525" marB="0" anchor="ctr"/>
                </a:tc>
                <a:tc>
                  <a:txBody>
                    <a:bodyPr/>
                    <a:lstStyle/>
                    <a:p>
                      <a:pPr algn="ctr" fontAlgn="ctr"/>
                      <a:r>
                        <a:rPr lang="en-US" altLang="ja-JP" sz="2400" b="0" i="0" u="none" strike="noStrike" dirty="0">
                          <a:solidFill>
                            <a:srgbClr val="000000"/>
                          </a:solidFill>
                          <a:effectLst/>
                          <a:latin typeface="游ゴシック" panose="020B0400000000000000" pitchFamily="50" charset="-128"/>
                          <a:ea typeface="游ゴシック" panose="020B0400000000000000" pitchFamily="50" charset="-128"/>
                        </a:rPr>
                        <a:t>0.9128</a:t>
                      </a:r>
                    </a:p>
                  </a:txBody>
                  <a:tcPr marL="9525" marR="9525" marT="9525" marB="0" anchor="ctr"/>
                </a:tc>
                <a:extLst>
                  <a:ext uri="{0D108BD9-81ED-4DB2-BD59-A6C34878D82A}">
                    <a16:rowId xmlns:a16="http://schemas.microsoft.com/office/drawing/2014/main" val="1047074597"/>
                  </a:ext>
                </a:extLst>
              </a:tr>
              <a:tr h="549260">
                <a:tc>
                  <a:txBody>
                    <a:bodyPr/>
                    <a:lstStyle/>
                    <a:p>
                      <a:pPr algn="ctr"/>
                      <a:r>
                        <a:rPr kumimoji="1" lang="en-US" altLang="ja-JP" sz="2400" dirty="0"/>
                        <a:t>Typhoon</a:t>
                      </a:r>
                      <a:endParaRPr kumimoji="1" lang="ja-JP" altLang="en-US" sz="2400" dirty="0"/>
                    </a:p>
                  </a:txBody>
                  <a:tcPr anchor="ctr"/>
                </a:tc>
                <a:tc>
                  <a:txBody>
                    <a:bodyPr/>
                    <a:lstStyle/>
                    <a:p>
                      <a:pPr algn="ctr"/>
                      <a:r>
                        <a:rPr lang="en-US" altLang="ja-JP" sz="2400" b="0" dirty="0">
                          <a:latin typeface="游ゴシック" panose="020B0400000000000000" pitchFamily="50" charset="-128"/>
                          <a:ea typeface="游ゴシック" panose="020B0400000000000000" pitchFamily="50" charset="-128"/>
                        </a:rPr>
                        <a:t>0.9176</a:t>
                      </a:r>
                      <a:endParaRPr lang="ja-JP" altLang="en-US" sz="2400" b="0" dirty="0">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ctr"/>
                      <a:r>
                        <a:rPr lang="en-US" altLang="ja-JP" sz="2400" b="0" dirty="0">
                          <a:solidFill>
                            <a:schemeClr val="tx1"/>
                          </a:solidFill>
                          <a:latin typeface="游ゴシック" panose="020B0400000000000000" pitchFamily="50" charset="-128"/>
                          <a:ea typeface="游ゴシック" panose="020B0400000000000000" pitchFamily="50" charset="-128"/>
                        </a:rPr>
                        <a:t>0.7027</a:t>
                      </a:r>
                      <a:endParaRPr lang="ja-JP" altLang="en-US" sz="2400" b="0" dirty="0">
                        <a:solidFill>
                          <a:schemeClr val="tx1"/>
                        </a:solidFill>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ctr"/>
                      <a:r>
                        <a:rPr lang="en-US" altLang="ja-JP" sz="2400" b="0" dirty="0">
                          <a:latin typeface="游ゴシック" panose="020B0400000000000000" pitchFamily="50" charset="-128"/>
                          <a:ea typeface="游ゴシック" panose="020B0400000000000000" pitchFamily="50" charset="-128"/>
                        </a:rPr>
                        <a:t>0.7959</a:t>
                      </a:r>
                      <a:endParaRPr lang="ja-JP" altLang="en-US" sz="2400" b="0" dirty="0">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ctr"/>
                      <a:r>
                        <a:rPr lang="en-US" altLang="ja-JP" sz="2400" b="0" dirty="0">
                          <a:latin typeface="游ゴシック" panose="020B0400000000000000" pitchFamily="50" charset="-128"/>
                          <a:ea typeface="游ゴシック" panose="020B0400000000000000" pitchFamily="50" charset="-128"/>
                        </a:rPr>
                        <a:t>0.8978</a:t>
                      </a:r>
                      <a:endParaRPr lang="ja-JP" altLang="en-US" sz="2400" b="0" dirty="0">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ctr"/>
                      <a:r>
                        <a:rPr lang="en-US" altLang="ja-JP" sz="2400" b="0" dirty="0">
                          <a:latin typeface="游ゴシック" panose="020B0400000000000000" pitchFamily="50" charset="-128"/>
                          <a:ea typeface="游ゴシック" panose="020B0400000000000000" pitchFamily="50" charset="-128"/>
                        </a:rPr>
                        <a:t>0.8937</a:t>
                      </a:r>
                      <a:endParaRPr lang="ja-JP" altLang="en-US" sz="2400" b="0" dirty="0">
                        <a:latin typeface="游ゴシック" panose="020B0400000000000000" pitchFamily="50" charset="-128"/>
                        <a:ea typeface="游ゴシック" panose="020B0400000000000000" pitchFamily="50" charset="-128"/>
                      </a:endParaRPr>
                    </a:p>
                  </a:txBody>
                  <a:tcPr marL="9525" marR="9525" marT="9525" marB="0" anchor="ctr"/>
                </a:tc>
                <a:extLst>
                  <a:ext uri="{0D108BD9-81ED-4DB2-BD59-A6C34878D82A}">
                    <a16:rowId xmlns:a16="http://schemas.microsoft.com/office/drawing/2014/main" val="1316653357"/>
                  </a:ext>
                </a:extLst>
              </a:tr>
              <a:tr h="549260">
                <a:tc>
                  <a:txBody>
                    <a:bodyPr/>
                    <a:lstStyle/>
                    <a:p>
                      <a:pPr algn="ctr"/>
                      <a:r>
                        <a:rPr kumimoji="1" lang="en-US" altLang="ja-JP" sz="2400" dirty="0"/>
                        <a:t>Heatstroke</a:t>
                      </a:r>
                      <a:endParaRPr kumimoji="1" lang="ja-JP" altLang="en-US" sz="2400" dirty="0"/>
                    </a:p>
                  </a:txBody>
                  <a:tcPr anchor="ctr"/>
                </a:tc>
                <a:tc>
                  <a:txBody>
                    <a:bodyPr/>
                    <a:lstStyle/>
                    <a:p>
                      <a:pPr algn="ctr"/>
                      <a:r>
                        <a:rPr lang="en-US" altLang="ja-JP" sz="2400" b="0" dirty="0">
                          <a:latin typeface="游ゴシック" panose="020B0400000000000000" pitchFamily="50" charset="-128"/>
                          <a:ea typeface="游ゴシック" panose="020B0400000000000000" pitchFamily="50" charset="-128"/>
                        </a:rPr>
                        <a:t>0.8841</a:t>
                      </a:r>
                      <a:endParaRPr lang="ja-JP" altLang="en-US" sz="2400" b="0" dirty="0">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ctr"/>
                      <a:r>
                        <a:rPr lang="en-US" altLang="ja-JP" sz="2400" b="0" dirty="0">
                          <a:latin typeface="游ゴシック" panose="020B0400000000000000" pitchFamily="50" charset="-128"/>
                          <a:ea typeface="游ゴシック" panose="020B0400000000000000" pitchFamily="50" charset="-128"/>
                        </a:rPr>
                        <a:t>0.9355</a:t>
                      </a:r>
                      <a:endParaRPr lang="ja-JP" altLang="en-US" sz="2400" b="0" dirty="0">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ctr"/>
                      <a:r>
                        <a:rPr lang="en-US" altLang="ja-JP" sz="2400" b="0" dirty="0">
                          <a:latin typeface="游ゴシック" panose="020B0400000000000000" pitchFamily="50" charset="-128"/>
                          <a:ea typeface="游ゴシック" panose="020B0400000000000000" pitchFamily="50" charset="-128"/>
                        </a:rPr>
                        <a:t>0.9091</a:t>
                      </a:r>
                      <a:endParaRPr lang="ja-JP" altLang="en-US" sz="2400" b="0" dirty="0">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ctr"/>
                      <a:r>
                        <a:rPr lang="en-US" altLang="ja-JP" sz="2400" b="0" dirty="0">
                          <a:latin typeface="游ゴシック" panose="020B0400000000000000" pitchFamily="50" charset="-128"/>
                          <a:ea typeface="游ゴシック" panose="020B0400000000000000" pitchFamily="50" charset="-128"/>
                        </a:rPr>
                        <a:t>0.8938</a:t>
                      </a:r>
                      <a:endParaRPr lang="ja-JP" altLang="en-US" sz="2400" b="0" dirty="0">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ctr"/>
                      <a:r>
                        <a:rPr lang="en-US" altLang="ja-JP" sz="2400" b="0" dirty="0">
                          <a:latin typeface="游ゴシック" panose="020B0400000000000000" pitchFamily="50" charset="-128"/>
                          <a:ea typeface="游ゴシック" panose="020B0400000000000000" pitchFamily="50" charset="-128"/>
                        </a:rPr>
                        <a:t>0.9629</a:t>
                      </a:r>
                      <a:endParaRPr lang="ja-JP" altLang="en-US" sz="2400" b="0" dirty="0">
                        <a:latin typeface="游ゴシック" panose="020B0400000000000000" pitchFamily="50" charset="-128"/>
                        <a:ea typeface="游ゴシック" panose="020B0400000000000000" pitchFamily="50" charset="-128"/>
                      </a:endParaRPr>
                    </a:p>
                  </a:txBody>
                  <a:tcPr marL="9525" marR="9525" marT="9525" marB="0" anchor="ct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3737125511"/>
      </p:ext>
    </p:extLst>
  </p:cSld>
  <p:clrMapOvr>
    <a:masterClrMapping/>
  </p:clrMapOvr>
  <p:transition>
    <p:cut/>
  </p:transition>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0BE0CA1F-6F46-4895-9891-D62AA39F1446}"/>
              </a:ext>
            </a:extLst>
          </p:cNvPr>
          <p:cNvSpPr>
            <a:spLocks noGrp="1"/>
          </p:cNvSpPr>
          <p:nvPr>
            <p:ph type="sldNum" sz="quarter" idx="12"/>
          </p:nvPr>
        </p:nvSpPr>
        <p:spPr>
          <a:xfrm>
            <a:off x="5562600" y="5249815"/>
            <a:ext cx="2057400" cy="304271"/>
          </a:xfrm>
          <a:prstGeom prst="rect">
            <a:avLst/>
          </a:prstGeom>
        </p:spPr>
        <p:txBody>
          <a:bodyPr vert="horz" lIns="91440" tIns="45720" rIns="91440" bIns="45720" rtlCol="0" anchor="ctr"/>
          <a:lstStyle>
            <a:defPPr>
              <a:defRPr lang="ja-JP"/>
            </a:defPPr>
            <a:lvl1pPr marL="0" algn="r" defTabSz="914400" rtl="0" eaLnBrk="1" latinLnBrk="0" hangingPunct="1">
              <a:defRPr kumimoji="1" sz="1130" kern="1200">
                <a:solidFill>
                  <a:schemeClr val="tx1"/>
                </a:solidFill>
                <a:latin typeface="メイリオ" panose="020B0604030504040204" pitchFamily="50" charset="-128"/>
                <a:ea typeface="メイリオ" panose="020B0604030504040204" pitchFamily="50"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D2D8002D-B5B0-4BAC-B1F6-782DDCCE6D9C}" type="slidenum">
              <a:rPr lang="ja-JP" altLang="en-US" smtClean="0">
                <a:solidFill>
                  <a:prstClr val="black"/>
                </a:solidFill>
              </a:rPr>
              <a:pPr/>
              <a:t>27</a:t>
            </a:fld>
            <a:endParaRPr lang="ja-JP" altLang="en-US" dirty="0"/>
          </a:p>
        </p:txBody>
      </p:sp>
      <p:sp>
        <p:nvSpPr>
          <p:cNvPr id="5" name="正方形/長方形 4">
            <a:extLst>
              <a:ext uri="{FF2B5EF4-FFF2-40B4-BE49-F238E27FC236}">
                <a16:creationId xmlns:a16="http://schemas.microsoft.com/office/drawing/2014/main" id="{39CB07EE-0DA3-4638-A9DC-EEF5A340C744}"/>
              </a:ext>
            </a:extLst>
          </p:cNvPr>
          <p:cNvSpPr/>
          <p:nvPr/>
        </p:nvSpPr>
        <p:spPr>
          <a:xfrm>
            <a:off x="269607" y="1238447"/>
            <a:ext cx="1743452" cy="348878"/>
          </a:xfrm>
          <a:prstGeom prst="rect">
            <a:avLst/>
          </a:prstGeom>
        </p:spPr>
        <p:txBody>
          <a:bodyPr wrap="square">
            <a:spAutoFit/>
          </a:bodyPr>
          <a:lstStyle/>
          <a:p>
            <a:r>
              <a:rPr lang="ja-JP" altLang="en-US" sz="1667" b="1" u="sng" dirty="0">
                <a:solidFill>
                  <a:srgbClr val="C00000"/>
                </a:solidFill>
              </a:rPr>
              <a:t>地震</a:t>
            </a:r>
          </a:p>
        </p:txBody>
      </p:sp>
      <p:sp>
        <p:nvSpPr>
          <p:cNvPr id="6" name="正方形/長方形 5">
            <a:extLst>
              <a:ext uri="{FF2B5EF4-FFF2-40B4-BE49-F238E27FC236}">
                <a16:creationId xmlns:a16="http://schemas.microsoft.com/office/drawing/2014/main" id="{B66D0FA3-F0EC-4F93-B8A8-58EAF9BD7E02}"/>
              </a:ext>
            </a:extLst>
          </p:cNvPr>
          <p:cNvSpPr/>
          <p:nvPr/>
        </p:nvSpPr>
        <p:spPr>
          <a:xfrm>
            <a:off x="3877447" y="1218799"/>
            <a:ext cx="1997424" cy="348878"/>
          </a:xfrm>
          <a:prstGeom prst="rect">
            <a:avLst/>
          </a:prstGeom>
        </p:spPr>
        <p:txBody>
          <a:bodyPr wrap="square">
            <a:spAutoFit/>
          </a:bodyPr>
          <a:lstStyle/>
          <a:p>
            <a:r>
              <a:rPr lang="ja-JP" altLang="en-US" sz="1667" b="1" u="sng" dirty="0">
                <a:solidFill>
                  <a:srgbClr val="C00000"/>
                </a:solidFill>
              </a:rPr>
              <a:t>大雨</a:t>
            </a:r>
          </a:p>
        </p:txBody>
      </p:sp>
      <p:sp>
        <p:nvSpPr>
          <p:cNvPr id="8" name="正方形/長方形 7">
            <a:extLst>
              <a:ext uri="{FF2B5EF4-FFF2-40B4-BE49-F238E27FC236}">
                <a16:creationId xmlns:a16="http://schemas.microsoft.com/office/drawing/2014/main" id="{6560BE84-2776-482B-9BDA-B6E8880CC136}"/>
              </a:ext>
            </a:extLst>
          </p:cNvPr>
          <p:cNvSpPr/>
          <p:nvPr/>
        </p:nvSpPr>
        <p:spPr>
          <a:xfrm>
            <a:off x="395524" y="1561865"/>
            <a:ext cx="3325958" cy="335529"/>
          </a:xfrm>
          <a:prstGeom prst="rect">
            <a:avLst/>
          </a:prstGeom>
          <a:noFill/>
          <a:ln>
            <a:noFill/>
          </a:ln>
        </p:spPr>
        <p:style>
          <a:lnRef idx="2">
            <a:schemeClr val="accent4"/>
          </a:lnRef>
          <a:fillRef idx="1">
            <a:schemeClr val="lt1"/>
          </a:fillRef>
          <a:effectRef idx="0">
            <a:schemeClr val="accent4"/>
          </a:effectRef>
          <a:fontRef idx="minor">
            <a:schemeClr val="dk1"/>
          </a:fontRef>
        </p:style>
        <p:txBody>
          <a:bodyPr rtlCol="0" anchor="ctr"/>
          <a:lstStyle/>
          <a:p>
            <a:r>
              <a:rPr lang="ja-JP" altLang="en-US" sz="1333" dirty="0"/>
              <a:t>・他の災害と比べ，被害が大きい</a:t>
            </a:r>
            <a:endParaRPr lang="en-US" altLang="ja-JP" sz="1333" dirty="0"/>
          </a:p>
        </p:txBody>
      </p:sp>
      <p:sp>
        <p:nvSpPr>
          <p:cNvPr id="9" name="正方形/長方形 8">
            <a:extLst>
              <a:ext uri="{FF2B5EF4-FFF2-40B4-BE49-F238E27FC236}">
                <a16:creationId xmlns:a16="http://schemas.microsoft.com/office/drawing/2014/main" id="{0D17A3BE-D242-4C92-A882-29641DD45972}"/>
              </a:ext>
            </a:extLst>
          </p:cNvPr>
          <p:cNvSpPr/>
          <p:nvPr/>
        </p:nvSpPr>
        <p:spPr>
          <a:xfrm>
            <a:off x="419850" y="1792581"/>
            <a:ext cx="3366959" cy="591444"/>
          </a:xfrm>
          <a:prstGeom prst="rect">
            <a:avLst/>
          </a:prstGeom>
          <a:noFill/>
          <a:ln>
            <a:noFill/>
          </a:ln>
        </p:spPr>
        <p:style>
          <a:lnRef idx="2">
            <a:schemeClr val="accent4"/>
          </a:lnRef>
          <a:fillRef idx="1">
            <a:schemeClr val="lt1"/>
          </a:fillRef>
          <a:effectRef idx="0">
            <a:schemeClr val="accent4"/>
          </a:effectRef>
          <a:fontRef idx="minor">
            <a:schemeClr val="dk1"/>
          </a:fontRef>
        </p:style>
        <p:txBody>
          <a:bodyPr rtlCol="0" anchor="ctr"/>
          <a:lstStyle/>
          <a:p>
            <a:r>
              <a:rPr lang="ja-JP" altLang="en-US" sz="1333" dirty="0"/>
              <a:t>⇒情報を強く伝えるため，強い口調．</a:t>
            </a:r>
            <a:endParaRPr lang="en-US" altLang="ja-JP" sz="1333" dirty="0"/>
          </a:p>
          <a:p>
            <a:r>
              <a:rPr lang="ja-JP" altLang="en-US" sz="1333" dirty="0"/>
              <a:t>⇒行動促進の表現のパターンが多くない．</a:t>
            </a:r>
            <a:endParaRPr lang="en-US" altLang="ja-JP" sz="1333" dirty="0"/>
          </a:p>
        </p:txBody>
      </p:sp>
      <p:sp>
        <p:nvSpPr>
          <p:cNvPr id="10" name="正方形/長方形 9">
            <a:extLst>
              <a:ext uri="{FF2B5EF4-FFF2-40B4-BE49-F238E27FC236}">
                <a16:creationId xmlns:a16="http://schemas.microsoft.com/office/drawing/2014/main" id="{DC896306-7DC1-49AD-A746-08D8383190F2}"/>
              </a:ext>
            </a:extLst>
          </p:cNvPr>
          <p:cNvSpPr/>
          <p:nvPr/>
        </p:nvSpPr>
        <p:spPr>
          <a:xfrm>
            <a:off x="3977494" y="1471135"/>
            <a:ext cx="3385965" cy="472541"/>
          </a:xfrm>
          <a:prstGeom prst="rect">
            <a:avLst/>
          </a:prstGeom>
          <a:noFill/>
          <a:ln>
            <a:noFill/>
          </a:ln>
        </p:spPr>
        <p:style>
          <a:lnRef idx="2">
            <a:schemeClr val="accent4"/>
          </a:lnRef>
          <a:fillRef idx="1">
            <a:schemeClr val="lt1"/>
          </a:fillRef>
          <a:effectRef idx="0">
            <a:schemeClr val="accent4"/>
          </a:effectRef>
          <a:fontRef idx="minor">
            <a:schemeClr val="dk1"/>
          </a:fontRef>
        </p:style>
        <p:txBody>
          <a:bodyPr rtlCol="0" anchor="ctr"/>
          <a:lstStyle/>
          <a:p>
            <a:r>
              <a:rPr lang="ja-JP" altLang="en-US" sz="1333" dirty="0"/>
              <a:t>・災害前，災害中，災害後でツイートの内容が異なる．</a:t>
            </a:r>
            <a:endParaRPr lang="en-US" altLang="ja-JP" sz="1333" dirty="0"/>
          </a:p>
        </p:txBody>
      </p:sp>
      <p:sp>
        <p:nvSpPr>
          <p:cNvPr id="11" name="正方形/長方形 10">
            <a:extLst>
              <a:ext uri="{FF2B5EF4-FFF2-40B4-BE49-F238E27FC236}">
                <a16:creationId xmlns:a16="http://schemas.microsoft.com/office/drawing/2014/main" id="{D6DE598C-5628-4FE5-9355-C73862BA5D9B}"/>
              </a:ext>
            </a:extLst>
          </p:cNvPr>
          <p:cNvSpPr/>
          <p:nvPr/>
        </p:nvSpPr>
        <p:spPr>
          <a:xfrm>
            <a:off x="4022965" y="1903023"/>
            <a:ext cx="3325958" cy="221818"/>
          </a:xfrm>
          <a:prstGeom prst="rect">
            <a:avLst/>
          </a:prstGeom>
          <a:noFill/>
          <a:ln>
            <a:noFill/>
          </a:ln>
        </p:spPr>
        <p:style>
          <a:lnRef idx="2">
            <a:schemeClr val="accent4"/>
          </a:lnRef>
          <a:fillRef idx="1">
            <a:schemeClr val="lt1"/>
          </a:fillRef>
          <a:effectRef idx="0">
            <a:schemeClr val="accent4"/>
          </a:effectRef>
          <a:fontRef idx="minor">
            <a:schemeClr val="dk1"/>
          </a:fontRef>
        </p:style>
        <p:txBody>
          <a:bodyPr rtlCol="0" anchor="ctr"/>
          <a:lstStyle/>
          <a:p>
            <a:r>
              <a:rPr lang="ja-JP" altLang="en-US" sz="1333" dirty="0"/>
              <a:t>⇒様々な行動促進の表現のパターンが存在．</a:t>
            </a:r>
            <a:endParaRPr lang="en-US" altLang="ja-JP" sz="1333" dirty="0"/>
          </a:p>
        </p:txBody>
      </p:sp>
      <p:sp>
        <p:nvSpPr>
          <p:cNvPr id="14" name="正方形/長方形 13">
            <a:extLst>
              <a:ext uri="{FF2B5EF4-FFF2-40B4-BE49-F238E27FC236}">
                <a16:creationId xmlns:a16="http://schemas.microsoft.com/office/drawing/2014/main" id="{AA0C3F3D-FB94-44BA-A005-757728E635CF}"/>
              </a:ext>
            </a:extLst>
          </p:cNvPr>
          <p:cNvSpPr/>
          <p:nvPr/>
        </p:nvSpPr>
        <p:spPr>
          <a:xfrm>
            <a:off x="329204" y="2423268"/>
            <a:ext cx="3388976" cy="822833"/>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r>
              <a:rPr lang="ja-JP" altLang="en-US" sz="1000" b="1" dirty="0">
                <a:solidFill>
                  <a:schemeClr val="tx1"/>
                </a:solidFill>
              </a:rPr>
              <a:t>北海道のみなさん、今日は大気の状態が不安定になって、夕方にかけ局地的に強い雨や落雷、突風の恐れがあるそうです。また、</a:t>
            </a:r>
            <a:r>
              <a:rPr lang="en-US" altLang="ja-JP" sz="1000" b="1" dirty="0">
                <a:solidFill>
                  <a:schemeClr val="tx1"/>
                </a:solidFill>
              </a:rPr>
              <a:t>7</a:t>
            </a:r>
            <a:r>
              <a:rPr lang="ja-JP" altLang="en-US" sz="1000" b="1" dirty="0">
                <a:solidFill>
                  <a:schemeClr val="tx1"/>
                </a:solidFill>
              </a:rPr>
              <a:t>日の夕方から</a:t>
            </a:r>
            <a:r>
              <a:rPr lang="en-US" altLang="ja-JP" sz="1000" b="1" dirty="0">
                <a:solidFill>
                  <a:schemeClr val="tx1"/>
                </a:solidFill>
              </a:rPr>
              <a:t>8</a:t>
            </a:r>
            <a:r>
              <a:rPr lang="ja-JP" altLang="en-US" sz="1000" b="1" dirty="0">
                <a:solidFill>
                  <a:schemeClr val="tx1"/>
                </a:solidFill>
              </a:rPr>
              <a:t>日の午前中は、さらに広い範囲で雨が降るようです、台風直後の地震で、地盤が緩んだりしていると思いますので</a:t>
            </a:r>
            <a:r>
              <a:rPr lang="ja-JP" altLang="en-US" sz="1000" b="1" dirty="0">
                <a:solidFill>
                  <a:srgbClr val="C00000"/>
                </a:solidFill>
              </a:rPr>
              <a:t>お気を付けください！</a:t>
            </a:r>
            <a:endParaRPr lang="en-US" altLang="ja-JP" sz="1000" b="1" dirty="0">
              <a:solidFill>
                <a:srgbClr val="C00000"/>
              </a:solidFill>
            </a:endParaRPr>
          </a:p>
        </p:txBody>
      </p:sp>
      <p:sp>
        <p:nvSpPr>
          <p:cNvPr id="17" name="正方形/長方形 16">
            <a:extLst>
              <a:ext uri="{FF2B5EF4-FFF2-40B4-BE49-F238E27FC236}">
                <a16:creationId xmlns:a16="http://schemas.microsoft.com/office/drawing/2014/main" id="{0AB81100-2E15-4BCC-A344-19CAB75CC229}"/>
              </a:ext>
            </a:extLst>
          </p:cNvPr>
          <p:cNvSpPr/>
          <p:nvPr/>
        </p:nvSpPr>
        <p:spPr>
          <a:xfrm>
            <a:off x="3981965" y="2236361"/>
            <a:ext cx="3385965" cy="826417"/>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r>
              <a:rPr lang="ja-JP" altLang="en-US" sz="1000" b="1" dirty="0">
                <a:solidFill>
                  <a:schemeClr val="tx1"/>
                </a:solidFill>
              </a:rPr>
              <a:t>今週後半は、梅雨前線が朝鮮半島から北日本方面に停滞。そこに向かって南から湿った空気が流れ込んで、前線の活動が活発化する恐れがあります。まだ予測にブレ幅があり、大雨のエリアやタイミングの特定は難しい状況ですが、豪雨に</a:t>
            </a:r>
            <a:r>
              <a:rPr lang="ja-JP" altLang="en-US" sz="1000" b="1" dirty="0">
                <a:solidFill>
                  <a:srgbClr val="C00000"/>
                </a:solidFill>
              </a:rPr>
              <a:t>警戒が必要です。</a:t>
            </a:r>
            <a:r>
              <a:rPr lang="en-US" altLang="ja-JP" sz="1000" b="1" dirty="0">
                <a:solidFill>
                  <a:schemeClr val="tx1"/>
                </a:solidFill>
              </a:rPr>
              <a:t>…</a:t>
            </a:r>
          </a:p>
        </p:txBody>
      </p:sp>
      <p:sp>
        <p:nvSpPr>
          <p:cNvPr id="15" name="正方形/長方形 14">
            <a:extLst>
              <a:ext uri="{FF2B5EF4-FFF2-40B4-BE49-F238E27FC236}">
                <a16:creationId xmlns:a16="http://schemas.microsoft.com/office/drawing/2014/main" id="{DABED85C-A52B-40F6-9122-2728B288475C}"/>
              </a:ext>
            </a:extLst>
          </p:cNvPr>
          <p:cNvSpPr/>
          <p:nvPr/>
        </p:nvSpPr>
        <p:spPr>
          <a:xfrm>
            <a:off x="269607" y="3337553"/>
            <a:ext cx="1997424" cy="348878"/>
          </a:xfrm>
          <a:prstGeom prst="rect">
            <a:avLst/>
          </a:prstGeom>
        </p:spPr>
        <p:txBody>
          <a:bodyPr wrap="square">
            <a:spAutoFit/>
          </a:bodyPr>
          <a:lstStyle/>
          <a:p>
            <a:r>
              <a:rPr lang="ja-JP" altLang="en-US" sz="1667" b="1" u="sng" dirty="0">
                <a:solidFill>
                  <a:srgbClr val="C00000"/>
                </a:solidFill>
              </a:rPr>
              <a:t>台風</a:t>
            </a:r>
          </a:p>
        </p:txBody>
      </p:sp>
      <p:sp>
        <p:nvSpPr>
          <p:cNvPr id="20" name="正方形/長方形 19">
            <a:extLst>
              <a:ext uri="{FF2B5EF4-FFF2-40B4-BE49-F238E27FC236}">
                <a16:creationId xmlns:a16="http://schemas.microsoft.com/office/drawing/2014/main" id="{D6FB20FD-846A-4764-9ABA-E9192976DB46}"/>
              </a:ext>
            </a:extLst>
          </p:cNvPr>
          <p:cNvSpPr/>
          <p:nvPr/>
        </p:nvSpPr>
        <p:spPr>
          <a:xfrm>
            <a:off x="375461" y="3632112"/>
            <a:ext cx="2774466" cy="214820"/>
          </a:xfrm>
          <a:prstGeom prst="rect">
            <a:avLst/>
          </a:prstGeom>
          <a:noFill/>
          <a:ln>
            <a:noFill/>
          </a:ln>
        </p:spPr>
        <p:style>
          <a:lnRef idx="2">
            <a:schemeClr val="accent4"/>
          </a:lnRef>
          <a:fillRef idx="1">
            <a:schemeClr val="lt1"/>
          </a:fillRef>
          <a:effectRef idx="0">
            <a:schemeClr val="accent4"/>
          </a:effectRef>
          <a:fontRef idx="minor">
            <a:schemeClr val="dk1"/>
          </a:fontRef>
        </p:style>
        <p:txBody>
          <a:bodyPr rtlCol="0" anchor="ctr"/>
          <a:lstStyle/>
          <a:p>
            <a:r>
              <a:rPr lang="ja-JP" altLang="en-US" sz="1333" dirty="0"/>
              <a:t>・ある程度被害や対策を知っている</a:t>
            </a:r>
            <a:endParaRPr lang="en-US" altLang="ja-JP" sz="1333" dirty="0"/>
          </a:p>
        </p:txBody>
      </p:sp>
      <p:sp>
        <p:nvSpPr>
          <p:cNvPr id="21" name="正方形/長方形 20">
            <a:extLst>
              <a:ext uri="{FF2B5EF4-FFF2-40B4-BE49-F238E27FC236}">
                <a16:creationId xmlns:a16="http://schemas.microsoft.com/office/drawing/2014/main" id="{5035C119-A5A2-4EC1-8EB3-1174BB46B056}"/>
              </a:ext>
            </a:extLst>
          </p:cNvPr>
          <p:cNvSpPr/>
          <p:nvPr/>
        </p:nvSpPr>
        <p:spPr>
          <a:xfrm>
            <a:off x="412992" y="3846932"/>
            <a:ext cx="3226849" cy="683431"/>
          </a:xfrm>
          <a:prstGeom prst="rect">
            <a:avLst/>
          </a:prstGeom>
          <a:noFill/>
          <a:ln>
            <a:noFill/>
          </a:ln>
        </p:spPr>
        <p:style>
          <a:lnRef idx="2">
            <a:schemeClr val="accent4"/>
          </a:lnRef>
          <a:fillRef idx="1">
            <a:schemeClr val="lt1"/>
          </a:fillRef>
          <a:effectRef idx="0">
            <a:schemeClr val="accent4"/>
          </a:effectRef>
          <a:fontRef idx="minor">
            <a:schemeClr val="dk1"/>
          </a:fontRef>
        </p:style>
        <p:txBody>
          <a:bodyPr rtlCol="0" anchor="ctr"/>
          <a:lstStyle/>
          <a:p>
            <a:r>
              <a:rPr lang="ja-JP" altLang="en-US" sz="1333" dirty="0"/>
              <a:t>⇒詳しい内容の行動促進ツイートが少ない</a:t>
            </a:r>
            <a:endParaRPr lang="en-US" altLang="ja-JP" sz="1333" dirty="0"/>
          </a:p>
          <a:p>
            <a:r>
              <a:rPr lang="ja-JP" altLang="en-US" sz="1333" dirty="0"/>
              <a:t>⇒被害の予測ができるため，災害前に</a:t>
            </a:r>
            <a:endParaRPr lang="en-US" altLang="ja-JP" sz="1333" dirty="0"/>
          </a:p>
          <a:p>
            <a:r>
              <a:rPr lang="ja-JP" altLang="en-US" sz="1333" dirty="0"/>
              <a:t>　　行動促進ツイートが多い</a:t>
            </a:r>
            <a:endParaRPr lang="en-US" altLang="ja-JP" sz="1333" dirty="0"/>
          </a:p>
        </p:txBody>
      </p:sp>
      <p:sp>
        <p:nvSpPr>
          <p:cNvPr id="22" name="正方形/長方形 21">
            <a:extLst>
              <a:ext uri="{FF2B5EF4-FFF2-40B4-BE49-F238E27FC236}">
                <a16:creationId xmlns:a16="http://schemas.microsoft.com/office/drawing/2014/main" id="{5A4ED3DC-8D92-4E8B-BFBB-A48ABC3197F9}"/>
              </a:ext>
            </a:extLst>
          </p:cNvPr>
          <p:cNvSpPr/>
          <p:nvPr/>
        </p:nvSpPr>
        <p:spPr>
          <a:xfrm>
            <a:off x="324949" y="4565453"/>
            <a:ext cx="3397484" cy="560925"/>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r>
              <a:rPr lang="ja-JP" altLang="en-US" sz="1000" b="1" dirty="0">
                <a:solidFill>
                  <a:schemeClr val="tx1"/>
                </a:solidFill>
              </a:rPr>
              <a:t>午前</a:t>
            </a:r>
            <a:r>
              <a:rPr lang="en-US" altLang="ja-JP" sz="1000" b="1" dirty="0">
                <a:solidFill>
                  <a:schemeClr val="tx1"/>
                </a:solidFill>
              </a:rPr>
              <a:t>3</a:t>
            </a:r>
            <a:r>
              <a:rPr lang="ja-JP" altLang="en-US" sz="1000" b="1" dirty="0">
                <a:solidFill>
                  <a:schemeClr val="tx1"/>
                </a:solidFill>
              </a:rPr>
              <a:t>時に台風</a:t>
            </a:r>
            <a:r>
              <a:rPr lang="en-US" altLang="ja-JP" sz="1000" b="1" dirty="0">
                <a:solidFill>
                  <a:schemeClr val="tx1"/>
                </a:solidFill>
              </a:rPr>
              <a:t>5</a:t>
            </a:r>
            <a:r>
              <a:rPr lang="ja-JP" altLang="en-US" sz="1000" b="1" dirty="0">
                <a:solidFill>
                  <a:schemeClr val="tx1"/>
                </a:solidFill>
              </a:rPr>
              <a:t>号が発生しました。直撃しなくても、日曜日以降、梅雨前線を刺激して大雨をもたらすおそれがあります。今後の情報に</a:t>
            </a:r>
            <a:r>
              <a:rPr lang="ja-JP" altLang="en-US" sz="1000" b="1" dirty="0">
                <a:solidFill>
                  <a:srgbClr val="C00000"/>
                </a:solidFill>
              </a:rPr>
              <a:t>ご注意ください</a:t>
            </a:r>
            <a:r>
              <a:rPr lang="ja-JP" altLang="en-US" sz="1000" b="1" dirty="0">
                <a:solidFill>
                  <a:schemeClr val="tx1"/>
                </a:solidFill>
              </a:rPr>
              <a:t>。</a:t>
            </a:r>
          </a:p>
        </p:txBody>
      </p:sp>
      <p:sp>
        <p:nvSpPr>
          <p:cNvPr id="23" name="正方形/長方形 22">
            <a:extLst>
              <a:ext uri="{FF2B5EF4-FFF2-40B4-BE49-F238E27FC236}">
                <a16:creationId xmlns:a16="http://schemas.microsoft.com/office/drawing/2014/main" id="{DC8B89EB-C13B-4CC2-843A-E209AD8B64ED}"/>
              </a:ext>
            </a:extLst>
          </p:cNvPr>
          <p:cNvSpPr/>
          <p:nvPr/>
        </p:nvSpPr>
        <p:spPr>
          <a:xfrm>
            <a:off x="20810" y="4477680"/>
            <a:ext cx="373416" cy="297454"/>
          </a:xfrm>
          <a:prstGeom prst="rect">
            <a:avLst/>
          </a:prstGeom>
        </p:spPr>
        <p:txBody>
          <a:bodyPr wrap="square">
            <a:spAutoFit/>
          </a:bodyPr>
          <a:lstStyle/>
          <a:p>
            <a:r>
              <a:rPr lang="ja-JP" altLang="en-US" sz="1333" b="1" u="sng" dirty="0"/>
              <a:t>例</a:t>
            </a:r>
            <a:endParaRPr lang="ja-JP" altLang="en-US" sz="1333" b="1" u="sng" dirty="0">
              <a:solidFill>
                <a:srgbClr val="C00000"/>
              </a:solidFill>
            </a:endParaRPr>
          </a:p>
        </p:txBody>
      </p:sp>
      <p:sp>
        <p:nvSpPr>
          <p:cNvPr id="30" name="正方形/長方形 29">
            <a:extLst>
              <a:ext uri="{FF2B5EF4-FFF2-40B4-BE49-F238E27FC236}">
                <a16:creationId xmlns:a16="http://schemas.microsoft.com/office/drawing/2014/main" id="{25D7FBCD-CCB7-44AD-AA8D-2D9CC3880597}"/>
              </a:ext>
            </a:extLst>
          </p:cNvPr>
          <p:cNvSpPr/>
          <p:nvPr/>
        </p:nvSpPr>
        <p:spPr>
          <a:xfrm>
            <a:off x="35115" y="2317440"/>
            <a:ext cx="373416" cy="297454"/>
          </a:xfrm>
          <a:prstGeom prst="rect">
            <a:avLst/>
          </a:prstGeom>
        </p:spPr>
        <p:txBody>
          <a:bodyPr wrap="square">
            <a:spAutoFit/>
          </a:bodyPr>
          <a:lstStyle/>
          <a:p>
            <a:r>
              <a:rPr lang="ja-JP" altLang="en-US" sz="1333" b="1" u="sng" dirty="0"/>
              <a:t>例</a:t>
            </a:r>
            <a:endParaRPr lang="ja-JP" altLang="en-US" sz="1333" b="1" u="sng" dirty="0">
              <a:solidFill>
                <a:srgbClr val="C00000"/>
              </a:solidFill>
            </a:endParaRPr>
          </a:p>
        </p:txBody>
      </p:sp>
      <p:sp>
        <p:nvSpPr>
          <p:cNvPr id="31" name="正方形/長方形 30">
            <a:extLst>
              <a:ext uri="{FF2B5EF4-FFF2-40B4-BE49-F238E27FC236}">
                <a16:creationId xmlns:a16="http://schemas.microsoft.com/office/drawing/2014/main" id="{FCAF8529-0071-481E-BF5D-8803FB7EAAC9}"/>
              </a:ext>
            </a:extLst>
          </p:cNvPr>
          <p:cNvSpPr/>
          <p:nvPr/>
        </p:nvSpPr>
        <p:spPr>
          <a:xfrm>
            <a:off x="3718180" y="2137420"/>
            <a:ext cx="373416" cy="297454"/>
          </a:xfrm>
          <a:prstGeom prst="rect">
            <a:avLst/>
          </a:prstGeom>
        </p:spPr>
        <p:txBody>
          <a:bodyPr wrap="square">
            <a:spAutoFit/>
          </a:bodyPr>
          <a:lstStyle/>
          <a:p>
            <a:r>
              <a:rPr lang="ja-JP" altLang="en-US" sz="1333" b="1" u="sng" dirty="0"/>
              <a:t>例</a:t>
            </a:r>
            <a:endParaRPr lang="ja-JP" altLang="en-US" sz="1333" b="1" u="sng" dirty="0">
              <a:solidFill>
                <a:srgbClr val="C00000"/>
              </a:solidFill>
            </a:endParaRPr>
          </a:p>
        </p:txBody>
      </p:sp>
      <p:sp>
        <p:nvSpPr>
          <p:cNvPr id="12" name="タイトル 11">
            <a:extLst>
              <a:ext uri="{FF2B5EF4-FFF2-40B4-BE49-F238E27FC236}">
                <a16:creationId xmlns:a16="http://schemas.microsoft.com/office/drawing/2014/main" id="{3974E81C-9662-48D8-867B-E6F77388C902}"/>
              </a:ext>
            </a:extLst>
          </p:cNvPr>
          <p:cNvSpPr>
            <a:spLocks noGrp="1"/>
          </p:cNvSpPr>
          <p:nvPr>
            <p:ph type="title"/>
          </p:nvPr>
        </p:nvSpPr>
        <p:spPr/>
        <p:txBody>
          <a:bodyPr/>
          <a:lstStyle/>
          <a:p>
            <a:r>
              <a:rPr lang="en-US" altLang="ja-JP" dirty="0"/>
              <a:t>Features of Each Disasters</a:t>
            </a:r>
            <a:endParaRPr kumimoji="1" lang="ja-JP" altLang="en-US" dirty="0"/>
          </a:p>
        </p:txBody>
      </p:sp>
      <p:sp>
        <p:nvSpPr>
          <p:cNvPr id="33" name="テキスト ボックス 32">
            <a:extLst>
              <a:ext uri="{FF2B5EF4-FFF2-40B4-BE49-F238E27FC236}">
                <a16:creationId xmlns:a16="http://schemas.microsoft.com/office/drawing/2014/main" id="{CF2AE7E5-69D7-4F53-9B53-EFDCAE11D161}"/>
              </a:ext>
            </a:extLst>
          </p:cNvPr>
          <p:cNvSpPr txBox="1"/>
          <p:nvPr/>
        </p:nvSpPr>
        <p:spPr>
          <a:xfrm>
            <a:off x="228525" y="837576"/>
            <a:ext cx="7230690" cy="400110"/>
          </a:xfrm>
          <a:prstGeom prst="rect">
            <a:avLst/>
          </a:prstGeom>
          <a:solidFill>
            <a:schemeClr val="accent3"/>
          </a:solidFill>
          <a:ln w="28575">
            <a:solidFill>
              <a:srgbClr val="0070C0"/>
            </a:solidFill>
          </a:ln>
        </p:spPr>
        <p:txBody>
          <a:bodyPr wrap="square" rtlCol="0">
            <a:spAutoFit/>
          </a:bodyPr>
          <a:lstStyle/>
          <a:p>
            <a:r>
              <a:rPr kumimoji="1" lang="en-US" altLang="ja-JP" sz="2000" dirty="0"/>
              <a:t>Extract behavioral facilitation tweet using Deep Learning (LSTM).</a:t>
            </a:r>
            <a:endParaRPr kumimoji="1" lang="ja-JP" altLang="en-US" sz="2000" dirty="0"/>
          </a:p>
        </p:txBody>
      </p:sp>
    </p:spTree>
    <p:extLst>
      <p:ext uri="{BB962C8B-B14F-4D97-AF65-F5344CB8AC3E}">
        <p14:creationId xmlns:p14="http://schemas.microsoft.com/office/powerpoint/2010/main" val="268826159"/>
      </p:ext>
    </p:extLst>
  </p:cSld>
  <p:clrMapOvr>
    <a:masterClrMapping/>
  </p:clrMapOvr>
  <p:transition>
    <p:cut/>
  </p:transition>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A65C68B-B779-3F41-A6DB-8C2666ED766F}"/>
              </a:ext>
            </a:extLst>
          </p:cNvPr>
          <p:cNvSpPr>
            <a:spLocks noGrp="1"/>
          </p:cNvSpPr>
          <p:nvPr>
            <p:ph type="title"/>
          </p:nvPr>
        </p:nvSpPr>
        <p:spPr/>
        <p:txBody>
          <a:bodyPr/>
          <a:lstStyle/>
          <a:p>
            <a:r>
              <a:rPr lang="ja-JP" altLang="en-US" dirty="0"/>
              <a:t>抽出した行動促進ツイート例 </a:t>
            </a:r>
            <a:r>
              <a:rPr lang="en-US" altLang="ja-JP" dirty="0"/>
              <a:t>1</a:t>
            </a:r>
            <a:endParaRPr kumimoji="1" lang="ja-JP" altLang="en-US" dirty="0"/>
          </a:p>
        </p:txBody>
      </p:sp>
      <p:sp>
        <p:nvSpPr>
          <p:cNvPr id="4" name="スライド番号プレースホルダー 3">
            <a:extLst>
              <a:ext uri="{FF2B5EF4-FFF2-40B4-BE49-F238E27FC236}">
                <a16:creationId xmlns:a16="http://schemas.microsoft.com/office/drawing/2014/main" id="{2BB193B4-2853-434B-8C5B-101F07B1F12C}"/>
              </a:ext>
            </a:extLst>
          </p:cNvPr>
          <p:cNvSpPr>
            <a:spLocks noGrp="1"/>
          </p:cNvSpPr>
          <p:nvPr>
            <p:ph type="sldNum" sz="quarter" idx="11"/>
          </p:nvPr>
        </p:nvSpPr>
        <p:spPr/>
        <p:txBody>
          <a:bodyPr/>
          <a:lstStyle/>
          <a:p>
            <a:fld id="{D2D8002D-B5B0-4BAC-B1F6-782DDCCE6D9C}" type="slidenum">
              <a:rPr lang="ja-JP" altLang="en-US" smtClean="0">
                <a:solidFill>
                  <a:prstClr val="black"/>
                </a:solidFill>
              </a:rPr>
              <a:pPr/>
              <a:t>28</a:t>
            </a:fld>
            <a:endParaRPr lang="ja-JP" altLang="en-US" dirty="0"/>
          </a:p>
        </p:txBody>
      </p:sp>
      <p:sp>
        <p:nvSpPr>
          <p:cNvPr id="5" name="正方形/長方形 4">
            <a:extLst>
              <a:ext uri="{FF2B5EF4-FFF2-40B4-BE49-F238E27FC236}">
                <a16:creationId xmlns:a16="http://schemas.microsoft.com/office/drawing/2014/main" id="{6A2D5F7C-F179-4A12-BD26-890255D03B51}"/>
              </a:ext>
            </a:extLst>
          </p:cNvPr>
          <p:cNvSpPr/>
          <p:nvPr/>
        </p:nvSpPr>
        <p:spPr>
          <a:xfrm>
            <a:off x="539750" y="1407654"/>
            <a:ext cx="6540499" cy="1200329"/>
          </a:xfrm>
          <a:prstGeom prst="rect">
            <a:avLst/>
          </a:prstGeom>
        </p:spPr>
        <p:txBody>
          <a:bodyPr wrap="square">
            <a:spAutoFit/>
          </a:bodyPr>
          <a:lstStyle/>
          <a:p>
            <a:r>
              <a:rPr lang="ja-JP" altLang="en-US" dirty="0"/>
              <a:t>先日の台風の後に地震とはタイミングが悪すぎましたね…電気は復旧されたでしょうか？まだ復旧されてないのでしたら、水を入れたペットボトルなんかを下からライトで照らすとある程度明るくなるので試してみて下さい。…</a:t>
            </a:r>
          </a:p>
        </p:txBody>
      </p:sp>
      <p:sp>
        <p:nvSpPr>
          <p:cNvPr id="7" name="正方形/長方形 6">
            <a:extLst>
              <a:ext uri="{FF2B5EF4-FFF2-40B4-BE49-F238E27FC236}">
                <a16:creationId xmlns:a16="http://schemas.microsoft.com/office/drawing/2014/main" id="{5244D699-E9EC-472E-8A26-33B719DEADFC}"/>
              </a:ext>
            </a:extLst>
          </p:cNvPr>
          <p:cNvSpPr/>
          <p:nvPr/>
        </p:nvSpPr>
        <p:spPr>
          <a:xfrm>
            <a:off x="541044" y="3406572"/>
            <a:ext cx="6318250" cy="923330"/>
          </a:xfrm>
          <a:prstGeom prst="rect">
            <a:avLst/>
          </a:prstGeom>
        </p:spPr>
        <p:txBody>
          <a:bodyPr wrap="square">
            <a:spAutoFit/>
          </a:bodyPr>
          <a:lstStyle/>
          <a:p>
            <a:r>
              <a:rPr lang="ja-JP" altLang="en-US" dirty="0"/>
              <a:t>札幌市役所で、</a:t>
            </a:r>
            <a:r>
              <a:rPr lang="en-US" altLang="ja-JP" dirty="0"/>
              <a:t>17</a:t>
            </a:r>
            <a:r>
              <a:rPr lang="ja-JP" altLang="en-US" dirty="0"/>
              <a:t>時まで携帯の充電できるようです。ただかなりの列のためある程度待つ覚悟が必要。どうしても携帯を充電したい方は参考にしてみてください。＃地震　</a:t>
            </a:r>
            <a:r>
              <a:rPr lang="en-US" altLang="ja-JP" dirty="0"/>
              <a:t>#</a:t>
            </a:r>
            <a:r>
              <a:rPr lang="ja-JP" altLang="en-US" dirty="0"/>
              <a:t>北海道　</a:t>
            </a:r>
            <a:r>
              <a:rPr lang="en-US" altLang="ja-JP" dirty="0"/>
              <a:t>#</a:t>
            </a:r>
            <a:r>
              <a:rPr lang="ja-JP" altLang="en-US" dirty="0"/>
              <a:t>札幌</a:t>
            </a:r>
          </a:p>
        </p:txBody>
      </p:sp>
      <p:sp>
        <p:nvSpPr>
          <p:cNvPr id="8" name="テキスト ボックス 7">
            <a:extLst>
              <a:ext uri="{FF2B5EF4-FFF2-40B4-BE49-F238E27FC236}">
                <a16:creationId xmlns:a16="http://schemas.microsoft.com/office/drawing/2014/main" id="{5C2D690E-3024-46AC-9393-B7F35E2A288D}"/>
              </a:ext>
            </a:extLst>
          </p:cNvPr>
          <p:cNvSpPr txBox="1"/>
          <p:nvPr/>
        </p:nvSpPr>
        <p:spPr>
          <a:xfrm>
            <a:off x="317500" y="1016819"/>
            <a:ext cx="1116236" cy="400110"/>
          </a:xfrm>
          <a:prstGeom prst="rect">
            <a:avLst/>
          </a:prstGeom>
          <a:noFill/>
        </p:spPr>
        <p:txBody>
          <a:bodyPr wrap="square" rtlCol="0">
            <a:spAutoFit/>
          </a:bodyPr>
          <a:lstStyle/>
          <a:p>
            <a:r>
              <a:rPr lang="ja-JP" altLang="en-US" sz="2000" b="1" u="sng" dirty="0"/>
              <a:t>例：地震</a:t>
            </a:r>
            <a:endParaRPr kumimoji="1" lang="ja-JP" altLang="en-US" sz="2000" b="1" u="sng" dirty="0"/>
          </a:p>
        </p:txBody>
      </p:sp>
      <p:sp>
        <p:nvSpPr>
          <p:cNvPr id="9" name="矢印: 右 8">
            <a:extLst>
              <a:ext uri="{FF2B5EF4-FFF2-40B4-BE49-F238E27FC236}">
                <a16:creationId xmlns:a16="http://schemas.microsoft.com/office/drawing/2014/main" id="{E3859883-267E-4D41-8E9F-2FCA014D0E1B}"/>
              </a:ext>
            </a:extLst>
          </p:cNvPr>
          <p:cNvSpPr/>
          <p:nvPr/>
        </p:nvSpPr>
        <p:spPr>
          <a:xfrm>
            <a:off x="785664" y="2713073"/>
            <a:ext cx="432048" cy="54948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197C1680-B1DA-4734-BFB3-4805599FEB29}"/>
              </a:ext>
            </a:extLst>
          </p:cNvPr>
          <p:cNvSpPr txBox="1"/>
          <p:nvPr/>
        </p:nvSpPr>
        <p:spPr>
          <a:xfrm>
            <a:off x="1426268" y="2769177"/>
            <a:ext cx="2239716" cy="369332"/>
          </a:xfrm>
          <a:prstGeom prst="rect">
            <a:avLst/>
          </a:prstGeom>
          <a:noFill/>
        </p:spPr>
        <p:txBody>
          <a:bodyPr wrap="none" rtlCol="0">
            <a:spAutoFit/>
          </a:bodyPr>
          <a:lstStyle/>
          <a:p>
            <a:r>
              <a:rPr lang="ja-JP" altLang="en-US" dirty="0"/>
              <a:t>停電時の有用な情報</a:t>
            </a:r>
            <a:endParaRPr kumimoji="1" lang="ja-JP" altLang="en-US" dirty="0"/>
          </a:p>
        </p:txBody>
      </p:sp>
      <p:sp>
        <p:nvSpPr>
          <p:cNvPr id="11" name="矢印: 右 10">
            <a:extLst>
              <a:ext uri="{FF2B5EF4-FFF2-40B4-BE49-F238E27FC236}">
                <a16:creationId xmlns:a16="http://schemas.microsoft.com/office/drawing/2014/main" id="{4146CA7D-08EC-4814-A3C0-94A031552C1A}"/>
              </a:ext>
            </a:extLst>
          </p:cNvPr>
          <p:cNvSpPr/>
          <p:nvPr/>
        </p:nvSpPr>
        <p:spPr>
          <a:xfrm>
            <a:off x="785664" y="4324241"/>
            <a:ext cx="432048" cy="54948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a:extLst>
              <a:ext uri="{FF2B5EF4-FFF2-40B4-BE49-F238E27FC236}">
                <a16:creationId xmlns:a16="http://schemas.microsoft.com/office/drawing/2014/main" id="{3BDD4F7F-650D-4404-AC34-A641EAE4CB37}"/>
              </a:ext>
            </a:extLst>
          </p:cNvPr>
          <p:cNvSpPr txBox="1"/>
          <p:nvPr/>
        </p:nvSpPr>
        <p:spPr>
          <a:xfrm>
            <a:off x="1433736" y="4414317"/>
            <a:ext cx="3081293" cy="369332"/>
          </a:xfrm>
          <a:prstGeom prst="rect">
            <a:avLst/>
          </a:prstGeom>
          <a:noFill/>
        </p:spPr>
        <p:txBody>
          <a:bodyPr wrap="none" rtlCol="0">
            <a:spAutoFit/>
          </a:bodyPr>
          <a:lstStyle/>
          <a:p>
            <a:r>
              <a:rPr kumimoji="1" lang="ja-JP" altLang="en-US" dirty="0"/>
              <a:t>被災地周辺のローカルな情報</a:t>
            </a:r>
          </a:p>
        </p:txBody>
      </p:sp>
    </p:spTree>
    <p:extLst>
      <p:ext uri="{BB962C8B-B14F-4D97-AF65-F5344CB8AC3E}">
        <p14:creationId xmlns:p14="http://schemas.microsoft.com/office/powerpoint/2010/main" val="3955661232"/>
      </p:ext>
    </p:extLst>
  </p:cSld>
  <p:clrMapOvr>
    <a:masterClrMapping/>
  </p:clrMapOvr>
  <p:transition>
    <p:cut/>
  </p:transition>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A65C68B-B779-3F41-A6DB-8C2666ED766F}"/>
              </a:ext>
            </a:extLst>
          </p:cNvPr>
          <p:cNvSpPr>
            <a:spLocks noGrp="1"/>
          </p:cNvSpPr>
          <p:nvPr>
            <p:ph type="title"/>
          </p:nvPr>
        </p:nvSpPr>
        <p:spPr/>
        <p:txBody>
          <a:bodyPr/>
          <a:lstStyle/>
          <a:p>
            <a:r>
              <a:rPr lang="ja-JP" altLang="en-US" dirty="0"/>
              <a:t>抽出した行動促進ツイート例 </a:t>
            </a:r>
            <a:r>
              <a:rPr lang="en-US" altLang="ja-JP" dirty="0"/>
              <a:t>2</a:t>
            </a:r>
            <a:endParaRPr kumimoji="1" lang="ja-JP" altLang="en-US" dirty="0"/>
          </a:p>
        </p:txBody>
      </p:sp>
      <p:sp>
        <p:nvSpPr>
          <p:cNvPr id="4" name="スライド番号プレースホルダー 3">
            <a:extLst>
              <a:ext uri="{FF2B5EF4-FFF2-40B4-BE49-F238E27FC236}">
                <a16:creationId xmlns:a16="http://schemas.microsoft.com/office/drawing/2014/main" id="{2BB193B4-2853-434B-8C5B-101F07B1F12C}"/>
              </a:ext>
            </a:extLst>
          </p:cNvPr>
          <p:cNvSpPr>
            <a:spLocks noGrp="1"/>
          </p:cNvSpPr>
          <p:nvPr>
            <p:ph type="sldNum" sz="quarter" idx="11"/>
          </p:nvPr>
        </p:nvSpPr>
        <p:spPr/>
        <p:txBody>
          <a:bodyPr/>
          <a:lstStyle/>
          <a:p>
            <a:fld id="{D2D8002D-B5B0-4BAC-B1F6-782DDCCE6D9C}" type="slidenum">
              <a:rPr lang="ja-JP" altLang="en-US" smtClean="0">
                <a:solidFill>
                  <a:prstClr val="black"/>
                </a:solidFill>
              </a:rPr>
              <a:pPr/>
              <a:t>29</a:t>
            </a:fld>
            <a:endParaRPr lang="ja-JP" altLang="en-US" dirty="0"/>
          </a:p>
        </p:txBody>
      </p:sp>
      <p:sp>
        <p:nvSpPr>
          <p:cNvPr id="11" name="テキスト ボックス 10">
            <a:extLst>
              <a:ext uri="{FF2B5EF4-FFF2-40B4-BE49-F238E27FC236}">
                <a16:creationId xmlns:a16="http://schemas.microsoft.com/office/drawing/2014/main" id="{24EF371E-B822-4F57-8CBC-677AA623FA31}"/>
              </a:ext>
            </a:extLst>
          </p:cNvPr>
          <p:cNvSpPr txBox="1"/>
          <p:nvPr/>
        </p:nvSpPr>
        <p:spPr>
          <a:xfrm>
            <a:off x="273996" y="926058"/>
            <a:ext cx="1116236" cy="400110"/>
          </a:xfrm>
          <a:prstGeom prst="rect">
            <a:avLst/>
          </a:prstGeom>
          <a:noFill/>
        </p:spPr>
        <p:txBody>
          <a:bodyPr wrap="square" rtlCol="0">
            <a:spAutoFit/>
          </a:bodyPr>
          <a:lstStyle/>
          <a:p>
            <a:r>
              <a:rPr lang="ja-JP" altLang="en-US" sz="2000" b="1" u="sng" dirty="0"/>
              <a:t>例：大雨</a:t>
            </a:r>
            <a:endParaRPr kumimoji="1" lang="ja-JP" altLang="en-US" sz="2000" b="1" u="sng" dirty="0"/>
          </a:p>
        </p:txBody>
      </p:sp>
      <p:sp>
        <p:nvSpPr>
          <p:cNvPr id="12" name="正方形/長方形 11">
            <a:extLst>
              <a:ext uri="{FF2B5EF4-FFF2-40B4-BE49-F238E27FC236}">
                <a16:creationId xmlns:a16="http://schemas.microsoft.com/office/drawing/2014/main" id="{0EE5416F-A815-435A-974E-AA22FC6E24DF}"/>
              </a:ext>
            </a:extLst>
          </p:cNvPr>
          <p:cNvSpPr/>
          <p:nvPr/>
        </p:nvSpPr>
        <p:spPr>
          <a:xfrm>
            <a:off x="409731" y="4249459"/>
            <a:ext cx="6984776" cy="1200329"/>
          </a:xfrm>
          <a:prstGeom prst="rect">
            <a:avLst/>
          </a:prstGeom>
        </p:spPr>
        <p:txBody>
          <a:bodyPr wrap="square">
            <a:spAutoFit/>
          </a:bodyPr>
          <a:lstStyle/>
          <a:p>
            <a:r>
              <a:rPr lang="ja-JP" altLang="en-US" dirty="0"/>
              <a:t>愛媛では大雨の被害で瀬戸内海に浮かぶ島、上島町も断水の被害を受けています。本日も応急給水を行うとのことですが、水の量は十分ではなく飲料水の支援を呼びかけています。詳細はホームページをご覧ください。</a:t>
            </a:r>
            <a:r>
              <a:rPr lang="en-US" altLang="ja-JP" dirty="0"/>
              <a:t>#</a:t>
            </a:r>
            <a:r>
              <a:rPr lang="ja-JP" altLang="en-US" dirty="0"/>
              <a:t>拡散希望</a:t>
            </a:r>
            <a:r>
              <a:rPr lang="en-US" altLang="ja-JP" dirty="0"/>
              <a:t>#</a:t>
            </a:r>
            <a:r>
              <a:rPr lang="ja-JP" altLang="en-US" dirty="0"/>
              <a:t>愛媛県</a:t>
            </a:r>
            <a:r>
              <a:rPr lang="en-US" altLang="ja-JP" dirty="0"/>
              <a:t>https:…</a:t>
            </a:r>
            <a:endParaRPr lang="ja-JP" altLang="en-US" dirty="0"/>
          </a:p>
        </p:txBody>
      </p:sp>
      <p:sp>
        <p:nvSpPr>
          <p:cNvPr id="3" name="テキスト ボックス 2">
            <a:extLst>
              <a:ext uri="{FF2B5EF4-FFF2-40B4-BE49-F238E27FC236}">
                <a16:creationId xmlns:a16="http://schemas.microsoft.com/office/drawing/2014/main" id="{03CF6AA8-8684-4C05-BA27-7150F1EC21AD}"/>
              </a:ext>
            </a:extLst>
          </p:cNvPr>
          <p:cNvSpPr txBox="1"/>
          <p:nvPr/>
        </p:nvSpPr>
        <p:spPr>
          <a:xfrm>
            <a:off x="137592" y="3937620"/>
            <a:ext cx="1944216" cy="369332"/>
          </a:xfrm>
          <a:prstGeom prst="rect">
            <a:avLst/>
          </a:prstGeom>
          <a:noFill/>
        </p:spPr>
        <p:txBody>
          <a:bodyPr wrap="square" rtlCol="0">
            <a:spAutoFit/>
          </a:bodyPr>
          <a:lstStyle/>
          <a:p>
            <a:r>
              <a:rPr kumimoji="1" lang="en-US" altLang="ja-JP" b="1" u="sng" dirty="0"/>
              <a:t>After the disaster</a:t>
            </a:r>
            <a:endParaRPr kumimoji="1" lang="ja-JP" altLang="en-US" b="1" u="sng" dirty="0"/>
          </a:p>
        </p:txBody>
      </p:sp>
      <p:sp>
        <p:nvSpPr>
          <p:cNvPr id="5" name="正方形/長方形 4">
            <a:extLst>
              <a:ext uri="{FF2B5EF4-FFF2-40B4-BE49-F238E27FC236}">
                <a16:creationId xmlns:a16="http://schemas.microsoft.com/office/drawing/2014/main" id="{1CDE0185-EB45-414C-BFCD-02BB700DA46E}"/>
              </a:ext>
            </a:extLst>
          </p:cNvPr>
          <p:cNvSpPr/>
          <p:nvPr/>
        </p:nvSpPr>
        <p:spPr>
          <a:xfrm>
            <a:off x="409730" y="1646138"/>
            <a:ext cx="6873551" cy="923330"/>
          </a:xfrm>
          <a:prstGeom prst="rect">
            <a:avLst/>
          </a:prstGeom>
        </p:spPr>
        <p:txBody>
          <a:bodyPr wrap="square">
            <a:spAutoFit/>
          </a:bodyPr>
          <a:lstStyle/>
          <a:p>
            <a:r>
              <a:rPr lang="ja-JP" altLang="en-US" dirty="0"/>
              <a:t>おはようございます今日も曇りの朝ですがまた雨になってくる予報です大雨の地方の方大きな河川が近い方充分注意してお過ごし下さいね大きな被害が出ません様に</a:t>
            </a:r>
          </a:p>
        </p:txBody>
      </p:sp>
      <p:sp>
        <p:nvSpPr>
          <p:cNvPr id="14" name="テキスト ボックス 13">
            <a:extLst>
              <a:ext uri="{FF2B5EF4-FFF2-40B4-BE49-F238E27FC236}">
                <a16:creationId xmlns:a16="http://schemas.microsoft.com/office/drawing/2014/main" id="{5A4FD259-1478-4555-BF15-D9B1C6072439}"/>
              </a:ext>
            </a:extLst>
          </p:cNvPr>
          <p:cNvSpPr txBox="1"/>
          <p:nvPr/>
        </p:nvSpPr>
        <p:spPr>
          <a:xfrm>
            <a:off x="137592" y="1301666"/>
            <a:ext cx="2232248" cy="369332"/>
          </a:xfrm>
          <a:prstGeom prst="rect">
            <a:avLst/>
          </a:prstGeom>
          <a:noFill/>
        </p:spPr>
        <p:txBody>
          <a:bodyPr wrap="square" rtlCol="0">
            <a:spAutoFit/>
          </a:bodyPr>
          <a:lstStyle/>
          <a:p>
            <a:r>
              <a:rPr kumimoji="1" lang="en-US" altLang="ja-JP" b="1" u="sng" dirty="0"/>
              <a:t>Before the disaster</a:t>
            </a:r>
            <a:endParaRPr kumimoji="1" lang="ja-JP" altLang="en-US" b="1" u="sng" dirty="0"/>
          </a:p>
        </p:txBody>
      </p:sp>
      <p:sp>
        <p:nvSpPr>
          <p:cNvPr id="7" name="正方形/長方形 6">
            <a:extLst>
              <a:ext uri="{FF2B5EF4-FFF2-40B4-BE49-F238E27FC236}">
                <a16:creationId xmlns:a16="http://schemas.microsoft.com/office/drawing/2014/main" id="{856001CB-87BC-4BD6-BFA1-C6EFB30E184C}"/>
              </a:ext>
            </a:extLst>
          </p:cNvPr>
          <p:cNvSpPr/>
          <p:nvPr/>
        </p:nvSpPr>
        <p:spPr>
          <a:xfrm>
            <a:off x="411854" y="2929508"/>
            <a:ext cx="6873552" cy="923330"/>
          </a:xfrm>
          <a:prstGeom prst="rect">
            <a:avLst/>
          </a:prstGeom>
        </p:spPr>
        <p:txBody>
          <a:bodyPr wrap="square">
            <a:spAutoFit/>
          </a:bodyPr>
          <a:lstStyle/>
          <a:p>
            <a:r>
              <a:rPr lang="ja-JP" altLang="en-US" dirty="0"/>
              <a:t>避難するときはなるべくなら車ではなく徒歩での避難のほうが安全だと思います。今回の豪雨災害でもだけど、車だと渋滞で身動き取れなくなったり、緊急車両の通行の妨げになります。#1134golden</a:t>
            </a:r>
          </a:p>
        </p:txBody>
      </p:sp>
      <p:sp>
        <p:nvSpPr>
          <p:cNvPr id="15" name="テキスト ボックス 14">
            <a:extLst>
              <a:ext uri="{FF2B5EF4-FFF2-40B4-BE49-F238E27FC236}">
                <a16:creationId xmlns:a16="http://schemas.microsoft.com/office/drawing/2014/main" id="{E77D1316-4AEE-439F-8488-F33A6CC81E48}"/>
              </a:ext>
            </a:extLst>
          </p:cNvPr>
          <p:cNvSpPr txBox="1"/>
          <p:nvPr/>
        </p:nvSpPr>
        <p:spPr>
          <a:xfrm>
            <a:off x="137592" y="2550451"/>
            <a:ext cx="2088232" cy="369332"/>
          </a:xfrm>
          <a:prstGeom prst="rect">
            <a:avLst/>
          </a:prstGeom>
          <a:noFill/>
        </p:spPr>
        <p:txBody>
          <a:bodyPr wrap="square" rtlCol="0">
            <a:spAutoFit/>
          </a:bodyPr>
          <a:lstStyle/>
          <a:p>
            <a:r>
              <a:rPr kumimoji="1" lang="en-US" altLang="ja-JP" b="1" u="sng" dirty="0"/>
              <a:t>During the disaster</a:t>
            </a:r>
            <a:endParaRPr kumimoji="1" lang="ja-JP" altLang="en-US" b="1" u="sng" dirty="0"/>
          </a:p>
        </p:txBody>
      </p:sp>
    </p:spTree>
    <p:extLst>
      <p:ext uri="{BB962C8B-B14F-4D97-AF65-F5344CB8AC3E}">
        <p14:creationId xmlns:p14="http://schemas.microsoft.com/office/powerpoint/2010/main" val="2317572698"/>
      </p:ext>
    </p:extLst>
  </p:cSld>
  <p:clrMapOvr>
    <a:masterClrMapping/>
  </p:clrMapOvr>
  <p:transition>
    <p:cu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0" y="1465345"/>
            <a:ext cx="4421188" cy="3120347"/>
          </a:xfrm>
          <a:prstGeom prst="rect">
            <a:avLst/>
          </a:prstGeom>
          <a:noFill/>
          <a:ln w="9525">
            <a:noFill/>
            <a:miter lim="800000"/>
            <a:headEnd/>
            <a:tailEnd/>
          </a:ln>
        </p:spPr>
      </p:pic>
      <p:pic>
        <p:nvPicPr>
          <p:cNvPr id="4" name="Picture 3"/>
          <p:cNvPicPr>
            <a:picLocks noChangeAspect="1" noChangeArrowheads="1"/>
          </p:cNvPicPr>
          <p:nvPr/>
        </p:nvPicPr>
        <p:blipFill>
          <a:blip r:embed="rId4" cstate="print"/>
          <a:srcRect/>
          <a:stretch>
            <a:fillRect/>
          </a:stretch>
        </p:blipFill>
        <p:spPr bwMode="auto">
          <a:xfrm>
            <a:off x="2893966" y="2497461"/>
            <a:ext cx="4726034" cy="3217540"/>
          </a:xfrm>
          <a:prstGeom prst="rect">
            <a:avLst/>
          </a:prstGeom>
          <a:noFill/>
          <a:ln w="9525">
            <a:noFill/>
            <a:miter lim="800000"/>
            <a:headEnd/>
            <a:tailEnd/>
          </a:ln>
        </p:spPr>
      </p:pic>
      <p:sp>
        <p:nvSpPr>
          <p:cNvPr id="19" name="円/楕円 18"/>
          <p:cNvSpPr/>
          <p:nvPr/>
        </p:nvSpPr>
        <p:spPr>
          <a:xfrm>
            <a:off x="2069807" y="1585358"/>
            <a:ext cx="540060" cy="300033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500"/>
          </a:p>
        </p:txBody>
      </p:sp>
      <p:sp>
        <p:nvSpPr>
          <p:cNvPr id="8" name="テキスト ボックス 7"/>
          <p:cNvSpPr txBox="1"/>
          <p:nvPr/>
        </p:nvSpPr>
        <p:spPr>
          <a:xfrm>
            <a:off x="389620" y="1825385"/>
            <a:ext cx="1680187" cy="553998"/>
          </a:xfrm>
          <a:prstGeom prst="rect">
            <a:avLst/>
          </a:prstGeom>
          <a:solidFill>
            <a:schemeClr val="bg1"/>
          </a:solidFill>
        </p:spPr>
        <p:txBody>
          <a:bodyPr wrap="square" rtlCol="0">
            <a:spAutoFit/>
          </a:bodyPr>
          <a:lstStyle/>
          <a:p>
            <a:r>
              <a:rPr lang="ja-JP" altLang="en-US" sz="1500" b="1" dirty="0">
                <a:solidFill>
                  <a:schemeClr val="tx2"/>
                </a:solidFill>
              </a:rPr>
              <a:t>－</a:t>
            </a:r>
            <a:r>
              <a:rPr lang="en-US" altLang="ja-JP" sz="1500" dirty="0"/>
              <a:t>total </a:t>
            </a:r>
            <a:r>
              <a:rPr lang="ja-JP" altLang="en-US" sz="1500" b="1" dirty="0">
                <a:solidFill>
                  <a:srgbClr val="FF66FF"/>
                </a:solidFill>
              </a:rPr>
              <a:t>－</a:t>
            </a:r>
            <a:r>
              <a:rPr lang="en-US" altLang="ja-JP" sz="1500" dirty="0"/>
              <a:t>Positive </a:t>
            </a:r>
            <a:r>
              <a:rPr lang="ja-JP" altLang="en-US" sz="1500" b="1" dirty="0">
                <a:solidFill>
                  <a:schemeClr val="accent2">
                    <a:lumMod val="75000"/>
                  </a:schemeClr>
                </a:solidFill>
              </a:rPr>
              <a:t>－</a:t>
            </a:r>
            <a:r>
              <a:rPr lang="en-US" altLang="ja-JP" sz="1500" dirty="0"/>
              <a:t>Negative</a:t>
            </a:r>
            <a:endParaRPr lang="ja-JP" altLang="en-US" sz="1500" dirty="0"/>
          </a:p>
        </p:txBody>
      </p:sp>
      <p:sp>
        <p:nvSpPr>
          <p:cNvPr id="9" name="テキスト ボックス 8"/>
          <p:cNvSpPr txBox="1"/>
          <p:nvPr/>
        </p:nvSpPr>
        <p:spPr>
          <a:xfrm>
            <a:off x="5886793" y="4149823"/>
            <a:ext cx="1080120" cy="553998"/>
          </a:xfrm>
          <a:prstGeom prst="rect">
            <a:avLst/>
          </a:prstGeom>
          <a:solidFill>
            <a:srgbClr val="FF7C80"/>
          </a:solidFill>
        </p:spPr>
        <p:txBody>
          <a:bodyPr wrap="square" rtlCol="0">
            <a:spAutoFit/>
          </a:bodyPr>
          <a:lstStyle/>
          <a:p>
            <a:pPr algn="ctr"/>
            <a:r>
              <a:rPr lang="en-US" altLang="ja-JP" sz="1500" dirty="0"/>
              <a:t>Earthquake</a:t>
            </a:r>
          </a:p>
          <a:p>
            <a:pPr algn="ctr"/>
            <a:r>
              <a:rPr lang="en-US" altLang="ja-JP" sz="1500" dirty="0"/>
              <a:t>72%</a:t>
            </a:r>
            <a:endParaRPr lang="ja-JP" altLang="en-US" sz="1500" dirty="0"/>
          </a:p>
        </p:txBody>
      </p:sp>
      <p:sp>
        <p:nvSpPr>
          <p:cNvPr id="11" name="テキスト ボックス 10"/>
          <p:cNvSpPr txBox="1"/>
          <p:nvPr/>
        </p:nvSpPr>
        <p:spPr>
          <a:xfrm>
            <a:off x="3701108" y="4309303"/>
            <a:ext cx="720080" cy="502573"/>
          </a:xfrm>
          <a:prstGeom prst="rect">
            <a:avLst/>
          </a:prstGeom>
          <a:solidFill>
            <a:srgbClr val="FDFFCE"/>
          </a:solidFill>
          <a:ln>
            <a:noFill/>
          </a:ln>
        </p:spPr>
        <p:txBody>
          <a:bodyPr wrap="square" rtlCol="0">
            <a:spAutoFit/>
          </a:bodyPr>
          <a:lstStyle/>
          <a:p>
            <a:pPr algn="ctr"/>
            <a:r>
              <a:rPr lang="en-US" altLang="ja-JP" sz="1333" dirty="0"/>
              <a:t>Anime</a:t>
            </a:r>
          </a:p>
          <a:p>
            <a:pPr algn="ctr"/>
            <a:r>
              <a:rPr lang="en-US" altLang="ja-JP" sz="1333" dirty="0"/>
              <a:t>26%</a:t>
            </a:r>
            <a:endParaRPr lang="ja-JP" altLang="en-US" sz="1333" dirty="0"/>
          </a:p>
        </p:txBody>
      </p:sp>
      <p:sp>
        <p:nvSpPr>
          <p:cNvPr id="12" name="テキスト ボックス 11"/>
          <p:cNvSpPr txBox="1"/>
          <p:nvPr/>
        </p:nvSpPr>
        <p:spPr>
          <a:xfrm>
            <a:off x="6966913" y="3157534"/>
            <a:ext cx="653087" cy="502573"/>
          </a:xfrm>
          <a:prstGeom prst="rect">
            <a:avLst/>
          </a:prstGeom>
          <a:solidFill>
            <a:srgbClr val="990099"/>
          </a:solidFill>
        </p:spPr>
        <p:txBody>
          <a:bodyPr wrap="square" rtlCol="0">
            <a:spAutoFit/>
          </a:bodyPr>
          <a:lstStyle/>
          <a:p>
            <a:pPr algn="ctr"/>
            <a:r>
              <a:rPr lang="en-US" altLang="ja-JP" sz="1333" dirty="0">
                <a:solidFill>
                  <a:schemeClr val="bg1"/>
                </a:solidFill>
              </a:rPr>
              <a:t>Traffic</a:t>
            </a:r>
          </a:p>
          <a:p>
            <a:pPr algn="ctr"/>
            <a:r>
              <a:rPr lang="en-US" altLang="ja-JP" sz="1333" dirty="0">
                <a:solidFill>
                  <a:schemeClr val="bg1"/>
                </a:solidFill>
              </a:rPr>
              <a:t>8%</a:t>
            </a:r>
            <a:endParaRPr lang="ja-JP" altLang="en-US" sz="1333" dirty="0">
              <a:solidFill>
                <a:schemeClr val="bg1"/>
              </a:solidFill>
            </a:endParaRPr>
          </a:p>
        </p:txBody>
      </p:sp>
      <p:sp>
        <p:nvSpPr>
          <p:cNvPr id="13" name="角丸四角形吹き出し 12"/>
          <p:cNvSpPr/>
          <p:nvPr/>
        </p:nvSpPr>
        <p:spPr>
          <a:xfrm>
            <a:off x="3129773" y="1399020"/>
            <a:ext cx="1800200" cy="600067"/>
          </a:xfrm>
          <a:prstGeom prst="wedgeRoundRectCallout">
            <a:avLst>
              <a:gd name="adj1" fmla="val -74617"/>
              <a:gd name="adj2" fmla="val 73911"/>
              <a:gd name="adj3" fmla="val 16667"/>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ja-JP" sz="1500" dirty="0">
                <a:solidFill>
                  <a:schemeClr val="tx1"/>
                </a:solidFill>
              </a:rPr>
              <a:t>Increasing</a:t>
            </a:r>
            <a:endParaRPr lang="ja-JP" altLang="en-US" sz="1500" dirty="0">
              <a:solidFill>
                <a:schemeClr val="tx1"/>
              </a:solidFill>
            </a:endParaRPr>
          </a:p>
          <a:p>
            <a:pPr algn="ctr"/>
            <a:r>
              <a:rPr lang="en-US" altLang="ja-JP" sz="1500" dirty="0">
                <a:solidFill>
                  <a:schemeClr val="tx1"/>
                </a:solidFill>
              </a:rPr>
              <a:t>10 million tweets</a:t>
            </a:r>
            <a:endParaRPr lang="ja-JP" altLang="en-US" sz="1500" dirty="0">
              <a:solidFill>
                <a:schemeClr val="tx1"/>
              </a:solidFill>
            </a:endParaRPr>
          </a:p>
        </p:txBody>
      </p:sp>
      <p:sp>
        <p:nvSpPr>
          <p:cNvPr id="15" name="正方形/長方形 14"/>
          <p:cNvSpPr/>
          <p:nvPr/>
        </p:nvSpPr>
        <p:spPr>
          <a:xfrm>
            <a:off x="120014" y="1765378"/>
            <a:ext cx="149593" cy="1200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500"/>
          </a:p>
        </p:txBody>
      </p:sp>
      <p:sp>
        <p:nvSpPr>
          <p:cNvPr id="14" name="テキスト ボックス 13"/>
          <p:cNvSpPr txBox="1"/>
          <p:nvPr/>
        </p:nvSpPr>
        <p:spPr>
          <a:xfrm>
            <a:off x="0" y="1689118"/>
            <a:ext cx="480053" cy="226985"/>
          </a:xfrm>
          <a:prstGeom prst="rect">
            <a:avLst/>
          </a:prstGeom>
          <a:noFill/>
        </p:spPr>
        <p:txBody>
          <a:bodyPr wrap="square" rtlCol="0">
            <a:spAutoFit/>
          </a:bodyPr>
          <a:lstStyle/>
          <a:p>
            <a:r>
              <a:rPr lang="en-US" altLang="ja-JP" sz="875" b="1" dirty="0"/>
              <a:t>x10</a:t>
            </a:r>
            <a:r>
              <a:rPr lang="en-US" altLang="ja-JP" sz="875" b="1" baseline="30000" dirty="0"/>
              <a:t>4</a:t>
            </a:r>
            <a:endParaRPr lang="ja-JP" altLang="en-US" sz="875" b="1" baseline="30000" dirty="0"/>
          </a:p>
        </p:txBody>
      </p:sp>
      <p:sp>
        <p:nvSpPr>
          <p:cNvPr id="16" name="角丸四角形 15"/>
          <p:cNvSpPr/>
          <p:nvPr/>
        </p:nvSpPr>
        <p:spPr>
          <a:xfrm>
            <a:off x="5130147" y="1417340"/>
            <a:ext cx="2340260" cy="900100"/>
          </a:xfrm>
          <a:prstGeom prst="round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000" dirty="0">
                <a:solidFill>
                  <a:schemeClr val="tx1"/>
                </a:solidFill>
              </a:rPr>
              <a:t>The twitter become popular communication tool.</a:t>
            </a:r>
            <a:endParaRPr lang="ja-JP" altLang="en-US" sz="2000" dirty="0">
              <a:solidFill>
                <a:schemeClr val="tx1"/>
              </a:solidFill>
            </a:endParaRPr>
          </a:p>
        </p:txBody>
      </p:sp>
      <p:sp>
        <p:nvSpPr>
          <p:cNvPr id="17" name="テキスト ボックス 16">
            <a:extLst>
              <a:ext uri="{FF2B5EF4-FFF2-40B4-BE49-F238E27FC236}">
                <a16:creationId xmlns:a16="http://schemas.microsoft.com/office/drawing/2014/main" id="{4F35F154-6618-3649-B49A-44A866331286}"/>
              </a:ext>
            </a:extLst>
          </p:cNvPr>
          <p:cNvSpPr txBox="1"/>
          <p:nvPr/>
        </p:nvSpPr>
        <p:spPr>
          <a:xfrm>
            <a:off x="94992" y="4560590"/>
            <a:ext cx="2799856" cy="923330"/>
          </a:xfrm>
          <a:prstGeom prst="rect">
            <a:avLst/>
          </a:prstGeom>
          <a:noFill/>
        </p:spPr>
        <p:txBody>
          <a:bodyPr wrap="square" rtlCol="0">
            <a:spAutoFit/>
          </a:bodyPr>
          <a:lstStyle/>
          <a:p>
            <a:r>
              <a:rPr lang="en-US" altLang="ja-JP" dirty="0"/>
              <a:t>The number of Tweets at the time of the Great East Japan Earthquake.</a:t>
            </a:r>
          </a:p>
        </p:txBody>
      </p:sp>
      <p:sp>
        <p:nvSpPr>
          <p:cNvPr id="18" name="タイトル 1">
            <a:extLst>
              <a:ext uri="{FF2B5EF4-FFF2-40B4-BE49-F238E27FC236}">
                <a16:creationId xmlns:a16="http://schemas.microsoft.com/office/drawing/2014/main" id="{0CB60F73-DF01-2A4F-BDDC-3631C1172D82}"/>
              </a:ext>
            </a:extLst>
          </p:cNvPr>
          <p:cNvSpPr txBox="1">
            <a:spLocks/>
          </p:cNvSpPr>
          <p:nvPr/>
        </p:nvSpPr>
        <p:spPr bwMode="auto">
          <a:xfrm>
            <a:off x="317500" y="381000"/>
            <a:ext cx="6540500" cy="44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kumimoji="1" sz="2667" b="1" kern="1200">
                <a:solidFill>
                  <a:schemeClr val="tx1"/>
                </a:solidFill>
                <a:latin typeface="+mj-lt"/>
                <a:ea typeface="+mj-ea"/>
                <a:cs typeface="+mj-cs"/>
              </a:defRPr>
            </a:lvl1pPr>
            <a:lvl2pPr algn="l" rtl="0" eaLnBrk="1" fontAlgn="base" hangingPunct="1">
              <a:spcBef>
                <a:spcPct val="0"/>
              </a:spcBef>
              <a:spcAft>
                <a:spcPct val="0"/>
              </a:spcAft>
              <a:defRPr kumimoji="1" sz="2667" b="1">
                <a:solidFill>
                  <a:schemeClr val="tx1"/>
                </a:solidFill>
                <a:latin typeface="ＭＳ Ｐゴシック" panose="020B0600070205080204" pitchFamily="50" charset="-128"/>
                <a:ea typeface="ＭＳ Ｐゴシック" panose="020B0600070205080204" pitchFamily="50" charset="-128"/>
              </a:defRPr>
            </a:lvl2pPr>
            <a:lvl3pPr algn="l" rtl="0" eaLnBrk="1" fontAlgn="base" hangingPunct="1">
              <a:spcBef>
                <a:spcPct val="0"/>
              </a:spcBef>
              <a:spcAft>
                <a:spcPct val="0"/>
              </a:spcAft>
              <a:defRPr kumimoji="1" sz="2667" b="1">
                <a:solidFill>
                  <a:schemeClr val="tx1"/>
                </a:solidFill>
                <a:latin typeface="ＭＳ Ｐゴシック" panose="020B0600070205080204" pitchFamily="50" charset="-128"/>
                <a:ea typeface="ＭＳ Ｐゴシック" panose="020B0600070205080204" pitchFamily="50" charset="-128"/>
              </a:defRPr>
            </a:lvl3pPr>
            <a:lvl4pPr algn="l" rtl="0" eaLnBrk="1" fontAlgn="base" hangingPunct="1">
              <a:spcBef>
                <a:spcPct val="0"/>
              </a:spcBef>
              <a:spcAft>
                <a:spcPct val="0"/>
              </a:spcAft>
              <a:defRPr kumimoji="1" sz="2667" b="1">
                <a:solidFill>
                  <a:schemeClr val="tx1"/>
                </a:solidFill>
                <a:latin typeface="ＭＳ Ｐゴシック" panose="020B0600070205080204" pitchFamily="50" charset="-128"/>
                <a:ea typeface="ＭＳ Ｐゴシック" panose="020B0600070205080204" pitchFamily="50" charset="-128"/>
              </a:defRPr>
            </a:lvl4pPr>
            <a:lvl5pPr algn="l" rtl="0" eaLnBrk="1" fontAlgn="base" hangingPunct="1">
              <a:spcBef>
                <a:spcPct val="0"/>
              </a:spcBef>
              <a:spcAft>
                <a:spcPct val="0"/>
              </a:spcAft>
              <a:defRPr kumimoji="1" sz="2667" b="1">
                <a:solidFill>
                  <a:schemeClr val="tx1"/>
                </a:solidFill>
                <a:latin typeface="ＭＳ Ｐゴシック" panose="020B0600070205080204" pitchFamily="50" charset="-128"/>
                <a:ea typeface="ＭＳ Ｐゴシック" panose="020B0600070205080204" pitchFamily="50" charset="-128"/>
              </a:defRPr>
            </a:lvl5pPr>
            <a:lvl6pPr marL="380985" algn="l" rtl="0" eaLnBrk="1" fontAlgn="base" hangingPunct="1">
              <a:spcBef>
                <a:spcPct val="0"/>
              </a:spcBef>
              <a:spcAft>
                <a:spcPct val="0"/>
              </a:spcAft>
              <a:defRPr kumimoji="1" sz="2667" b="1">
                <a:solidFill>
                  <a:schemeClr val="tx1"/>
                </a:solidFill>
                <a:latin typeface="ＭＳ Ｐゴシック" panose="020B0600070205080204" pitchFamily="50" charset="-128"/>
                <a:ea typeface="ＭＳ Ｐゴシック" panose="020B0600070205080204" pitchFamily="50" charset="-128"/>
              </a:defRPr>
            </a:lvl6pPr>
            <a:lvl7pPr marL="761970" algn="l" rtl="0" eaLnBrk="1" fontAlgn="base" hangingPunct="1">
              <a:spcBef>
                <a:spcPct val="0"/>
              </a:spcBef>
              <a:spcAft>
                <a:spcPct val="0"/>
              </a:spcAft>
              <a:defRPr kumimoji="1" sz="2667" b="1">
                <a:solidFill>
                  <a:schemeClr val="tx1"/>
                </a:solidFill>
                <a:latin typeface="ＭＳ Ｐゴシック" panose="020B0600070205080204" pitchFamily="50" charset="-128"/>
                <a:ea typeface="ＭＳ Ｐゴシック" panose="020B0600070205080204" pitchFamily="50" charset="-128"/>
              </a:defRPr>
            </a:lvl7pPr>
            <a:lvl8pPr marL="1142954" algn="l" rtl="0" eaLnBrk="1" fontAlgn="base" hangingPunct="1">
              <a:spcBef>
                <a:spcPct val="0"/>
              </a:spcBef>
              <a:spcAft>
                <a:spcPct val="0"/>
              </a:spcAft>
              <a:defRPr kumimoji="1" sz="2667" b="1">
                <a:solidFill>
                  <a:schemeClr val="tx1"/>
                </a:solidFill>
                <a:latin typeface="ＭＳ Ｐゴシック" panose="020B0600070205080204" pitchFamily="50" charset="-128"/>
                <a:ea typeface="ＭＳ Ｐゴシック" panose="020B0600070205080204" pitchFamily="50" charset="-128"/>
              </a:defRPr>
            </a:lvl8pPr>
            <a:lvl9pPr marL="1523939" algn="l" rtl="0" eaLnBrk="1" fontAlgn="base" hangingPunct="1">
              <a:spcBef>
                <a:spcPct val="0"/>
              </a:spcBef>
              <a:spcAft>
                <a:spcPct val="0"/>
              </a:spcAft>
              <a:defRPr kumimoji="1" sz="2667" b="1">
                <a:solidFill>
                  <a:schemeClr val="tx1"/>
                </a:solidFill>
                <a:latin typeface="ＭＳ Ｐゴシック" panose="020B0600070205080204" pitchFamily="50" charset="-128"/>
                <a:ea typeface="ＭＳ Ｐゴシック" panose="020B0600070205080204" pitchFamily="50" charset="-128"/>
              </a:defRPr>
            </a:lvl9pPr>
          </a:lstStyle>
          <a:p>
            <a:r>
              <a:rPr lang="en-US" altLang="ja-JP" dirty="0"/>
              <a:t>Background</a:t>
            </a:r>
          </a:p>
        </p:txBody>
      </p:sp>
      <p:sp>
        <p:nvSpPr>
          <p:cNvPr id="7" name="正方形/長方形 6">
            <a:extLst>
              <a:ext uri="{FF2B5EF4-FFF2-40B4-BE49-F238E27FC236}">
                <a16:creationId xmlns:a16="http://schemas.microsoft.com/office/drawing/2014/main" id="{4D059C48-6A6D-A648-A286-F8C62F6D196D}"/>
              </a:ext>
            </a:extLst>
          </p:cNvPr>
          <p:cNvSpPr/>
          <p:nvPr/>
        </p:nvSpPr>
        <p:spPr>
          <a:xfrm>
            <a:off x="556788" y="811659"/>
            <a:ext cx="3877985" cy="461665"/>
          </a:xfrm>
          <a:prstGeom prst="rect">
            <a:avLst/>
          </a:prstGeom>
        </p:spPr>
        <p:txBody>
          <a:bodyPr wrap="none">
            <a:spAutoFit/>
          </a:bodyPr>
          <a:lstStyle/>
          <a:p>
            <a:r>
              <a:rPr lang="en-US" altLang="ja-JP" sz="2400" dirty="0"/>
              <a:t>The number of Twitter users</a:t>
            </a:r>
          </a:p>
        </p:txBody>
      </p:sp>
      <p:sp>
        <p:nvSpPr>
          <p:cNvPr id="2" name="正方形/長方形 1">
            <a:extLst>
              <a:ext uri="{FF2B5EF4-FFF2-40B4-BE49-F238E27FC236}">
                <a16:creationId xmlns:a16="http://schemas.microsoft.com/office/drawing/2014/main" id="{0CCBBE8F-724F-4190-9FF4-DC160425CFB4}"/>
              </a:ext>
            </a:extLst>
          </p:cNvPr>
          <p:cNvSpPr/>
          <p:nvPr/>
        </p:nvSpPr>
        <p:spPr>
          <a:xfrm>
            <a:off x="4199621" y="3520439"/>
            <a:ext cx="1251376" cy="755701"/>
          </a:xfrm>
          <a:prstGeom prst="rect">
            <a:avLst/>
          </a:prstGeom>
          <a:solidFill>
            <a:srgbClr val="993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330" dirty="0">
                <a:solidFill>
                  <a:schemeClr val="bg1"/>
                </a:solidFill>
              </a:rPr>
              <a:t>Entertainment</a:t>
            </a:r>
          </a:p>
          <a:p>
            <a:pPr algn="ctr"/>
            <a:r>
              <a:rPr lang="en-US" altLang="ja-JP" sz="1330" dirty="0">
                <a:solidFill>
                  <a:schemeClr val="bg1"/>
                </a:solidFill>
              </a:rPr>
              <a:t>31%</a:t>
            </a:r>
            <a:endParaRPr lang="ja-JP" altLang="en-US" sz="1330" dirty="0">
              <a:solidFill>
                <a:schemeClr val="bg1"/>
              </a:solidFill>
            </a:endParaRPr>
          </a:p>
        </p:txBody>
      </p:sp>
    </p:spTree>
    <p:extLst>
      <p:ext uri="{BB962C8B-B14F-4D97-AF65-F5344CB8AC3E}">
        <p14:creationId xmlns:p14="http://schemas.microsoft.com/office/powerpoint/2010/main" val="1443543458"/>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3" presetClass="entr" presetSubtype="1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animEffect transition="in" filter="blinds(horizontal)">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childTnLst>
                                </p:cTn>
                              </p:par>
                              <p:par>
                                <p:cTn id="14" presetID="3" presetClass="entr" presetSubtype="1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linds(horizontal)">
                                      <p:cBhvr>
                                        <p:cTn id="16" dur="500"/>
                                        <p:tgtEl>
                                          <p:spTgt spid="12"/>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linds(horizontal)">
                                      <p:cBhvr>
                                        <p:cTn id="19" dur="500"/>
                                        <p:tgtEl>
                                          <p:spTgt spid="9"/>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linds(horizontal)">
                                      <p:cBhvr>
                                        <p:cTn id="22" dur="500"/>
                                        <p:tgtEl>
                                          <p:spTgt spid="11"/>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blinds(horizontal)">
                                      <p:cBhvr>
                                        <p:cTn id="25" dur="500"/>
                                        <p:tgtEl>
                                          <p:spTgt spid="1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9" grpId="0" animBg="1"/>
      <p:bldP spid="11" grpId="0" animBg="1"/>
      <p:bldP spid="12" grpId="0" animBg="1"/>
      <p:bldP spid="13" grpId="0" animBg="1"/>
      <p:bldP spid="16" grpId="0" animBg="1"/>
      <p:bldP spid="2" grpId="0" animBg="1"/>
    </p:bld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A65C68B-B779-3F41-A6DB-8C2666ED766F}"/>
              </a:ext>
            </a:extLst>
          </p:cNvPr>
          <p:cNvSpPr>
            <a:spLocks noGrp="1"/>
          </p:cNvSpPr>
          <p:nvPr>
            <p:ph type="title"/>
          </p:nvPr>
        </p:nvSpPr>
        <p:spPr/>
        <p:txBody>
          <a:bodyPr/>
          <a:lstStyle/>
          <a:p>
            <a:r>
              <a:rPr lang="ja-JP" altLang="en-US" dirty="0"/>
              <a:t>抽出した行動促進ツイート例 </a:t>
            </a:r>
            <a:r>
              <a:rPr lang="en-US" altLang="ja-JP" dirty="0"/>
              <a:t>2’</a:t>
            </a:r>
            <a:endParaRPr kumimoji="1" lang="ja-JP" altLang="en-US" dirty="0"/>
          </a:p>
        </p:txBody>
      </p:sp>
      <p:sp>
        <p:nvSpPr>
          <p:cNvPr id="4" name="スライド番号プレースホルダー 3">
            <a:extLst>
              <a:ext uri="{FF2B5EF4-FFF2-40B4-BE49-F238E27FC236}">
                <a16:creationId xmlns:a16="http://schemas.microsoft.com/office/drawing/2014/main" id="{2BB193B4-2853-434B-8C5B-101F07B1F12C}"/>
              </a:ext>
            </a:extLst>
          </p:cNvPr>
          <p:cNvSpPr>
            <a:spLocks noGrp="1"/>
          </p:cNvSpPr>
          <p:nvPr>
            <p:ph type="sldNum" sz="quarter" idx="11"/>
          </p:nvPr>
        </p:nvSpPr>
        <p:spPr/>
        <p:txBody>
          <a:bodyPr/>
          <a:lstStyle/>
          <a:p>
            <a:fld id="{D2D8002D-B5B0-4BAC-B1F6-782DDCCE6D9C}" type="slidenum">
              <a:rPr lang="ja-JP" altLang="en-US" smtClean="0">
                <a:solidFill>
                  <a:prstClr val="black"/>
                </a:solidFill>
              </a:rPr>
              <a:pPr/>
              <a:t>30</a:t>
            </a:fld>
            <a:endParaRPr lang="ja-JP" altLang="en-US" dirty="0"/>
          </a:p>
        </p:txBody>
      </p:sp>
      <p:sp>
        <p:nvSpPr>
          <p:cNvPr id="6" name="正方形/長方形 5">
            <a:extLst>
              <a:ext uri="{FF2B5EF4-FFF2-40B4-BE49-F238E27FC236}">
                <a16:creationId xmlns:a16="http://schemas.microsoft.com/office/drawing/2014/main" id="{D67A6631-5734-4EED-B989-CED2F697B118}"/>
              </a:ext>
            </a:extLst>
          </p:cNvPr>
          <p:cNvSpPr/>
          <p:nvPr/>
        </p:nvSpPr>
        <p:spPr>
          <a:xfrm>
            <a:off x="425624" y="1396368"/>
            <a:ext cx="5505400" cy="923330"/>
          </a:xfrm>
          <a:prstGeom prst="rect">
            <a:avLst/>
          </a:prstGeom>
        </p:spPr>
        <p:txBody>
          <a:bodyPr wrap="square">
            <a:spAutoFit/>
          </a:bodyPr>
          <a:lstStyle/>
          <a:p>
            <a:r>
              <a:rPr lang="ja-JP" altLang="en-US" dirty="0"/>
              <a:t>今回、宮城が大雨になることはありません。宮城が大雨になるような時は、放送でその旨をお伝えしますし予報ツイートでもお伝えしますのでご参照ください。</a:t>
            </a:r>
          </a:p>
        </p:txBody>
      </p:sp>
      <p:sp>
        <p:nvSpPr>
          <p:cNvPr id="8" name="矢印: 右 7">
            <a:extLst>
              <a:ext uri="{FF2B5EF4-FFF2-40B4-BE49-F238E27FC236}">
                <a16:creationId xmlns:a16="http://schemas.microsoft.com/office/drawing/2014/main" id="{4D518215-D2E1-4FE9-89DE-ACDADE59997E}"/>
              </a:ext>
            </a:extLst>
          </p:cNvPr>
          <p:cNvSpPr/>
          <p:nvPr/>
        </p:nvSpPr>
        <p:spPr>
          <a:xfrm>
            <a:off x="1530790" y="2308017"/>
            <a:ext cx="432048" cy="54948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7A1E88C4-C08E-4D27-B6A4-0F0AD6A53F7E}"/>
              </a:ext>
            </a:extLst>
          </p:cNvPr>
          <p:cNvSpPr/>
          <p:nvPr/>
        </p:nvSpPr>
        <p:spPr>
          <a:xfrm>
            <a:off x="425624" y="2881307"/>
            <a:ext cx="6984776" cy="1200329"/>
          </a:xfrm>
          <a:prstGeom prst="rect">
            <a:avLst/>
          </a:prstGeom>
        </p:spPr>
        <p:txBody>
          <a:bodyPr wrap="square">
            <a:spAutoFit/>
          </a:bodyPr>
          <a:lstStyle/>
          <a:p>
            <a:r>
              <a:rPr lang="ja-JP" altLang="en-US" dirty="0"/>
              <a:t>雨が止んでからしばらく経つのに、空は晴れているのに、広島県府中町では河川の氾濫が、鳥取県米子市では土砂災害がそれぞれ発生した。記録的な大雨が降った地域では、河川や急傾斜地などに「不用意に」近づくのはまだ避けた方が良いような。捜索や復旧、支援な…</a:t>
            </a:r>
          </a:p>
        </p:txBody>
      </p:sp>
      <p:sp>
        <p:nvSpPr>
          <p:cNvPr id="11" name="テキスト ボックス 10">
            <a:extLst>
              <a:ext uri="{FF2B5EF4-FFF2-40B4-BE49-F238E27FC236}">
                <a16:creationId xmlns:a16="http://schemas.microsoft.com/office/drawing/2014/main" id="{24EF371E-B822-4F57-8CBC-677AA623FA31}"/>
              </a:ext>
            </a:extLst>
          </p:cNvPr>
          <p:cNvSpPr txBox="1"/>
          <p:nvPr/>
        </p:nvSpPr>
        <p:spPr>
          <a:xfrm>
            <a:off x="273996" y="926058"/>
            <a:ext cx="1116236" cy="400110"/>
          </a:xfrm>
          <a:prstGeom prst="rect">
            <a:avLst/>
          </a:prstGeom>
          <a:noFill/>
        </p:spPr>
        <p:txBody>
          <a:bodyPr wrap="square" rtlCol="0">
            <a:spAutoFit/>
          </a:bodyPr>
          <a:lstStyle/>
          <a:p>
            <a:r>
              <a:rPr lang="ja-JP" altLang="en-US" sz="2000" b="1" u="sng" dirty="0"/>
              <a:t>例：大雨</a:t>
            </a:r>
            <a:endParaRPr kumimoji="1" lang="ja-JP" altLang="en-US" sz="2000" b="1" u="sng" dirty="0"/>
          </a:p>
        </p:txBody>
      </p:sp>
      <p:sp>
        <p:nvSpPr>
          <p:cNvPr id="13" name="テキスト ボックス 12">
            <a:extLst>
              <a:ext uri="{FF2B5EF4-FFF2-40B4-BE49-F238E27FC236}">
                <a16:creationId xmlns:a16="http://schemas.microsoft.com/office/drawing/2014/main" id="{FE1D3158-6629-4B76-9CB7-0DAB7BA250B8}"/>
              </a:ext>
            </a:extLst>
          </p:cNvPr>
          <p:cNvSpPr txBox="1"/>
          <p:nvPr/>
        </p:nvSpPr>
        <p:spPr>
          <a:xfrm>
            <a:off x="2201777" y="2398092"/>
            <a:ext cx="1152128" cy="369332"/>
          </a:xfrm>
          <a:prstGeom prst="rect">
            <a:avLst/>
          </a:prstGeom>
          <a:noFill/>
        </p:spPr>
        <p:txBody>
          <a:bodyPr wrap="square" rtlCol="0">
            <a:spAutoFit/>
          </a:bodyPr>
          <a:lstStyle/>
          <a:p>
            <a:r>
              <a:rPr lang="ja-JP" altLang="en-US" dirty="0"/>
              <a:t>状況説明</a:t>
            </a:r>
            <a:endParaRPr kumimoji="1" lang="ja-JP" altLang="en-US" dirty="0"/>
          </a:p>
        </p:txBody>
      </p:sp>
      <p:sp>
        <p:nvSpPr>
          <p:cNvPr id="14" name="矢印: 右 13">
            <a:extLst>
              <a:ext uri="{FF2B5EF4-FFF2-40B4-BE49-F238E27FC236}">
                <a16:creationId xmlns:a16="http://schemas.microsoft.com/office/drawing/2014/main" id="{A4407087-F202-4798-83E7-987CE066200C}"/>
              </a:ext>
            </a:extLst>
          </p:cNvPr>
          <p:cNvSpPr/>
          <p:nvPr/>
        </p:nvSpPr>
        <p:spPr>
          <a:xfrm>
            <a:off x="1552478" y="4260856"/>
            <a:ext cx="432048" cy="54948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EFAF498E-CDEC-408D-A6D1-90BA75D4B566}"/>
              </a:ext>
            </a:extLst>
          </p:cNvPr>
          <p:cNvSpPr txBox="1"/>
          <p:nvPr/>
        </p:nvSpPr>
        <p:spPr>
          <a:xfrm>
            <a:off x="2200550" y="4350932"/>
            <a:ext cx="2031325" cy="369332"/>
          </a:xfrm>
          <a:prstGeom prst="rect">
            <a:avLst/>
          </a:prstGeom>
          <a:noFill/>
        </p:spPr>
        <p:txBody>
          <a:bodyPr wrap="none" rtlCol="0">
            <a:spAutoFit/>
          </a:bodyPr>
          <a:lstStyle/>
          <a:p>
            <a:r>
              <a:rPr kumimoji="1" lang="ja-JP" altLang="en-US" dirty="0"/>
              <a:t>被災地周辺の情報</a:t>
            </a:r>
          </a:p>
        </p:txBody>
      </p:sp>
    </p:spTree>
    <p:extLst>
      <p:ext uri="{BB962C8B-B14F-4D97-AF65-F5344CB8AC3E}">
        <p14:creationId xmlns:p14="http://schemas.microsoft.com/office/powerpoint/2010/main" val="3074840127"/>
      </p:ext>
    </p:extLst>
  </p:cSld>
  <p:clrMapOvr>
    <a:masterClrMapping/>
  </p:clrMapOvr>
  <p:transition>
    <p:cut/>
  </p:transition>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D80E690-467B-6444-B861-6B6D7D691543}"/>
              </a:ext>
            </a:extLst>
          </p:cNvPr>
          <p:cNvSpPr>
            <a:spLocks noGrp="1"/>
          </p:cNvSpPr>
          <p:nvPr>
            <p:ph type="title"/>
          </p:nvPr>
        </p:nvSpPr>
        <p:spPr/>
        <p:txBody>
          <a:bodyPr/>
          <a:lstStyle/>
          <a:p>
            <a:r>
              <a:rPr lang="en" altLang="ja-JP" dirty="0"/>
              <a:t>Visualizing of behavioral facilitation tweet</a:t>
            </a:r>
            <a:endParaRPr kumimoji="1" lang="ja-JP" altLang="en-US"/>
          </a:p>
        </p:txBody>
      </p:sp>
      <p:sp>
        <p:nvSpPr>
          <p:cNvPr id="4" name="スライド番号プレースホルダー 3">
            <a:extLst>
              <a:ext uri="{FF2B5EF4-FFF2-40B4-BE49-F238E27FC236}">
                <a16:creationId xmlns:a16="http://schemas.microsoft.com/office/drawing/2014/main" id="{DC431F2C-F74B-DC45-81D8-FD3C2AC95C28}"/>
              </a:ext>
            </a:extLst>
          </p:cNvPr>
          <p:cNvSpPr>
            <a:spLocks noGrp="1"/>
          </p:cNvSpPr>
          <p:nvPr>
            <p:ph type="sldNum" sz="quarter" idx="11"/>
          </p:nvPr>
        </p:nvSpPr>
        <p:spPr/>
        <p:txBody>
          <a:bodyPr/>
          <a:lstStyle/>
          <a:p>
            <a:fld id="{D2D8002D-B5B0-4BAC-B1F6-782DDCCE6D9C}" type="slidenum">
              <a:rPr lang="ja-JP" altLang="en-US" smtClean="0">
                <a:solidFill>
                  <a:prstClr val="black"/>
                </a:solidFill>
              </a:rPr>
              <a:pPr/>
              <a:t>31</a:t>
            </a:fld>
            <a:endParaRPr lang="ja-JP" altLang="en-US" dirty="0"/>
          </a:p>
        </p:txBody>
      </p:sp>
      <p:sp>
        <p:nvSpPr>
          <p:cNvPr id="9" name="正方形/長方形 8">
            <a:extLst>
              <a:ext uri="{FF2B5EF4-FFF2-40B4-BE49-F238E27FC236}">
                <a16:creationId xmlns:a16="http://schemas.microsoft.com/office/drawing/2014/main" id="{5B3A9433-6ED1-E841-8579-F89FA6005A05}"/>
              </a:ext>
            </a:extLst>
          </p:cNvPr>
          <p:cNvSpPr/>
          <p:nvPr/>
        </p:nvSpPr>
        <p:spPr>
          <a:xfrm>
            <a:off x="425624" y="913284"/>
            <a:ext cx="1390124" cy="369332"/>
          </a:xfrm>
          <a:prstGeom prst="rect">
            <a:avLst/>
          </a:prstGeom>
          <a:ln>
            <a:solidFill>
              <a:schemeClr val="tx1"/>
            </a:solidFill>
          </a:ln>
        </p:spPr>
        <p:txBody>
          <a:bodyPr wrap="none">
            <a:spAutoFit/>
          </a:bodyPr>
          <a:lstStyle/>
          <a:p>
            <a:r>
              <a:rPr lang="en" altLang="ja-JP" dirty="0"/>
              <a:t>Usage image</a:t>
            </a:r>
            <a:endParaRPr lang="ja-JP" altLang="en-US"/>
          </a:p>
        </p:txBody>
      </p:sp>
      <p:pic>
        <p:nvPicPr>
          <p:cNvPr id="3" name="図 2">
            <a:extLst>
              <a:ext uri="{FF2B5EF4-FFF2-40B4-BE49-F238E27FC236}">
                <a16:creationId xmlns:a16="http://schemas.microsoft.com/office/drawing/2014/main" id="{6384D394-228C-3D4C-AB3A-B8F2248E3DE6}"/>
              </a:ext>
            </a:extLst>
          </p:cNvPr>
          <p:cNvPicPr>
            <a:picLocks noChangeAspect="1"/>
          </p:cNvPicPr>
          <p:nvPr/>
        </p:nvPicPr>
        <p:blipFill>
          <a:blip r:embed="rId3"/>
          <a:stretch>
            <a:fillRect/>
          </a:stretch>
        </p:blipFill>
        <p:spPr>
          <a:xfrm>
            <a:off x="998047" y="2472866"/>
            <a:ext cx="1201316" cy="1201316"/>
          </a:xfrm>
          <a:prstGeom prst="rect">
            <a:avLst/>
          </a:prstGeom>
        </p:spPr>
      </p:pic>
      <p:cxnSp>
        <p:nvCxnSpPr>
          <p:cNvPr id="6" name="直線矢印コネクタ 5">
            <a:extLst>
              <a:ext uri="{FF2B5EF4-FFF2-40B4-BE49-F238E27FC236}">
                <a16:creationId xmlns:a16="http://schemas.microsoft.com/office/drawing/2014/main" id="{64DF448D-9294-A44A-B614-A5DE85098F3C}"/>
              </a:ext>
            </a:extLst>
          </p:cNvPr>
          <p:cNvCxnSpPr>
            <a:cxnSpLocks/>
          </p:cNvCxnSpPr>
          <p:nvPr/>
        </p:nvCxnSpPr>
        <p:spPr>
          <a:xfrm>
            <a:off x="3089920" y="2281436"/>
            <a:ext cx="1368152"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テキスト ボックス 9">
            <a:extLst>
              <a:ext uri="{FF2B5EF4-FFF2-40B4-BE49-F238E27FC236}">
                <a16:creationId xmlns:a16="http://schemas.microsoft.com/office/drawing/2014/main" id="{0E122EBF-7802-CA49-9B1D-6A256B9C273A}"/>
              </a:ext>
            </a:extLst>
          </p:cNvPr>
          <p:cNvSpPr txBox="1"/>
          <p:nvPr/>
        </p:nvSpPr>
        <p:spPr>
          <a:xfrm>
            <a:off x="1242306" y="1403812"/>
            <a:ext cx="720080" cy="373568"/>
          </a:xfrm>
          <a:prstGeom prst="rect">
            <a:avLst/>
          </a:prstGeom>
          <a:noFill/>
        </p:spPr>
        <p:txBody>
          <a:bodyPr wrap="square" rtlCol="0">
            <a:spAutoFit/>
          </a:bodyPr>
          <a:lstStyle/>
          <a:p>
            <a:pPr algn="ctr"/>
            <a:r>
              <a:rPr kumimoji="1" lang="en-US" altLang="ja-JP" dirty="0"/>
              <a:t>User</a:t>
            </a:r>
            <a:endParaRPr kumimoji="1" lang="ja-JP" altLang="en-US"/>
          </a:p>
        </p:txBody>
      </p:sp>
      <p:sp>
        <p:nvSpPr>
          <p:cNvPr id="11" name="テキスト ボックス 10">
            <a:extLst>
              <a:ext uri="{FF2B5EF4-FFF2-40B4-BE49-F238E27FC236}">
                <a16:creationId xmlns:a16="http://schemas.microsoft.com/office/drawing/2014/main" id="{A52113CB-8C8A-7048-8D3F-E45BB5A5E39E}"/>
              </a:ext>
            </a:extLst>
          </p:cNvPr>
          <p:cNvSpPr txBox="1"/>
          <p:nvPr/>
        </p:nvSpPr>
        <p:spPr>
          <a:xfrm>
            <a:off x="5555555" y="1014758"/>
            <a:ext cx="1390124" cy="369332"/>
          </a:xfrm>
          <a:prstGeom prst="rect">
            <a:avLst/>
          </a:prstGeom>
          <a:noFill/>
        </p:spPr>
        <p:txBody>
          <a:bodyPr wrap="square" rtlCol="0">
            <a:spAutoFit/>
          </a:bodyPr>
          <a:lstStyle/>
          <a:p>
            <a:pPr algn="ctr"/>
            <a:r>
              <a:rPr kumimoji="1" lang="en-US" altLang="ja-JP" dirty="0">
                <a:solidFill>
                  <a:srgbClr val="0070C0"/>
                </a:solidFill>
              </a:rPr>
              <a:t>The system</a:t>
            </a:r>
            <a:endParaRPr kumimoji="1" lang="ja-JP" altLang="en-US">
              <a:solidFill>
                <a:srgbClr val="0070C0"/>
              </a:solidFill>
            </a:endParaRPr>
          </a:p>
        </p:txBody>
      </p:sp>
      <p:sp>
        <p:nvSpPr>
          <p:cNvPr id="12" name="テキスト ボックス 11">
            <a:extLst>
              <a:ext uri="{FF2B5EF4-FFF2-40B4-BE49-F238E27FC236}">
                <a16:creationId xmlns:a16="http://schemas.microsoft.com/office/drawing/2014/main" id="{61BED19D-256A-5A40-BB9E-1E447EF55FC2}"/>
              </a:ext>
            </a:extLst>
          </p:cNvPr>
          <p:cNvSpPr txBox="1"/>
          <p:nvPr/>
        </p:nvSpPr>
        <p:spPr>
          <a:xfrm>
            <a:off x="2804049" y="1840096"/>
            <a:ext cx="2011053" cy="369332"/>
          </a:xfrm>
          <a:prstGeom prst="rect">
            <a:avLst/>
          </a:prstGeom>
          <a:noFill/>
        </p:spPr>
        <p:txBody>
          <a:bodyPr wrap="square" rtlCol="0">
            <a:spAutoFit/>
          </a:bodyPr>
          <a:lstStyle/>
          <a:p>
            <a:pPr algn="ctr"/>
            <a:r>
              <a:rPr kumimoji="1" lang="en-US" altLang="ja-JP" dirty="0"/>
              <a:t>2.Input area name</a:t>
            </a:r>
            <a:endParaRPr kumimoji="1" lang="ja-JP" altLang="en-US"/>
          </a:p>
        </p:txBody>
      </p:sp>
      <p:sp>
        <p:nvSpPr>
          <p:cNvPr id="14" name="テキスト ボックス 13">
            <a:extLst>
              <a:ext uri="{FF2B5EF4-FFF2-40B4-BE49-F238E27FC236}">
                <a16:creationId xmlns:a16="http://schemas.microsoft.com/office/drawing/2014/main" id="{33EDE3E1-69F1-804E-88EF-FEC569746168}"/>
              </a:ext>
            </a:extLst>
          </p:cNvPr>
          <p:cNvSpPr txBox="1"/>
          <p:nvPr/>
        </p:nvSpPr>
        <p:spPr>
          <a:xfrm>
            <a:off x="2753163" y="1471518"/>
            <a:ext cx="2112826" cy="369332"/>
          </a:xfrm>
          <a:prstGeom prst="rect">
            <a:avLst/>
          </a:prstGeom>
          <a:noFill/>
        </p:spPr>
        <p:txBody>
          <a:bodyPr wrap="square" rtlCol="0">
            <a:spAutoFit/>
          </a:bodyPr>
          <a:lstStyle/>
          <a:p>
            <a:pPr algn="ctr"/>
            <a:r>
              <a:rPr kumimoji="1" lang="en-US" altLang="ja-JP" dirty="0"/>
              <a:t>1.Start the system</a:t>
            </a:r>
            <a:endParaRPr kumimoji="1" lang="ja-JP" altLang="en-US"/>
          </a:p>
        </p:txBody>
      </p:sp>
      <p:sp>
        <p:nvSpPr>
          <p:cNvPr id="19" name="正方形/長方形 18">
            <a:extLst>
              <a:ext uri="{FF2B5EF4-FFF2-40B4-BE49-F238E27FC236}">
                <a16:creationId xmlns:a16="http://schemas.microsoft.com/office/drawing/2014/main" id="{279BDA0E-EC5E-AA4A-9489-A67E798D8AB1}"/>
              </a:ext>
            </a:extLst>
          </p:cNvPr>
          <p:cNvSpPr/>
          <p:nvPr/>
        </p:nvSpPr>
        <p:spPr>
          <a:xfrm>
            <a:off x="4962128" y="1489348"/>
            <a:ext cx="2588264" cy="1423042"/>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テキスト ボックス 19">
            <a:extLst>
              <a:ext uri="{FF2B5EF4-FFF2-40B4-BE49-F238E27FC236}">
                <a16:creationId xmlns:a16="http://schemas.microsoft.com/office/drawing/2014/main" id="{5ECCFBF8-B910-9F49-9BD5-485C33DC7657}"/>
              </a:ext>
            </a:extLst>
          </p:cNvPr>
          <p:cNvSpPr txBox="1"/>
          <p:nvPr/>
        </p:nvSpPr>
        <p:spPr>
          <a:xfrm>
            <a:off x="4962128" y="1591735"/>
            <a:ext cx="2588264" cy="369332"/>
          </a:xfrm>
          <a:prstGeom prst="rect">
            <a:avLst/>
          </a:prstGeom>
          <a:noFill/>
        </p:spPr>
        <p:txBody>
          <a:bodyPr wrap="square" rtlCol="0">
            <a:spAutoFit/>
          </a:bodyPr>
          <a:lstStyle/>
          <a:p>
            <a:r>
              <a:rPr kumimoji="1" lang="en-US" altLang="ja-JP" dirty="0"/>
              <a:t>Input the area:</a:t>
            </a:r>
            <a:endParaRPr kumimoji="1" lang="ja-JP" altLang="en-US"/>
          </a:p>
        </p:txBody>
      </p:sp>
      <p:sp>
        <p:nvSpPr>
          <p:cNvPr id="22" name="正方形/長方形 21">
            <a:extLst>
              <a:ext uri="{FF2B5EF4-FFF2-40B4-BE49-F238E27FC236}">
                <a16:creationId xmlns:a16="http://schemas.microsoft.com/office/drawing/2014/main" id="{41831CCC-EC8B-F748-A0C1-002D459D2C62}"/>
              </a:ext>
            </a:extLst>
          </p:cNvPr>
          <p:cNvSpPr/>
          <p:nvPr/>
        </p:nvSpPr>
        <p:spPr>
          <a:xfrm>
            <a:off x="5071802" y="2005310"/>
            <a:ext cx="2230638" cy="356869"/>
          </a:xfrm>
          <a:prstGeom prst="rect">
            <a:avLst/>
          </a:prstGeom>
          <a:solidFill>
            <a:schemeClr val="bg1"/>
          </a:solidFill>
          <a:ln>
            <a:solidFill>
              <a:srgbClr val="9933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61" name="グループ化 60">
            <a:extLst>
              <a:ext uri="{FF2B5EF4-FFF2-40B4-BE49-F238E27FC236}">
                <a16:creationId xmlns:a16="http://schemas.microsoft.com/office/drawing/2014/main" id="{C0AA89CD-8930-2548-8384-C02622EAE8D0}"/>
              </a:ext>
            </a:extLst>
          </p:cNvPr>
          <p:cNvGrpSpPr/>
          <p:nvPr/>
        </p:nvGrpSpPr>
        <p:grpSpPr>
          <a:xfrm>
            <a:off x="4950843" y="3073525"/>
            <a:ext cx="2581300" cy="1686252"/>
            <a:chOff x="3149927" y="3156923"/>
            <a:chExt cx="4526093" cy="1859974"/>
          </a:xfrm>
        </p:grpSpPr>
        <p:grpSp>
          <p:nvGrpSpPr>
            <p:cNvPr id="62" name="図形グループ 7">
              <a:extLst>
                <a:ext uri="{FF2B5EF4-FFF2-40B4-BE49-F238E27FC236}">
                  <a16:creationId xmlns:a16="http://schemas.microsoft.com/office/drawing/2014/main" id="{CEE8D32E-8124-C648-ADDA-13149C5BB077}"/>
                </a:ext>
              </a:extLst>
            </p:cNvPr>
            <p:cNvGrpSpPr/>
            <p:nvPr/>
          </p:nvGrpSpPr>
          <p:grpSpPr>
            <a:xfrm>
              <a:off x="3149927" y="3156923"/>
              <a:ext cx="4526093" cy="1859974"/>
              <a:chOff x="1479982" y="2929508"/>
              <a:chExt cx="6700294" cy="2665527"/>
            </a:xfrm>
          </p:grpSpPr>
          <p:pic>
            <p:nvPicPr>
              <p:cNvPr id="65" name="図 64">
                <a:extLst>
                  <a:ext uri="{FF2B5EF4-FFF2-40B4-BE49-F238E27FC236}">
                    <a16:creationId xmlns:a16="http://schemas.microsoft.com/office/drawing/2014/main" id="{48D64E34-C70A-FB42-B359-27041C18EB3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79982" y="2929508"/>
                <a:ext cx="6700294" cy="2665527"/>
              </a:xfrm>
              <a:prstGeom prst="rect">
                <a:avLst/>
              </a:prstGeom>
            </p:spPr>
          </p:pic>
          <p:sp>
            <p:nvSpPr>
              <p:cNvPr id="66" name="円/楕円 65">
                <a:extLst>
                  <a:ext uri="{FF2B5EF4-FFF2-40B4-BE49-F238E27FC236}">
                    <a16:creationId xmlns:a16="http://schemas.microsoft.com/office/drawing/2014/main" id="{32E9E85B-216F-604C-86EC-9D261E9AA71D}"/>
                  </a:ext>
                </a:extLst>
              </p:cNvPr>
              <p:cNvSpPr/>
              <p:nvPr/>
            </p:nvSpPr>
            <p:spPr>
              <a:xfrm>
                <a:off x="3282600" y="3643061"/>
                <a:ext cx="327855" cy="302244"/>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500"/>
              </a:p>
            </p:txBody>
          </p:sp>
          <p:sp>
            <p:nvSpPr>
              <p:cNvPr id="67" name="円/楕円 66">
                <a:extLst>
                  <a:ext uri="{FF2B5EF4-FFF2-40B4-BE49-F238E27FC236}">
                    <a16:creationId xmlns:a16="http://schemas.microsoft.com/office/drawing/2014/main" id="{79F546DC-5B56-D84F-BD43-6CB71EBDF5CE}"/>
                  </a:ext>
                </a:extLst>
              </p:cNvPr>
              <p:cNvSpPr/>
              <p:nvPr/>
            </p:nvSpPr>
            <p:spPr>
              <a:xfrm>
                <a:off x="5953599" y="4063739"/>
                <a:ext cx="234958" cy="23195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500"/>
              </a:p>
            </p:txBody>
          </p:sp>
          <p:sp>
            <p:nvSpPr>
              <p:cNvPr id="68" name="円/楕円 67">
                <a:extLst>
                  <a:ext uri="{FF2B5EF4-FFF2-40B4-BE49-F238E27FC236}">
                    <a16:creationId xmlns:a16="http://schemas.microsoft.com/office/drawing/2014/main" id="{72F5D396-E9F8-B44C-B4A1-545C5771372F}"/>
                  </a:ext>
                </a:extLst>
              </p:cNvPr>
              <p:cNvSpPr/>
              <p:nvPr/>
            </p:nvSpPr>
            <p:spPr>
              <a:xfrm>
                <a:off x="5071590" y="5195857"/>
                <a:ext cx="216024" cy="2160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500"/>
              </a:p>
            </p:txBody>
          </p:sp>
          <p:sp>
            <p:nvSpPr>
              <p:cNvPr id="69" name="円/楕円 68">
                <a:extLst>
                  <a:ext uri="{FF2B5EF4-FFF2-40B4-BE49-F238E27FC236}">
                    <a16:creationId xmlns:a16="http://schemas.microsoft.com/office/drawing/2014/main" id="{DE99B666-3180-4E49-AC7E-0CCF22A9E665}"/>
                  </a:ext>
                </a:extLst>
              </p:cNvPr>
              <p:cNvSpPr/>
              <p:nvPr/>
            </p:nvSpPr>
            <p:spPr>
              <a:xfrm>
                <a:off x="6298048" y="4844463"/>
                <a:ext cx="215561" cy="213118"/>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500"/>
              </a:p>
            </p:txBody>
          </p:sp>
          <p:sp>
            <p:nvSpPr>
              <p:cNvPr id="70" name="円/楕円 69">
                <a:extLst>
                  <a:ext uri="{FF2B5EF4-FFF2-40B4-BE49-F238E27FC236}">
                    <a16:creationId xmlns:a16="http://schemas.microsoft.com/office/drawing/2014/main" id="{30CA4349-6196-A542-93B6-F080116EAA17}"/>
                  </a:ext>
                </a:extLst>
              </p:cNvPr>
              <p:cNvSpPr/>
              <p:nvPr/>
            </p:nvSpPr>
            <p:spPr>
              <a:xfrm>
                <a:off x="5899442" y="3336989"/>
                <a:ext cx="216024" cy="216024"/>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500"/>
              </a:p>
            </p:txBody>
          </p:sp>
          <p:sp>
            <p:nvSpPr>
              <p:cNvPr id="71" name="円/楕円 70">
                <a:extLst>
                  <a:ext uri="{FF2B5EF4-FFF2-40B4-BE49-F238E27FC236}">
                    <a16:creationId xmlns:a16="http://schemas.microsoft.com/office/drawing/2014/main" id="{A8E6CE1A-5BFD-3940-8352-2AACECFB79DF}"/>
                  </a:ext>
                </a:extLst>
              </p:cNvPr>
              <p:cNvSpPr/>
              <p:nvPr/>
            </p:nvSpPr>
            <p:spPr>
              <a:xfrm>
                <a:off x="3194345" y="4101342"/>
                <a:ext cx="216024" cy="2160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500"/>
              </a:p>
            </p:txBody>
          </p:sp>
          <p:sp>
            <p:nvSpPr>
              <p:cNvPr id="72" name="円/楕円 71">
                <a:extLst>
                  <a:ext uri="{FF2B5EF4-FFF2-40B4-BE49-F238E27FC236}">
                    <a16:creationId xmlns:a16="http://schemas.microsoft.com/office/drawing/2014/main" id="{0EFA056B-293A-BF41-AA7B-A46B52DDB226}"/>
                  </a:ext>
                </a:extLst>
              </p:cNvPr>
              <p:cNvSpPr/>
              <p:nvPr/>
            </p:nvSpPr>
            <p:spPr>
              <a:xfrm>
                <a:off x="6732240" y="4212431"/>
                <a:ext cx="164064" cy="141068"/>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500"/>
              </a:p>
            </p:txBody>
          </p:sp>
          <p:sp>
            <p:nvSpPr>
              <p:cNvPr id="73" name="円/楕円 72">
                <a:extLst>
                  <a:ext uri="{FF2B5EF4-FFF2-40B4-BE49-F238E27FC236}">
                    <a16:creationId xmlns:a16="http://schemas.microsoft.com/office/drawing/2014/main" id="{EB04D3B2-9AFD-E942-B00A-B8DAD9F02614}"/>
                  </a:ext>
                </a:extLst>
              </p:cNvPr>
              <p:cNvSpPr/>
              <p:nvPr/>
            </p:nvSpPr>
            <p:spPr>
              <a:xfrm>
                <a:off x="5727806" y="5057581"/>
                <a:ext cx="343272" cy="3048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500"/>
              </a:p>
            </p:txBody>
          </p:sp>
          <p:sp>
            <p:nvSpPr>
              <p:cNvPr id="74" name="円/楕円 73">
                <a:extLst>
                  <a:ext uri="{FF2B5EF4-FFF2-40B4-BE49-F238E27FC236}">
                    <a16:creationId xmlns:a16="http://schemas.microsoft.com/office/drawing/2014/main" id="{FF5D0A6D-E667-A040-890F-CE6B4B13D9A7}"/>
                  </a:ext>
                </a:extLst>
              </p:cNvPr>
              <p:cNvSpPr/>
              <p:nvPr/>
            </p:nvSpPr>
            <p:spPr>
              <a:xfrm>
                <a:off x="7260352" y="4282965"/>
                <a:ext cx="304800" cy="2836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500"/>
              </a:p>
            </p:txBody>
          </p:sp>
        </p:grpSp>
        <p:sp>
          <p:nvSpPr>
            <p:cNvPr id="63" name="円/楕円 62">
              <a:extLst>
                <a:ext uri="{FF2B5EF4-FFF2-40B4-BE49-F238E27FC236}">
                  <a16:creationId xmlns:a16="http://schemas.microsoft.com/office/drawing/2014/main" id="{8A273DF9-B152-C64E-9F72-8AE4742F4B30}"/>
                </a:ext>
              </a:extLst>
            </p:cNvPr>
            <p:cNvSpPr/>
            <p:nvPr/>
          </p:nvSpPr>
          <p:spPr>
            <a:xfrm>
              <a:off x="4098867" y="4037981"/>
              <a:ext cx="205933" cy="2127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500"/>
            </a:p>
          </p:txBody>
        </p:sp>
        <p:sp>
          <p:nvSpPr>
            <p:cNvPr id="64" name="円/楕円 63">
              <a:extLst>
                <a:ext uri="{FF2B5EF4-FFF2-40B4-BE49-F238E27FC236}">
                  <a16:creationId xmlns:a16="http://schemas.microsoft.com/office/drawing/2014/main" id="{F82C4946-4AA4-F742-9159-B7F3A2704F8C}"/>
                </a:ext>
              </a:extLst>
            </p:cNvPr>
            <p:cNvSpPr/>
            <p:nvPr/>
          </p:nvSpPr>
          <p:spPr>
            <a:xfrm>
              <a:off x="5820211" y="4389236"/>
              <a:ext cx="180424" cy="165488"/>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500"/>
            </a:p>
          </p:txBody>
        </p:sp>
      </p:grpSp>
      <p:sp>
        <p:nvSpPr>
          <p:cNvPr id="75" name="円/楕円 74">
            <a:extLst>
              <a:ext uri="{FF2B5EF4-FFF2-40B4-BE49-F238E27FC236}">
                <a16:creationId xmlns:a16="http://schemas.microsoft.com/office/drawing/2014/main" id="{7835C5E3-411D-B040-98BE-CDB9A8713E1C}"/>
              </a:ext>
            </a:extLst>
          </p:cNvPr>
          <p:cNvSpPr/>
          <p:nvPr/>
        </p:nvSpPr>
        <p:spPr>
          <a:xfrm>
            <a:off x="4982822" y="4786706"/>
            <a:ext cx="110403" cy="170449"/>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500"/>
          </a:p>
        </p:txBody>
      </p:sp>
      <p:sp>
        <p:nvSpPr>
          <p:cNvPr id="76" name="円/楕円 75">
            <a:extLst>
              <a:ext uri="{FF2B5EF4-FFF2-40B4-BE49-F238E27FC236}">
                <a16:creationId xmlns:a16="http://schemas.microsoft.com/office/drawing/2014/main" id="{EA529D1E-CBE1-9343-B55C-40A74D204C5B}"/>
              </a:ext>
            </a:extLst>
          </p:cNvPr>
          <p:cNvSpPr/>
          <p:nvPr/>
        </p:nvSpPr>
        <p:spPr>
          <a:xfrm>
            <a:off x="5837164" y="4793896"/>
            <a:ext cx="110403" cy="1694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500"/>
          </a:p>
        </p:txBody>
      </p:sp>
      <p:sp>
        <p:nvSpPr>
          <p:cNvPr id="77" name="円/楕円 76">
            <a:extLst>
              <a:ext uri="{FF2B5EF4-FFF2-40B4-BE49-F238E27FC236}">
                <a16:creationId xmlns:a16="http://schemas.microsoft.com/office/drawing/2014/main" id="{26DED8F7-B223-8A4F-B3CD-9A797CC9622C}"/>
              </a:ext>
            </a:extLst>
          </p:cNvPr>
          <p:cNvSpPr/>
          <p:nvPr/>
        </p:nvSpPr>
        <p:spPr>
          <a:xfrm>
            <a:off x="6482944" y="4792058"/>
            <a:ext cx="117447" cy="171244"/>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500"/>
          </a:p>
        </p:txBody>
      </p:sp>
      <p:sp>
        <p:nvSpPr>
          <p:cNvPr id="78" name="円/楕円 77">
            <a:extLst>
              <a:ext uri="{FF2B5EF4-FFF2-40B4-BE49-F238E27FC236}">
                <a16:creationId xmlns:a16="http://schemas.microsoft.com/office/drawing/2014/main" id="{AC60CB87-FD53-9C4E-A435-97677C45DC9D}"/>
              </a:ext>
            </a:extLst>
          </p:cNvPr>
          <p:cNvSpPr/>
          <p:nvPr/>
        </p:nvSpPr>
        <p:spPr>
          <a:xfrm>
            <a:off x="5766517" y="3687290"/>
            <a:ext cx="110403" cy="170848"/>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500"/>
          </a:p>
        </p:txBody>
      </p:sp>
      <p:sp>
        <p:nvSpPr>
          <p:cNvPr id="79" name="円/楕円 78">
            <a:extLst>
              <a:ext uri="{FF2B5EF4-FFF2-40B4-BE49-F238E27FC236}">
                <a16:creationId xmlns:a16="http://schemas.microsoft.com/office/drawing/2014/main" id="{E384DE6E-6E1C-E345-B63D-53E5CC4D7F88}"/>
              </a:ext>
            </a:extLst>
          </p:cNvPr>
          <p:cNvSpPr/>
          <p:nvPr/>
        </p:nvSpPr>
        <p:spPr>
          <a:xfrm>
            <a:off x="5494637" y="3643996"/>
            <a:ext cx="110403" cy="170848"/>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500"/>
          </a:p>
        </p:txBody>
      </p:sp>
      <p:sp>
        <p:nvSpPr>
          <p:cNvPr id="80" name="正方形/長方形 79">
            <a:extLst>
              <a:ext uri="{FF2B5EF4-FFF2-40B4-BE49-F238E27FC236}">
                <a16:creationId xmlns:a16="http://schemas.microsoft.com/office/drawing/2014/main" id="{C016FB3E-CCF6-054C-91F0-4B7D78F887FE}"/>
              </a:ext>
            </a:extLst>
          </p:cNvPr>
          <p:cNvSpPr/>
          <p:nvPr/>
        </p:nvSpPr>
        <p:spPr>
          <a:xfrm>
            <a:off x="4950843" y="3073524"/>
            <a:ext cx="2599549" cy="2121901"/>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4" name="円/楕円 83">
            <a:extLst>
              <a:ext uri="{FF2B5EF4-FFF2-40B4-BE49-F238E27FC236}">
                <a16:creationId xmlns:a16="http://schemas.microsoft.com/office/drawing/2014/main" id="{9EB82280-1F7E-3741-9A21-38AA0DA67A76}"/>
              </a:ext>
            </a:extLst>
          </p:cNvPr>
          <p:cNvSpPr/>
          <p:nvPr/>
        </p:nvSpPr>
        <p:spPr>
          <a:xfrm>
            <a:off x="4982822" y="4996605"/>
            <a:ext cx="110403" cy="170449"/>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500"/>
          </a:p>
        </p:txBody>
      </p:sp>
      <p:sp>
        <p:nvSpPr>
          <p:cNvPr id="85" name="円/楕円 84">
            <a:extLst>
              <a:ext uri="{FF2B5EF4-FFF2-40B4-BE49-F238E27FC236}">
                <a16:creationId xmlns:a16="http://schemas.microsoft.com/office/drawing/2014/main" id="{60725FF6-0036-B248-9732-47DD4DB43E8A}"/>
              </a:ext>
            </a:extLst>
          </p:cNvPr>
          <p:cNvSpPr/>
          <p:nvPr/>
        </p:nvSpPr>
        <p:spPr>
          <a:xfrm>
            <a:off x="5840056" y="4997420"/>
            <a:ext cx="110403" cy="170449"/>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500"/>
          </a:p>
        </p:txBody>
      </p:sp>
      <p:sp>
        <p:nvSpPr>
          <p:cNvPr id="86" name="円/楕円 85">
            <a:extLst>
              <a:ext uri="{FF2B5EF4-FFF2-40B4-BE49-F238E27FC236}">
                <a16:creationId xmlns:a16="http://schemas.microsoft.com/office/drawing/2014/main" id="{52FDD0D6-0F71-434E-8CD1-80DB2FC5CD61}"/>
              </a:ext>
            </a:extLst>
          </p:cNvPr>
          <p:cNvSpPr/>
          <p:nvPr/>
        </p:nvSpPr>
        <p:spPr>
          <a:xfrm>
            <a:off x="6486466" y="4997420"/>
            <a:ext cx="110403" cy="170449"/>
          </a:xfrm>
          <a:prstGeom prst="ellipse">
            <a:avLst/>
          </a:prstGeom>
          <a:solidFill>
            <a:srgbClr val="0B87D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500"/>
          </a:p>
        </p:txBody>
      </p:sp>
      <p:cxnSp>
        <p:nvCxnSpPr>
          <p:cNvPr id="87" name="直線コネクタ 86">
            <a:extLst>
              <a:ext uri="{FF2B5EF4-FFF2-40B4-BE49-F238E27FC236}">
                <a16:creationId xmlns:a16="http://schemas.microsoft.com/office/drawing/2014/main" id="{22090023-5ABB-0340-A03E-365D55DEAF0D}"/>
              </a:ext>
            </a:extLst>
          </p:cNvPr>
          <p:cNvCxnSpPr/>
          <p:nvPr/>
        </p:nvCxnSpPr>
        <p:spPr>
          <a:xfrm>
            <a:off x="5162932" y="5081721"/>
            <a:ext cx="5155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直線コネクタ 87">
            <a:extLst>
              <a:ext uri="{FF2B5EF4-FFF2-40B4-BE49-F238E27FC236}">
                <a16:creationId xmlns:a16="http://schemas.microsoft.com/office/drawing/2014/main" id="{77400048-A537-EF45-A288-C82A81C5FCB3}"/>
              </a:ext>
            </a:extLst>
          </p:cNvPr>
          <p:cNvCxnSpPr>
            <a:cxnSpLocks/>
          </p:cNvCxnSpPr>
          <p:nvPr/>
        </p:nvCxnSpPr>
        <p:spPr>
          <a:xfrm>
            <a:off x="6009695" y="5081721"/>
            <a:ext cx="4080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直線コネクタ 88">
            <a:extLst>
              <a:ext uri="{FF2B5EF4-FFF2-40B4-BE49-F238E27FC236}">
                <a16:creationId xmlns:a16="http://schemas.microsoft.com/office/drawing/2014/main" id="{DE018611-5E60-8A43-BC32-E7ED9B13169A}"/>
              </a:ext>
            </a:extLst>
          </p:cNvPr>
          <p:cNvCxnSpPr>
            <a:cxnSpLocks/>
          </p:cNvCxnSpPr>
          <p:nvPr/>
        </p:nvCxnSpPr>
        <p:spPr>
          <a:xfrm>
            <a:off x="6695060" y="5081721"/>
            <a:ext cx="80398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5" name="円/楕円 94">
            <a:extLst>
              <a:ext uri="{FF2B5EF4-FFF2-40B4-BE49-F238E27FC236}">
                <a16:creationId xmlns:a16="http://schemas.microsoft.com/office/drawing/2014/main" id="{16E82D9E-5C7F-9640-B02D-BABC9D7BB9B6}"/>
              </a:ext>
            </a:extLst>
          </p:cNvPr>
          <p:cNvSpPr/>
          <p:nvPr/>
        </p:nvSpPr>
        <p:spPr>
          <a:xfrm>
            <a:off x="7109397" y="3799084"/>
            <a:ext cx="68344" cy="106741"/>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500"/>
          </a:p>
        </p:txBody>
      </p:sp>
      <p:cxnSp>
        <p:nvCxnSpPr>
          <p:cNvPr id="97" name="直線コネクタ 96">
            <a:extLst>
              <a:ext uri="{FF2B5EF4-FFF2-40B4-BE49-F238E27FC236}">
                <a16:creationId xmlns:a16="http://schemas.microsoft.com/office/drawing/2014/main" id="{E6305B88-61BD-E44B-87E4-DB9F37024067}"/>
              </a:ext>
            </a:extLst>
          </p:cNvPr>
          <p:cNvCxnSpPr/>
          <p:nvPr/>
        </p:nvCxnSpPr>
        <p:spPr>
          <a:xfrm>
            <a:off x="5164559" y="4878599"/>
            <a:ext cx="5155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直線コネクタ 97">
            <a:extLst>
              <a:ext uri="{FF2B5EF4-FFF2-40B4-BE49-F238E27FC236}">
                <a16:creationId xmlns:a16="http://schemas.microsoft.com/office/drawing/2014/main" id="{430C8E76-4E78-E147-9411-5F7C1718967E}"/>
              </a:ext>
            </a:extLst>
          </p:cNvPr>
          <p:cNvCxnSpPr>
            <a:cxnSpLocks/>
          </p:cNvCxnSpPr>
          <p:nvPr/>
        </p:nvCxnSpPr>
        <p:spPr>
          <a:xfrm>
            <a:off x="6009694" y="4871930"/>
            <a:ext cx="4080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直線コネクタ 99">
            <a:extLst>
              <a:ext uri="{FF2B5EF4-FFF2-40B4-BE49-F238E27FC236}">
                <a16:creationId xmlns:a16="http://schemas.microsoft.com/office/drawing/2014/main" id="{E2F6200C-AB6E-0544-B7C3-4A08162C7AC2}"/>
              </a:ext>
            </a:extLst>
          </p:cNvPr>
          <p:cNvCxnSpPr>
            <a:cxnSpLocks/>
          </p:cNvCxnSpPr>
          <p:nvPr/>
        </p:nvCxnSpPr>
        <p:spPr>
          <a:xfrm>
            <a:off x="6695059" y="4878599"/>
            <a:ext cx="80398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直線矢印コネクタ 102">
            <a:extLst>
              <a:ext uri="{FF2B5EF4-FFF2-40B4-BE49-F238E27FC236}">
                <a16:creationId xmlns:a16="http://schemas.microsoft.com/office/drawing/2014/main" id="{24C8D5D9-28E4-4447-B42A-33E6F7ADA7FB}"/>
              </a:ext>
            </a:extLst>
          </p:cNvPr>
          <p:cNvCxnSpPr>
            <a:cxnSpLocks/>
          </p:cNvCxnSpPr>
          <p:nvPr/>
        </p:nvCxnSpPr>
        <p:spPr>
          <a:xfrm flipH="1">
            <a:off x="3071918" y="3145532"/>
            <a:ext cx="1404156" cy="0"/>
          </a:xfrm>
          <a:prstGeom prst="straightConnector1">
            <a:avLst/>
          </a:prstGeom>
          <a:ln w="28575">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04" name="直線矢印コネクタ 103">
            <a:extLst>
              <a:ext uri="{FF2B5EF4-FFF2-40B4-BE49-F238E27FC236}">
                <a16:creationId xmlns:a16="http://schemas.microsoft.com/office/drawing/2014/main" id="{18EE4A86-3009-4248-AA76-B2747D69D48F}"/>
              </a:ext>
            </a:extLst>
          </p:cNvPr>
          <p:cNvCxnSpPr>
            <a:cxnSpLocks/>
          </p:cNvCxnSpPr>
          <p:nvPr/>
        </p:nvCxnSpPr>
        <p:spPr>
          <a:xfrm flipH="1">
            <a:off x="3071918" y="4225652"/>
            <a:ext cx="1404156" cy="0"/>
          </a:xfrm>
          <a:prstGeom prst="straightConnector1">
            <a:avLst/>
          </a:prstGeom>
          <a:ln w="28575">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05" name="直線矢印コネクタ 104">
            <a:extLst>
              <a:ext uri="{FF2B5EF4-FFF2-40B4-BE49-F238E27FC236}">
                <a16:creationId xmlns:a16="http://schemas.microsoft.com/office/drawing/2014/main" id="{B23558FE-E841-6F44-A5B2-DCF0C9DB85A4}"/>
              </a:ext>
            </a:extLst>
          </p:cNvPr>
          <p:cNvCxnSpPr>
            <a:cxnSpLocks/>
          </p:cNvCxnSpPr>
          <p:nvPr/>
        </p:nvCxnSpPr>
        <p:spPr>
          <a:xfrm>
            <a:off x="3089920" y="4029205"/>
            <a:ext cx="1368152"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6" name="テキスト ボックス 105">
            <a:extLst>
              <a:ext uri="{FF2B5EF4-FFF2-40B4-BE49-F238E27FC236}">
                <a16:creationId xmlns:a16="http://schemas.microsoft.com/office/drawing/2014/main" id="{5E2C4795-4BD5-304D-B974-390FF93D7834}"/>
              </a:ext>
            </a:extLst>
          </p:cNvPr>
          <p:cNvSpPr txBox="1"/>
          <p:nvPr/>
        </p:nvSpPr>
        <p:spPr>
          <a:xfrm>
            <a:off x="2763145" y="3578140"/>
            <a:ext cx="2011053" cy="369332"/>
          </a:xfrm>
          <a:prstGeom prst="rect">
            <a:avLst/>
          </a:prstGeom>
          <a:noFill/>
        </p:spPr>
        <p:txBody>
          <a:bodyPr wrap="square" rtlCol="0">
            <a:spAutoFit/>
          </a:bodyPr>
          <a:lstStyle/>
          <a:p>
            <a:pPr algn="ctr"/>
            <a:r>
              <a:rPr lang="en-US" altLang="ja-JP" dirty="0"/>
              <a:t>3</a:t>
            </a:r>
            <a:r>
              <a:rPr kumimoji="1" lang="en-US" altLang="ja-JP" dirty="0"/>
              <a:t>.Push the symbol</a:t>
            </a:r>
            <a:endParaRPr kumimoji="1" lang="ja-JP" altLang="en-US"/>
          </a:p>
        </p:txBody>
      </p:sp>
      <p:sp>
        <p:nvSpPr>
          <p:cNvPr id="107" name="テキスト ボックス 106">
            <a:extLst>
              <a:ext uri="{FF2B5EF4-FFF2-40B4-BE49-F238E27FC236}">
                <a16:creationId xmlns:a16="http://schemas.microsoft.com/office/drawing/2014/main" id="{C1699350-78B0-2C41-A1D8-1C74239E7329}"/>
              </a:ext>
            </a:extLst>
          </p:cNvPr>
          <p:cNvSpPr txBox="1"/>
          <p:nvPr/>
        </p:nvSpPr>
        <p:spPr>
          <a:xfrm>
            <a:off x="2824237" y="4367638"/>
            <a:ext cx="1970676" cy="369332"/>
          </a:xfrm>
          <a:prstGeom prst="rect">
            <a:avLst/>
          </a:prstGeom>
          <a:noFill/>
        </p:spPr>
        <p:txBody>
          <a:bodyPr wrap="square" rtlCol="0">
            <a:spAutoFit/>
          </a:bodyPr>
          <a:lstStyle/>
          <a:p>
            <a:r>
              <a:rPr kumimoji="1" lang="en-US" altLang="ja-JP" dirty="0"/>
              <a:t>Display the tweet</a:t>
            </a:r>
            <a:endParaRPr kumimoji="1" lang="ja-JP" altLang="en-US"/>
          </a:p>
        </p:txBody>
      </p:sp>
      <p:sp>
        <p:nvSpPr>
          <p:cNvPr id="108" name="テキスト ボックス 107">
            <a:extLst>
              <a:ext uri="{FF2B5EF4-FFF2-40B4-BE49-F238E27FC236}">
                <a16:creationId xmlns:a16="http://schemas.microsoft.com/office/drawing/2014/main" id="{8A350B18-7943-C743-BF5F-041F9D84678A}"/>
              </a:ext>
            </a:extLst>
          </p:cNvPr>
          <p:cNvSpPr txBox="1"/>
          <p:nvPr/>
        </p:nvSpPr>
        <p:spPr>
          <a:xfrm>
            <a:off x="5420682" y="1986191"/>
            <a:ext cx="1429806" cy="369332"/>
          </a:xfrm>
          <a:prstGeom prst="rect">
            <a:avLst/>
          </a:prstGeom>
          <a:noFill/>
        </p:spPr>
        <p:txBody>
          <a:bodyPr wrap="square" rtlCol="0">
            <a:spAutoFit/>
          </a:bodyPr>
          <a:lstStyle/>
          <a:p>
            <a:r>
              <a:rPr lang="en-US" altLang="ja-JP" dirty="0"/>
              <a:t>Kobe</a:t>
            </a:r>
            <a:endParaRPr kumimoji="1" lang="ja-JP" altLang="en-US"/>
          </a:p>
        </p:txBody>
      </p:sp>
      <p:grpSp>
        <p:nvGrpSpPr>
          <p:cNvPr id="115" name="グループ化 114">
            <a:extLst>
              <a:ext uri="{FF2B5EF4-FFF2-40B4-BE49-F238E27FC236}">
                <a16:creationId xmlns:a16="http://schemas.microsoft.com/office/drawing/2014/main" id="{3EAAD5F4-3220-4F45-9422-7ED76725B169}"/>
              </a:ext>
            </a:extLst>
          </p:cNvPr>
          <p:cNvGrpSpPr/>
          <p:nvPr/>
        </p:nvGrpSpPr>
        <p:grpSpPr>
          <a:xfrm>
            <a:off x="6663881" y="3237870"/>
            <a:ext cx="684014" cy="490018"/>
            <a:chOff x="6663881" y="3294172"/>
            <a:chExt cx="684014" cy="490018"/>
          </a:xfrm>
        </p:grpSpPr>
        <p:grpSp>
          <p:nvGrpSpPr>
            <p:cNvPr id="91" name="グループ化 90">
              <a:extLst>
                <a:ext uri="{FF2B5EF4-FFF2-40B4-BE49-F238E27FC236}">
                  <a16:creationId xmlns:a16="http://schemas.microsoft.com/office/drawing/2014/main" id="{741DEDD8-3BCD-1541-8E81-921F9965E991}"/>
                </a:ext>
              </a:extLst>
            </p:cNvPr>
            <p:cNvGrpSpPr/>
            <p:nvPr/>
          </p:nvGrpSpPr>
          <p:grpSpPr>
            <a:xfrm>
              <a:off x="6663881" y="3294172"/>
              <a:ext cx="684014" cy="490018"/>
              <a:chOff x="2226138" y="1449443"/>
              <a:chExt cx="1918330" cy="593622"/>
            </a:xfrm>
          </p:grpSpPr>
          <p:sp>
            <p:nvSpPr>
              <p:cNvPr id="93" name="角丸四角形吹き出し 92">
                <a:extLst>
                  <a:ext uri="{FF2B5EF4-FFF2-40B4-BE49-F238E27FC236}">
                    <a16:creationId xmlns:a16="http://schemas.microsoft.com/office/drawing/2014/main" id="{2B7D6CD2-004C-B444-9CEB-B7808C839CD0}"/>
                  </a:ext>
                </a:extLst>
              </p:cNvPr>
              <p:cNvSpPr/>
              <p:nvPr/>
            </p:nvSpPr>
            <p:spPr>
              <a:xfrm>
                <a:off x="2226138" y="1449443"/>
                <a:ext cx="1918330" cy="593622"/>
              </a:xfrm>
              <a:prstGeom prst="wedgeRoundRectCallout">
                <a:avLst>
                  <a:gd name="adj1" fmla="val -36336"/>
                  <a:gd name="adj2" fmla="val 67712"/>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ja-JP" dirty="0">
                  <a:solidFill>
                    <a:schemeClr val="tx1"/>
                  </a:solidFill>
                </a:endParaRPr>
              </a:p>
            </p:txBody>
          </p:sp>
          <p:sp>
            <p:nvSpPr>
              <p:cNvPr id="94" name="乗算記号 93">
                <a:extLst>
                  <a:ext uri="{FF2B5EF4-FFF2-40B4-BE49-F238E27FC236}">
                    <a16:creationId xmlns:a16="http://schemas.microsoft.com/office/drawing/2014/main" id="{C8752A69-E19A-7A40-9B81-C8A3EA59C03F}"/>
                  </a:ext>
                </a:extLst>
              </p:cNvPr>
              <p:cNvSpPr/>
              <p:nvPr/>
            </p:nvSpPr>
            <p:spPr>
              <a:xfrm>
                <a:off x="3938823" y="1470376"/>
                <a:ext cx="143702" cy="100834"/>
              </a:xfrm>
              <a:prstGeom prst="mathMultiply">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cxnSp>
          <p:nvCxnSpPr>
            <p:cNvPr id="111" name="直線コネクタ 110">
              <a:extLst>
                <a:ext uri="{FF2B5EF4-FFF2-40B4-BE49-F238E27FC236}">
                  <a16:creationId xmlns:a16="http://schemas.microsoft.com/office/drawing/2014/main" id="{6D238750-02DB-E048-A275-043E6508189D}"/>
                </a:ext>
              </a:extLst>
            </p:cNvPr>
            <p:cNvCxnSpPr/>
            <p:nvPr/>
          </p:nvCxnSpPr>
          <p:spPr>
            <a:xfrm>
              <a:off x="6736672" y="3505572"/>
              <a:ext cx="5155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直線コネクタ 112">
              <a:extLst>
                <a:ext uri="{FF2B5EF4-FFF2-40B4-BE49-F238E27FC236}">
                  <a16:creationId xmlns:a16="http://schemas.microsoft.com/office/drawing/2014/main" id="{A9ED9802-8544-5540-BD3E-E3C0B5EB5645}"/>
                </a:ext>
              </a:extLst>
            </p:cNvPr>
            <p:cNvCxnSpPr/>
            <p:nvPr/>
          </p:nvCxnSpPr>
          <p:spPr>
            <a:xfrm>
              <a:off x="6736671" y="3433564"/>
              <a:ext cx="5155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直線コネクタ 113">
              <a:extLst>
                <a:ext uri="{FF2B5EF4-FFF2-40B4-BE49-F238E27FC236}">
                  <a16:creationId xmlns:a16="http://schemas.microsoft.com/office/drawing/2014/main" id="{0CE797A7-C25E-F84D-BF68-D87E41891EB6}"/>
                </a:ext>
              </a:extLst>
            </p:cNvPr>
            <p:cNvCxnSpPr/>
            <p:nvPr/>
          </p:nvCxnSpPr>
          <p:spPr>
            <a:xfrm>
              <a:off x="6736671" y="3577580"/>
              <a:ext cx="5155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16" name="正方形/長方形 115">
            <a:extLst>
              <a:ext uri="{FF2B5EF4-FFF2-40B4-BE49-F238E27FC236}">
                <a16:creationId xmlns:a16="http://schemas.microsoft.com/office/drawing/2014/main" id="{AD1B691A-BD9E-924D-A627-225379885B25}"/>
              </a:ext>
            </a:extLst>
          </p:cNvPr>
          <p:cNvSpPr/>
          <p:nvPr/>
        </p:nvSpPr>
        <p:spPr>
          <a:xfrm>
            <a:off x="2898080" y="3129962"/>
            <a:ext cx="1741182" cy="369332"/>
          </a:xfrm>
          <a:prstGeom prst="rect">
            <a:avLst/>
          </a:prstGeom>
        </p:spPr>
        <p:txBody>
          <a:bodyPr wrap="none">
            <a:spAutoFit/>
          </a:bodyPr>
          <a:lstStyle/>
          <a:p>
            <a:r>
              <a:rPr lang="en-US" altLang="ja-JP" dirty="0"/>
              <a:t>Display the area</a:t>
            </a:r>
            <a:endParaRPr lang="ja-JP" altLang="en-US"/>
          </a:p>
        </p:txBody>
      </p:sp>
      <p:sp>
        <p:nvSpPr>
          <p:cNvPr id="117" name="テキスト ボックス 116">
            <a:extLst>
              <a:ext uri="{FF2B5EF4-FFF2-40B4-BE49-F238E27FC236}">
                <a16:creationId xmlns:a16="http://schemas.microsoft.com/office/drawing/2014/main" id="{EA43DF3D-1E90-594E-BCDC-AA0F3306D958}"/>
              </a:ext>
            </a:extLst>
          </p:cNvPr>
          <p:cNvSpPr txBox="1"/>
          <p:nvPr/>
        </p:nvSpPr>
        <p:spPr>
          <a:xfrm>
            <a:off x="5791503" y="2415156"/>
            <a:ext cx="1098553" cy="369332"/>
          </a:xfrm>
          <a:prstGeom prst="rect">
            <a:avLst/>
          </a:prstGeom>
          <a:solidFill>
            <a:schemeClr val="accent1"/>
          </a:solidFill>
          <a:ln>
            <a:solidFill>
              <a:schemeClr val="tx1"/>
            </a:solidFill>
          </a:ln>
        </p:spPr>
        <p:txBody>
          <a:bodyPr wrap="square" rtlCol="0">
            <a:spAutoFit/>
          </a:bodyPr>
          <a:lstStyle/>
          <a:p>
            <a:pPr algn="ctr"/>
            <a:r>
              <a:rPr kumimoji="1" lang="en-US" altLang="ja-JP" dirty="0"/>
              <a:t>Search</a:t>
            </a:r>
            <a:endParaRPr kumimoji="1" lang="ja-JP" altLang="en-US"/>
          </a:p>
        </p:txBody>
      </p:sp>
    </p:spTree>
    <p:extLst>
      <p:ext uri="{BB962C8B-B14F-4D97-AF65-F5344CB8AC3E}">
        <p14:creationId xmlns:p14="http://schemas.microsoft.com/office/powerpoint/2010/main" val="4127868457"/>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dissolve">
                                      <p:cBhvr>
                                        <p:cTn id="7" dur="500"/>
                                        <p:tgtEl>
                                          <p:spTgt spid="19"/>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dissolve">
                                      <p:cBhvr>
                                        <p:cTn id="10" dur="500"/>
                                        <p:tgtEl>
                                          <p:spTgt spid="20"/>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dissolve">
                                      <p:cBhvr>
                                        <p:cTn id="13" dur="500"/>
                                        <p:tgtEl>
                                          <p:spTgt spid="22"/>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17"/>
                                        </p:tgtEl>
                                        <p:attrNameLst>
                                          <p:attrName>style.visibility</p:attrName>
                                        </p:attrNameLst>
                                      </p:cBhvr>
                                      <p:to>
                                        <p:strVal val="visible"/>
                                      </p:to>
                                    </p:set>
                                    <p:animEffect transition="in" filter="dissolve">
                                      <p:cBhvr>
                                        <p:cTn id="16" dur="500"/>
                                        <p:tgtEl>
                                          <p:spTgt spid="117"/>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108"/>
                                        </p:tgtEl>
                                        <p:attrNameLst>
                                          <p:attrName>style.visibility</p:attrName>
                                        </p:attrNameLst>
                                      </p:cBhvr>
                                      <p:to>
                                        <p:strVal val="visible"/>
                                      </p:to>
                                    </p:set>
                                    <p:animEffect transition="in" filter="randombar(horizontal)">
                                      <p:cBhvr>
                                        <p:cTn id="21" dur="500"/>
                                        <p:tgtEl>
                                          <p:spTgt spid="108"/>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nodeType="clickEffect">
                                  <p:stCondLst>
                                    <p:cond delay="0"/>
                                  </p:stCondLst>
                                  <p:childTnLst>
                                    <p:set>
                                      <p:cBhvr>
                                        <p:cTn id="25" dur="1" fill="hold">
                                          <p:stCondLst>
                                            <p:cond delay="0"/>
                                          </p:stCondLst>
                                        </p:cTn>
                                        <p:tgtEl>
                                          <p:spTgt spid="61"/>
                                        </p:tgtEl>
                                        <p:attrNameLst>
                                          <p:attrName>style.visibility</p:attrName>
                                        </p:attrNameLst>
                                      </p:cBhvr>
                                      <p:to>
                                        <p:strVal val="visible"/>
                                      </p:to>
                                    </p:set>
                                    <p:animEffect transition="in" filter="dissolve">
                                      <p:cBhvr>
                                        <p:cTn id="26" dur="500"/>
                                        <p:tgtEl>
                                          <p:spTgt spid="61"/>
                                        </p:tgtEl>
                                      </p:cBhvr>
                                    </p:animEffect>
                                  </p:childTnLst>
                                </p:cTn>
                              </p:par>
                              <p:par>
                                <p:cTn id="27" presetID="9" presetClass="entr" presetSubtype="0" fill="hold" grpId="0" nodeType="withEffect">
                                  <p:stCondLst>
                                    <p:cond delay="0"/>
                                  </p:stCondLst>
                                  <p:childTnLst>
                                    <p:set>
                                      <p:cBhvr>
                                        <p:cTn id="28" dur="1" fill="hold">
                                          <p:stCondLst>
                                            <p:cond delay="0"/>
                                          </p:stCondLst>
                                        </p:cTn>
                                        <p:tgtEl>
                                          <p:spTgt spid="75"/>
                                        </p:tgtEl>
                                        <p:attrNameLst>
                                          <p:attrName>style.visibility</p:attrName>
                                        </p:attrNameLst>
                                      </p:cBhvr>
                                      <p:to>
                                        <p:strVal val="visible"/>
                                      </p:to>
                                    </p:set>
                                    <p:animEffect transition="in" filter="dissolve">
                                      <p:cBhvr>
                                        <p:cTn id="29" dur="500"/>
                                        <p:tgtEl>
                                          <p:spTgt spid="75"/>
                                        </p:tgtEl>
                                      </p:cBhvr>
                                    </p:animEffect>
                                  </p:childTnLst>
                                </p:cTn>
                              </p:par>
                              <p:par>
                                <p:cTn id="30" presetID="9" presetClass="entr" presetSubtype="0" fill="hold" grpId="0" nodeType="withEffect">
                                  <p:stCondLst>
                                    <p:cond delay="0"/>
                                  </p:stCondLst>
                                  <p:childTnLst>
                                    <p:set>
                                      <p:cBhvr>
                                        <p:cTn id="31" dur="1" fill="hold">
                                          <p:stCondLst>
                                            <p:cond delay="0"/>
                                          </p:stCondLst>
                                        </p:cTn>
                                        <p:tgtEl>
                                          <p:spTgt spid="76"/>
                                        </p:tgtEl>
                                        <p:attrNameLst>
                                          <p:attrName>style.visibility</p:attrName>
                                        </p:attrNameLst>
                                      </p:cBhvr>
                                      <p:to>
                                        <p:strVal val="visible"/>
                                      </p:to>
                                    </p:set>
                                    <p:animEffect transition="in" filter="dissolve">
                                      <p:cBhvr>
                                        <p:cTn id="32" dur="500"/>
                                        <p:tgtEl>
                                          <p:spTgt spid="76"/>
                                        </p:tgtEl>
                                      </p:cBhvr>
                                    </p:animEffect>
                                  </p:childTnLst>
                                </p:cTn>
                              </p:par>
                              <p:par>
                                <p:cTn id="33" presetID="9" presetClass="entr" presetSubtype="0" fill="hold" grpId="0" nodeType="withEffect">
                                  <p:stCondLst>
                                    <p:cond delay="0"/>
                                  </p:stCondLst>
                                  <p:childTnLst>
                                    <p:set>
                                      <p:cBhvr>
                                        <p:cTn id="34" dur="1" fill="hold">
                                          <p:stCondLst>
                                            <p:cond delay="0"/>
                                          </p:stCondLst>
                                        </p:cTn>
                                        <p:tgtEl>
                                          <p:spTgt spid="77"/>
                                        </p:tgtEl>
                                        <p:attrNameLst>
                                          <p:attrName>style.visibility</p:attrName>
                                        </p:attrNameLst>
                                      </p:cBhvr>
                                      <p:to>
                                        <p:strVal val="visible"/>
                                      </p:to>
                                    </p:set>
                                    <p:animEffect transition="in" filter="dissolve">
                                      <p:cBhvr>
                                        <p:cTn id="35" dur="500"/>
                                        <p:tgtEl>
                                          <p:spTgt spid="77"/>
                                        </p:tgtEl>
                                      </p:cBhvr>
                                    </p:animEffect>
                                  </p:childTnLst>
                                </p:cTn>
                              </p:par>
                              <p:par>
                                <p:cTn id="36" presetID="9" presetClass="entr" presetSubtype="0" fill="hold" grpId="0" nodeType="withEffect">
                                  <p:stCondLst>
                                    <p:cond delay="0"/>
                                  </p:stCondLst>
                                  <p:childTnLst>
                                    <p:set>
                                      <p:cBhvr>
                                        <p:cTn id="37" dur="1" fill="hold">
                                          <p:stCondLst>
                                            <p:cond delay="0"/>
                                          </p:stCondLst>
                                        </p:cTn>
                                        <p:tgtEl>
                                          <p:spTgt spid="78"/>
                                        </p:tgtEl>
                                        <p:attrNameLst>
                                          <p:attrName>style.visibility</p:attrName>
                                        </p:attrNameLst>
                                      </p:cBhvr>
                                      <p:to>
                                        <p:strVal val="visible"/>
                                      </p:to>
                                    </p:set>
                                    <p:animEffect transition="in" filter="dissolve">
                                      <p:cBhvr>
                                        <p:cTn id="38" dur="500"/>
                                        <p:tgtEl>
                                          <p:spTgt spid="78"/>
                                        </p:tgtEl>
                                      </p:cBhvr>
                                    </p:animEffect>
                                  </p:childTnLst>
                                </p:cTn>
                              </p:par>
                              <p:par>
                                <p:cTn id="39" presetID="9" presetClass="entr" presetSubtype="0" fill="hold" grpId="0" nodeType="withEffect">
                                  <p:stCondLst>
                                    <p:cond delay="0"/>
                                  </p:stCondLst>
                                  <p:childTnLst>
                                    <p:set>
                                      <p:cBhvr>
                                        <p:cTn id="40" dur="1" fill="hold">
                                          <p:stCondLst>
                                            <p:cond delay="0"/>
                                          </p:stCondLst>
                                        </p:cTn>
                                        <p:tgtEl>
                                          <p:spTgt spid="79"/>
                                        </p:tgtEl>
                                        <p:attrNameLst>
                                          <p:attrName>style.visibility</p:attrName>
                                        </p:attrNameLst>
                                      </p:cBhvr>
                                      <p:to>
                                        <p:strVal val="visible"/>
                                      </p:to>
                                    </p:set>
                                    <p:animEffect transition="in" filter="dissolve">
                                      <p:cBhvr>
                                        <p:cTn id="41" dur="500"/>
                                        <p:tgtEl>
                                          <p:spTgt spid="79"/>
                                        </p:tgtEl>
                                      </p:cBhvr>
                                    </p:animEffect>
                                  </p:childTnLst>
                                </p:cTn>
                              </p:par>
                              <p:par>
                                <p:cTn id="42" presetID="9" presetClass="entr" presetSubtype="0" fill="hold" grpId="0" nodeType="withEffect">
                                  <p:stCondLst>
                                    <p:cond delay="0"/>
                                  </p:stCondLst>
                                  <p:childTnLst>
                                    <p:set>
                                      <p:cBhvr>
                                        <p:cTn id="43" dur="1" fill="hold">
                                          <p:stCondLst>
                                            <p:cond delay="0"/>
                                          </p:stCondLst>
                                        </p:cTn>
                                        <p:tgtEl>
                                          <p:spTgt spid="80"/>
                                        </p:tgtEl>
                                        <p:attrNameLst>
                                          <p:attrName>style.visibility</p:attrName>
                                        </p:attrNameLst>
                                      </p:cBhvr>
                                      <p:to>
                                        <p:strVal val="visible"/>
                                      </p:to>
                                    </p:set>
                                    <p:animEffect transition="in" filter="dissolve">
                                      <p:cBhvr>
                                        <p:cTn id="44" dur="500"/>
                                        <p:tgtEl>
                                          <p:spTgt spid="80"/>
                                        </p:tgtEl>
                                      </p:cBhvr>
                                    </p:animEffect>
                                  </p:childTnLst>
                                </p:cTn>
                              </p:par>
                              <p:par>
                                <p:cTn id="45" presetID="9" presetClass="entr" presetSubtype="0" fill="hold" grpId="0" nodeType="withEffect">
                                  <p:stCondLst>
                                    <p:cond delay="0"/>
                                  </p:stCondLst>
                                  <p:childTnLst>
                                    <p:set>
                                      <p:cBhvr>
                                        <p:cTn id="46" dur="1" fill="hold">
                                          <p:stCondLst>
                                            <p:cond delay="0"/>
                                          </p:stCondLst>
                                        </p:cTn>
                                        <p:tgtEl>
                                          <p:spTgt spid="84"/>
                                        </p:tgtEl>
                                        <p:attrNameLst>
                                          <p:attrName>style.visibility</p:attrName>
                                        </p:attrNameLst>
                                      </p:cBhvr>
                                      <p:to>
                                        <p:strVal val="visible"/>
                                      </p:to>
                                    </p:set>
                                    <p:animEffect transition="in" filter="dissolve">
                                      <p:cBhvr>
                                        <p:cTn id="47" dur="500"/>
                                        <p:tgtEl>
                                          <p:spTgt spid="84"/>
                                        </p:tgtEl>
                                      </p:cBhvr>
                                    </p:animEffect>
                                  </p:childTnLst>
                                </p:cTn>
                              </p:par>
                              <p:par>
                                <p:cTn id="48" presetID="9" presetClass="entr" presetSubtype="0" fill="hold" grpId="0" nodeType="withEffect">
                                  <p:stCondLst>
                                    <p:cond delay="0"/>
                                  </p:stCondLst>
                                  <p:childTnLst>
                                    <p:set>
                                      <p:cBhvr>
                                        <p:cTn id="49" dur="1" fill="hold">
                                          <p:stCondLst>
                                            <p:cond delay="0"/>
                                          </p:stCondLst>
                                        </p:cTn>
                                        <p:tgtEl>
                                          <p:spTgt spid="85"/>
                                        </p:tgtEl>
                                        <p:attrNameLst>
                                          <p:attrName>style.visibility</p:attrName>
                                        </p:attrNameLst>
                                      </p:cBhvr>
                                      <p:to>
                                        <p:strVal val="visible"/>
                                      </p:to>
                                    </p:set>
                                    <p:animEffect transition="in" filter="dissolve">
                                      <p:cBhvr>
                                        <p:cTn id="50" dur="500"/>
                                        <p:tgtEl>
                                          <p:spTgt spid="85"/>
                                        </p:tgtEl>
                                      </p:cBhvr>
                                    </p:animEffect>
                                  </p:childTnLst>
                                </p:cTn>
                              </p:par>
                              <p:par>
                                <p:cTn id="51" presetID="9" presetClass="entr" presetSubtype="0" fill="hold" grpId="0" nodeType="withEffect">
                                  <p:stCondLst>
                                    <p:cond delay="0"/>
                                  </p:stCondLst>
                                  <p:childTnLst>
                                    <p:set>
                                      <p:cBhvr>
                                        <p:cTn id="52" dur="1" fill="hold">
                                          <p:stCondLst>
                                            <p:cond delay="0"/>
                                          </p:stCondLst>
                                        </p:cTn>
                                        <p:tgtEl>
                                          <p:spTgt spid="86"/>
                                        </p:tgtEl>
                                        <p:attrNameLst>
                                          <p:attrName>style.visibility</p:attrName>
                                        </p:attrNameLst>
                                      </p:cBhvr>
                                      <p:to>
                                        <p:strVal val="visible"/>
                                      </p:to>
                                    </p:set>
                                    <p:animEffect transition="in" filter="dissolve">
                                      <p:cBhvr>
                                        <p:cTn id="53" dur="500"/>
                                        <p:tgtEl>
                                          <p:spTgt spid="86"/>
                                        </p:tgtEl>
                                      </p:cBhvr>
                                    </p:animEffect>
                                  </p:childTnLst>
                                </p:cTn>
                              </p:par>
                              <p:par>
                                <p:cTn id="54" presetID="9" presetClass="entr" presetSubtype="0" fill="hold" nodeType="withEffect">
                                  <p:stCondLst>
                                    <p:cond delay="0"/>
                                  </p:stCondLst>
                                  <p:childTnLst>
                                    <p:set>
                                      <p:cBhvr>
                                        <p:cTn id="55" dur="1" fill="hold">
                                          <p:stCondLst>
                                            <p:cond delay="0"/>
                                          </p:stCondLst>
                                        </p:cTn>
                                        <p:tgtEl>
                                          <p:spTgt spid="87"/>
                                        </p:tgtEl>
                                        <p:attrNameLst>
                                          <p:attrName>style.visibility</p:attrName>
                                        </p:attrNameLst>
                                      </p:cBhvr>
                                      <p:to>
                                        <p:strVal val="visible"/>
                                      </p:to>
                                    </p:set>
                                    <p:animEffect transition="in" filter="dissolve">
                                      <p:cBhvr>
                                        <p:cTn id="56" dur="500"/>
                                        <p:tgtEl>
                                          <p:spTgt spid="87"/>
                                        </p:tgtEl>
                                      </p:cBhvr>
                                    </p:animEffect>
                                  </p:childTnLst>
                                </p:cTn>
                              </p:par>
                              <p:par>
                                <p:cTn id="57" presetID="9" presetClass="entr" presetSubtype="0" fill="hold" nodeType="withEffect">
                                  <p:stCondLst>
                                    <p:cond delay="0"/>
                                  </p:stCondLst>
                                  <p:childTnLst>
                                    <p:set>
                                      <p:cBhvr>
                                        <p:cTn id="58" dur="1" fill="hold">
                                          <p:stCondLst>
                                            <p:cond delay="0"/>
                                          </p:stCondLst>
                                        </p:cTn>
                                        <p:tgtEl>
                                          <p:spTgt spid="88"/>
                                        </p:tgtEl>
                                        <p:attrNameLst>
                                          <p:attrName>style.visibility</p:attrName>
                                        </p:attrNameLst>
                                      </p:cBhvr>
                                      <p:to>
                                        <p:strVal val="visible"/>
                                      </p:to>
                                    </p:set>
                                    <p:animEffect transition="in" filter="dissolve">
                                      <p:cBhvr>
                                        <p:cTn id="59" dur="500"/>
                                        <p:tgtEl>
                                          <p:spTgt spid="88"/>
                                        </p:tgtEl>
                                      </p:cBhvr>
                                    </p:animEffect>
                                  </p:childTnLst>
                                </p:cTn>
                              </p:par>
                              <p:par>
                                <p:cTn id="60" presetID="9" presetClass="entr" presetSubtype="0" fill="hold" nodeType="withEffect">
                                  <p:stCondLst>
                                    <p:cond delay="0"/>
                                  </p:stCondLst>
                                  <p:childTnLst>
                                    <p:set>
                                      <p:cBhvr>
                                        <p:cTn id="61" dur="1" fill="hold">
                                          <p:stCondLst>
                                            <p:cond delay="0"/>
                                          </p:stCondLst>
                                        </p:cTn>
                                        <p:tgtEl>
                                          <p:spTgt spid="89"/>
                                        </p:tgtEl>
                                        <p:attrNameLst>
                                          <p:attrName>style.visibility</p:attrName>
                                        </p:attrNameLst>
                                      </p:cBhvr>
                                      <p:to>
                                        <p:strVal val="visible"/>
                                      </p:to>
                                    </p:set>
                                    <p:animEffect transition="in" filter="dissolve">
                                      <p:cBhvr>
                                        <p:cTn id="62" dur="500"/>
                                        <p:tgtEl>
                                          <p:spTgt spid="89"/>
                                        </p:tgtEl>
                                      </p:cBhvr>
                                    </p:animEffect>
                                  </p:childTnLst>
                                </p:cTn>
                              </p:par>
                              <p:par>
                                <p:cTn id="63" presetID="9" presetClass="entr" presetSubtype="0" fill="hold" grpId="0" nodeType="withEffect">
                                  <p:stCondLst>
                                    <p:cond delay="0"/>
                                  </p:stCondLst>
                                  <p:childTnLst>
                                    <p:set>
                                      <p:cBhvr>
                                        <p:cTn id="64" dur="1" fill="hold">
                                          <p:stCondLst>
                                            <p:cond delay="0"/>
                                          </p:stCondLst>
                                        </p:cTn>
                                        <p:tgtEl>
                                          <p:spTgt spid="95"/>
                                        </p:tgtEl>
                                        <p:attrNameLst>
                                          <p:attrName>style.visibility</p:attrName>
                                        </p:attrNameLst>
                                      </p:cBhvr>
                                      <p:to>
                                        <p:strVal val="visible"/>
                                      </p:to>
                                    </p:set>
                                    <p:animEffect transition="in" filter="dissolve">
                                      <p:cBhvr>
                                        <p:cTn id="65" dur="500"/>
                                        <p:tgtEl>
                                          <p:spTgt spid="95"/>
                                        </p:tgtEl>
                                      </p:cBhvr>
                                    </p:animEffect>
                                  </p:childTnLst>
                                </p:cTn>
                              </p:par>
                              <p:par>
                                <p:cTn id="66" presetID="9" presetClass="entr" presetSubtype="0" fill="hold" nodeType="withEffect">
                                  <p:stCondLst>
                                    <p:cond delay="0"/>
                                  </p:stCondLst>
                                  <p:childTnLst>
                                    <p:set>
                                      <p:cBhvr>
                                        <p:cTn id="67" dur="1" fill="hold">
                                          <p:stCondLst>
                                            <p:cond delay="0"/>
                                          </p:stCondLst>
                                        </p:cTn>
                                        <p:tgtEl>
                                          <p:spTgt spid="97"/>
                                        </p:tgtEl>
                                        <p:attrNameLst>
                                          <p:attrName>style.visibility</p:attrName>
                                        </p:attrNameLst>
                                      </p:cBhvr>
                                      <p:to>
                                        <p:strVal val="visible"/>
                                      </p:to>
                                    </p:set>
                                    <p:animEffect transition="in" filter="dissolve">
                                      <p:cBhvr>
                                        <p:cTn id="68" dur="500"/>
                                        <p:tgtEl>
                                          <p:spTgt spid="97"/>
                                        </p:tgtEl>
                                      </p:cBhvr>
                                    </p:animEffect>
                                  </p:childTnLst>
                                </p:cTn>
                              </p:par>
                              <p:par>
                                <p:cTn id="69" presetID="9" presetClass="entr" presetSubtype="0" fill="hold" nodeType="withEffect">
                                  <p:stCondLst>
                                    <p:cond delay="0"/>
                                  </p:stCondLst>
                                  <p:childTnLst>
                                    <p:set>
                                      <p:cBhvr>
                                        <p:cTn id="70" dur="1" fill="hold">
                                          <p:stCondLst>
                                            <p:cond delay="0"/>
                                          </p:stCondLst>
                                        </p:cTn>
                                        <p:tgtEl>
                                          <p:spTgt spid="98"/>
                                        </p:tgtEl>
                                        <p:attrNameLst>
                                          <p:attrName>style.visibility</p:attrName>
                                        </p:attrNameLst>
                                      </p:cBhvr>
                                      <p:to>
                                        <p:strVal val="visible"/>
                                      </p:to>
                                    </p:set>
                                    <p:animEffect transition="in" filter="dissolve">
                                      <p:cBhvr>
                                        <p:cTn id="71" dur="500"/>
                                        <p:tgtEl>
                                          <p:spTgt spid="98"/>
                                        </p:tgtEl>
                                      </p:cBhvr>
                                    </p:animEffect>
                                  </p:childTnLst>
                                </p:cTn>
                              </p:par>
                              <p:par>
                                <p:cTn id="72" presetID="9" presetClass="entr" presetSubtype="0" fill="hold" nodeType="withEffect">
                                  <p:stCondLst>
                                    <p:cond delay="0"/>
                                  </p:stCondLst>
                                  <p:childTnLst>
                                    <p:set>
                                      <p:cBhvr>
                                        <p:cTn id="73" dur="1" fill="hold">
                                          <p:stCondLst>
                                            <p:cond delay="0"/>
                                          </p:stCondLst>
                                        </p:cTn>
                                        <p:tgtEl>
                                          <p:spTgt spid="100"/>
                                        </p:tgtEl>
                                        <p:attrNameLst>
                                          <p:attrName>style.visibility</p:attrName>
                                        </p:attrNameLst>
                                      </p:cBhvr>
                                      <p:to>
                                        <p:strVal val="visible"/>
                                      </p:to>
                                    </p:set>
                                    <p:animEffect transition="in" filter="dissolve">
                                      <p:cBhvr>
                                        <p:cTn id="74" dur="500"/>
                                        <p:tgtEl>
                                          <p:spTgt spid="100"/>
                                        </p:tgtEl>
                                      </p:cBhvr>
                                    </p:animEffect>
                                  </p:childTnLst>
                                </p:cTn>
                              </p:par>
                              <p:par>
                                <p:cTn id="75" presetID="9" presetClass="entr" presetSubtype="0" fill="hold" nodeType="withEffect">
                                  <p:stCondLst>
                                    <p:cond delay="0"/>
                                  </p:stCondLst>
                                  <p:childTnLst>
                                    <p:set>
                                      <p:cBhvr>
                                        <p:cTn id="76" dur="1" fill="hold">
                                          <p:stCondLst>
                                            <p:cond delay="0"/>
                                          </p:stCondLst>
                                        </p:cTn>
                                        <p:tgtEl>
                                          <p:spTgt spid="103"/>
                                        </p:tgtEl>
                                        <p:attrNameLst>
                                          <p:attrName>style.visibility</p:attrName>
                                        </p:attrNameLst>
                                      </p:cBhvr>
                                      <p:to>
                                        <p:strVal val="visible"/>
                                      </p:to>
                                    </p:set>
                                    <p:animEffect transition="in" filter="dissolve">
                                      <p:cBhvr>
                                        <p:cTn id="77" dur="500"/>
                                        <p:tgtEl>
                                          <p:spTgt spid="103"/>
                                        </p:tgtEl>
                                      </p:cBhvr>
                                    </p:animEffect>
                                  </p:childTnLst>
                                </p:cTn>
                              </p:par>
                              <p:par>
                                <p:cTn id="78" presetID="9" presetClass="entr" presetSubtype="0" fill="hold" grpId="0" nodeType="withEffect">
                                  <p:stCondLst>
                                    <p:cond delay="0"/>
                                  </p:stCondLst>
                                  <p:childTnLst>
                                    <p:set>
                                      <p:cBhvr>
                                        <p:cTn id="79" dur="1" fill="hold">
                                          <p:stCondLst>
                                            <p:cond delay="0"/>
                                          </p:stCondLst>
                                        </p:cTn>
                                        <p:tgtEl>
                                          <p:spTgt spid="116"/>
                                        </p:tgtEl>
                                        <p:attrNameLst>
                                          <p:attrName>style.visibility</p:attrName>
                                        </p:attrNameLst>
                                      </p:cBhvr>
                                      <p:to>
                                        <p:strVal val="visible"/>
                                      </p:to>
                                    </p:set>
                                    <p:animEffect transition="in" filter="dissolve">
                                      <p:cBhvr>
                                        <p:cTn id="80" dur="500"/>
                                        <p:tgtEl>
                                          <p:spTgt spid="116"/>
                                        </p:tgtEl>
                                      </p:cBhvr>
                                    </p:animEffect>
                                  </p:childTnLst>
                                </p:cTn>
                              </p:par>
                            </p:childTnLst>
                          </p:cTn>
                        </p:par>
                      </p:childTnLst>
                    </p:cTn>
                  </p:par>
                  <p:par>
                    <p:cTn id="81" fill="hold">
                      <p:stCondLst>
                        <p:cond delay="indefinite"/>
                      </p:stCondLst>
                      <p:childTnLst>
                        <p:par>
                          <p:cTn id="82" fill="hold">
                            <p:stCondLst>
                              <p:cond delay="0"/>
                            </p:stCondLst>
                            <p:childTnLst>
                              <p:par>
                                <p:cTn id="83" presetID="9" presetClass="entr" presetSubtype="0" fill="hold" nodeType="clickEffect">
                                  <p:stCondLst>
                                    <p:cond delay="0"/>
                                  </p:stCondLst>
                                  <p:childTnLst>
                                    <p:set>
                                      <p:cBhvr>
                                        <p:cTn id="84" dur="1" fill="hold">
                                          <p:stCondLst>
                                            <p:cond delay="0"/>
                                          </p:stCondLst>
                                        </p:cTn>
                                        <p:tgtEl>
                                          <p:spTgt spid="104"/>
                                        </p:tgtEl>
                                        <p:attrNameLst>
                                          <p:attrName>style.visibility</p:attrName>
                                        </p:attrNameLst>
                                      </p:cBhvr>
                                      <p:to>
                                        <p:strVal val="visible"/>
                                      </p:to>
                                    </p:set>
                                    <p:animEffect transition="in" filter="dissolve">
                                      <p:cBhvr>
                                        <p:cTn id="85" dur="500"/>
                                        <p:tgtEl>
                                          <p:spTgt spid="104"/>
                                        </p:tgtEl>
                                      </p:cBhvr>
                                    </p:animEffect>
                                  </p:childTnLst>
                                </p:cTn>
                              </p:par>
                              <p:par>
                                <p:cTn id="86" presetID="9" presetClass="entr" presetSubtype="0" fill="hold" nodeType="withEffect">
                                  <p:stCondLst>
                                    <p:cond delay="0"/>
                                  </p:stCondLst>
                                  <p:childTnLst>
                                    <p:set>
                                      <p:cBhvr>
                                        <p:cTn id="87" dur="1" fill="hold">
                                          <p:stCondLst>
                                            <p:cond delay="0"/>
                                          </p:stCondLst>
                                        </p:cTn>
                                        <p:tgtEl>
                                          <p:spTgt spid="105"/>
                                        </p:tgtEl>
                                        <p:attrNameLst>
                                          <p:attrName>style.visibility</p:attrName>
                                        </p:attrNameLst>
                                      </p:cBhvr>
                                      <p:to>
                                        <p:strVal val="visible"/>
                                      </p:to>
                                    </p:set>
                                    <p:animEffect transition="in" filter="dissolve">
                                      <p:cBhvr>
                                        <p:cTn id="88" dur="500"/>
                                        <p:tgtEl>
                                          <p:spTgt spid="105"/>
                                        </p:tgtEl>
                                      </p:cBhvr>
                                    </p:animEffect>
                                  </p:childTnLst>
                                </p:cTn>
                              </p:par>
                              <p:par>
                                <p:cTn id="89" presetID="9" presetClass="entr" presetSubtype="0" fill="hold" grpId="0" nodeType="withEffect">
                                  <p:stCondLst>
                                    <p:cond delay="0"/>
                                  </p:stCondLst>
                                  <p:childTnLst>
                                    <p:set>
                                      <p:cBhvr>
                                        <p:cTn id="90" dur="1" fill="hold">
                                          <p:stCondLst>
                                            <p:cond delay="0"/>
                                          </p:stCondLst>
                                        </p:cTn>
                                        <p:tgtEl>
                                          <p:spTgt spid="106"/>
                                        </p:tgtEl>
                                        <p:attrNameLst>
                                          <p:attrName>style.visibility</p:attrName>
                                        </p:attrNameLst>
                                      </p:cBhvr>
                                      <p:to>
                                        <p:strVal val="visible"/>
                                      </p:to>
                                    </p:set>
                                    <p:animEffect transition="in" filter="dissolve">
                                      <p:cBhvr>
                                        <p:cTn id="91" dur="500"/>
                                        <p:tgtEl>
                                          <p:spTgt spid="106"/>
                                        </p:tgtEl>
                                      </p:cBhvr>
                                    </p:animEffect>
                                  </p:childTnLst>
                                </p:cTn>
                              </p:par>
                              <p:par>
                                <p:cTn id="92" presetID="9" presetClass="entr" presetSubtype="0" fill="hold" grpId="0" nodeType="withEffect">
                                  <p:stCondLst>
                                    <p:cond delay="0"/>
                                  </p:stCondLst>
                                  <p:childTnLst>
                                    <p:set>
                                      <p:cBhvr>
                                        <p:cTn id="93" dur="1" fill="hold">
                                          <p:stCondLst>
                                            <p:cond delay="0"/>
                                          </p:stCondLst>
                                        </p:cTn>
                                        <p:tgtEl>
                                          <p:spTgt spid="107"/>
                                        </p:tgtEl>
                                        <p:attrNameLst>
                                          <p:attrName>style.visibility</p:attrName>
                                        </p:attrNameLst>
                                      </p:cBhvr>
                                      <p:to>
                                        <p:strVal val="visible"/>
                                      </p:to>
                                    </p:set>
                                    <p:animEffect transition="in" filter="dissolve">
                                      <p:cBhvr>
                                        <p:cTn id="94" dur="500"/>
                                        <p:tgtEl>
                                          <p:spTgt spid="107"/>
                                        </p:tgtEl>
                                      </p:cBhvr>
                                    </p:animEffect>
                                  </p:childTnLst>
                                </p:cTn>
                              </p:par>
                            </p:childTnLst>
                          </p:cTn>
                        </p:par>
                      </p:childTnLst>
                    </p:cTn>
                  </p:par>
                  <p:par>
                    <p:cTn id="95" fill="hold">
                      <p:stCondLst>
                        <p:cond delay="indefinite"/>
                      </p:stCondLst>
                      <p:childTnLst>
                        <p:par>
                          <p:cTn id="96" fill="hold">
                            <p:stCondLst>
                              <p:cond delay="0"/>
                            </p:stCondLst>
                            <p:childTnLst>
                              <p:par>
                                <p:cTn id="97" presetID="9" presetClass="entr" presetSubtype="0" fill="hold" nodeType="clickEffect">
                                  <p:stCondLst>
                                    <p:cond delay="0"/>
                                  </p:stCondLst>
                                  <p:childTnLst>
                                    <p:set>
                                      <p:cBhvr>
                                        <p:cTn id="98" dur="1" fill="hold">
                                          <p:stCondLst>
                                            <p:cond delay="0"/>
                                          </p:stCondLst>
                                        </p:cTn>
                                        <p:tgtEl>
                                          <p:spTgt spid="115"/>
                                        </p:tgtEl>
                                        <p:attrNameLst>
                                          <p:attrName>style.visibility</p:attrName>
                                        </p:attrNameLst>
                                      </p:cBhvr>
                                      <p:to>
                                        <p:strVal val="visible"/>
                                      </p:to>
                                    </p:set>
                                    <p:animEffect transition="in" filter="dissolve">
                                      <p:cBhvr>
                                        <p:cTn id="99" dur="500"/>
                                        <p:tgtEl>
                                          <p:spTgt spid="1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P spid="22" grpId="0" animBg="1"/>
      <p:bldP spid="75" grpId="0" animBg="1"/>
      <p:bldP spid="76" grpId="0" animBg="1"/>
      <p:bldP spid="77" grpId="0" animBg="1"/>
      <p:bldP spid="78" grpId="0" animBg="1"/>
      <p:bldP spid="79" grpId="0" animBg="1"/>
      <p:bldP spid="80" grpId="0" animBg="1"/>
      <p:bldP spid="84" grpId="0" animBg="1"/>
      <p:bldP spid="85" grpId="0" animBg="1"/>
      <p:bldP spid="86" grpId="0" animBg="1"/>
      <p:bldP spid="95" grpId="0" animBg="1"/>
      <p:bldP spid="106" grpId="0"/>
      <p:bldP spid="107" grpId="0"/>
      <p:bldP spid="108" grpId="0"/>
      <p:bldP spid="116" grpId="0"/>
      <p:bldP spid="11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グループ化 21">
            <a:extLst>
              <a:ext uri="{FF2B5EF4-FFF2-40B4-BE49-F238E27FC236}">
                <a16:creationId xmlns:a16="http://schemas.microsoft.com/office/drawing/2014/main" id="{7038C8E5-A226-F044-9977-837ADF7F01EA}"/>
              </a:ext>
            </a:extLst>
          </p:cNvPr>
          <p:cNvGrpSpPr/>
          <p:nvPr/>
        </p:nvGrpSpPr>
        <p:grpSpPr>
          <a:xfrm>
            <a:off x="6597414" y="4610313"/>
            <a:ext cx="762000" cy="844987"/>
            <a:chOff x="7153704" y="4379097"/>
            <a:chExt cx="1538592" cy="1538591"/>
          </a:xfrm>
        </p:grpSpPr>
        <p:pic>
          <p:nvPicPr>
            <p:cNvPr id="26" name="図 25">
              <a:extLst>
                <a:ext uri="{FF2B5EF4-FFF2-40B4-BE49-F238E27FC236}">
                  <a16:creationId xmlns:a16="http://schemas.microsoft.com/office/drawing/2014/main" id="{AE81E9D7-EAAE-824D-976A-7CBEBA9C861F}"/>
                </a:ext>
              </a:extLst>
            </p:cNvPr>
            <p:cNvPicPr>
              <a:picLocks noChangeAspect="1"/>
            </p:cNvPicPr>
            <p:nvPr/>
          </p:nvPicPr>
          <p:blipFill>
            <a:blip r:embed="rId3"/>
            <a:stretch>
              <a:fillRect/>
            </a:stretch>
          </p:blipFill>
          <p:spPr>
            <a:xfrm>
              <a:off x="7153704" y="4379097"/>
              <a:ext cx="1538592" cy="1538591"/>
            </a:xfrm>
            <a:prstGeom prst="rect">
              <a:avLst/>
            </a:prstGeom>
          </p:spPr>
        </p:pic>
        <p:cxnSp>
          <p:nvCxnSpPr>
            <p:cNvPr id="30" name="直線コネクタ 29">
              <a:extLst>
                <a:ext uri="{FF2B5EF4-FFF2-40B4-BE49-F238E27FC236}">
                  <a16:creationId xmlns:a16="http://schemas.microsoft.com/office/drawing/2014/main" id="{F38D2529-39FC-2C45-A861-CA0D79378B60}"/>
                </a:ext>
              </a:extLst>
            </p:cNvPr>
            <p:cNvCxnSpPr>
              <a:cxnSpLocks/>
            </p:cNvCxnSpPr>
            <p:nvPr/>
          </p:nvCxnSpPr>
          <p:spPr>
            <a:xfrm flipH="1">
              <a:off x="7534645" y="5659552"/>
              <a:ext cx="140467" cy="12314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直線コネクタ 30">
              <a:extLst>
                <a:ext uri="{FF2B5EF4-FFF2-40B4-BE49-F238E27FC236}">
                  <a16:creationId xmlns:a16="http://schemas.microsoft.com/office/drawing/2014/main" id="{E198BB7E-0729-4244-A3A0-AFA2FB05DB03}"/>
                </a:ext>
              </a:extLst>
            </p:cNvPr>
            <p:cNvCxnSpPr>
              <a:cxnSpLocks/>
            </p:cNvCxnSpPr>
            <p:nvPr/>
          </p:nvCxnSpPr>
          <p:spPr>
            <a:xfrm flipH="1">
              <a:off x="7658834" y="5667297"/>
              <a:ext cx="140467" cy="12314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タイトル 1">
            <a:extLst>
              <a:ext uri="{FF2B5EF4-FFF2-40B4-BE49-F238E27FC236}">
                <a16:creationId xmlns:a16="http://schemas.microsoft.com/office/drawing/2014/main" id="{1271143B-D474-B442-93A9-87989DC8CECD}"/>
              </a:ext>
            </a:extLst>
          </p:cNvPr>
          <p:cNvSpPr>
            <a:spLocks noGrp="1"/>
          </p:cNvSpPr>
          <p:nvPr>
            <p:ph type="title"/>
          </p:nvPr>
        </p:nvSpPr>
        <p:spPr/>
        <p:txBody>
          <a:bodyPr/>
          <a:lstStyle/>
          <a:p>
            <a:r>
              <a:rPr kumimoji="1" lang="en-US" altLang="ja-JP" dirty="0"/>
              <a:t>Background</a:t>
            </a:r>
            <a:endParaRPr kumimoji="1" lang="ja-JP" altLang="en-US"/>
          </a:p>
        </p:txBody>
      </p:sp>
      <p:sp>
        <p:nvSpPr>
          <p:cNvPr id="4" name="スライド番号プレースホルダー 3">
            <a:extLst>
              <a:ext uri="{FF2B5EF4-FFF2-40B4-BE49-F238E27FC236}">
                <a16:creationId xmlns:a16="http://schemas.microsoft.com/office/drawing/2014/main" id="{F46ABD8D-C31B-5C44-95CD-436EC4D390B3}"/>
              </a:ext>
            </a:extLst>
          </p:cNvPr>
          <p:cNvSpPr>
            <a:spLocks noGrp="1"/>
          </p:cNvSpPr>
          <p:nvPr>
            <p:ph type="sldNum" sz="quarter" idx="11"/>
          </p:nvPr>
        </p:nvSpPr>
        <p:spPr/>
        <p:txBody>
          <a:bodyPr/>
          <a:lstStyle/>
          <a:p>
            <a:fld id="{D2D8002D-B5B0-4BAC-B1F6-782DDCCE6D9C}" type="slidenum">
              <a:rPr lang="ja-JP" altLang="en-US" smtClean="0">
                <a:solidFill>
                  <a:prstClr val="black"/>
                </a:solidFill>
              </a:rPr>
              <a:pPr/>
              <a:t>4</a:t>
            </a:fld>
            <a:endParaRPr lang="ja-JP" altLang="en-US" dirty="0"/>
          </a:p>
        </p:txBody>
      </p:sp>
      <p:sp>
        <p:nvSpPr>
          <p:cNvPr id="20" name="正方形/長方形 19">
            <a:extLst>
              <a:ext uri="{FF2B5EF4-FFF2-40B4-BE49-F238E27FC236}">
                <a16:creationId xmlns:a16="http://schemas.microsoft.com/office/drawing/2014/main" id="{FCFD9006-43BC-4C44-97AE-7CC3BAC0BBFA}"/>
              </a:ext>
            </a:extLst>
          </p:cNvPr>
          <p:cNvSpPr/>
          <p:nvPr/>
        </p:nvSpPr>
        <p:spPr>
          <a:xfrm>
            <a:off x="209600" y="874908"/>
            <a:ext cx="3241208" cy="461665"/>
          </a:xfrm>
          <a:prstGeom prst="rect">
            <a:avLst/>
          </a:prstGeom>
        </p:spPr>
        <p:txBody>
          <a:bodyPr wrap="none">
            <a:spAutoFit/>
          </a:bodyPr>
          <a:lstStyle/>
          <a:p>
            <a:r>
              <a:rPr lang="en-US" altLang="ja-JP" sz="2400" b="1" u="sng" dirty="0"/>
              <a:t>At the disaster situation</a:t>
            </a:r>
            <a:endParaRPr lang="ja-JP" altLang="en-US" sz="2400" b="1" u="sng" dirty="0"/>
          </a:p>
        </p:txBody>
      </p:sp>
      <p:sp>
        <p:nvSpPr>
          <p:cNvPr id="23" name="正方形/長方形 22">
            <a:extLst>
              <a:ext uri="{FF2B5EF4-FFF2-40B4-BE49-F238E27FC236}">
                <a16:creationId xmlns:a16="http://schemas.microsoft.com/office/drawing/2014/main" id="{51BA16A5-6937-D546-8DC6-E2982574699D}"/>
              </a:ext>
            </a:extLst>
          </p:cNvPr>
          <p:cNvSpPr/>
          <p:nvPr/>
        </p:nvSpPr>
        <p:spPr>
          <a:xfrm>
            <a:off x="526142" y="1861249"/>
            <a:ext cx="6833272" cy="400110"/>
          </a:xfrm>
          <a:prstGeom prst="rect">
            <a:avLst/>
          </a:prstGeom>
        </p:spPr>
        <p:txBody>
          <a:bodyPr wrap="square">
            <a:spAutoFit/>
          </a:bodyPr>
          <a:lstStyle/>
          <a:p>
            <a:pPr marL="285750" indent="-285750">
              <a:buFont typeface="Arial" panose="020B0604020202020204" pitchFamily="34" charset="0"/>
              <a:buChar char="•"/>
            </a:pPr>
            <a:r>
              <a:rPr lang="en" altLang="ja-JP" sz="2000" dirty="0"/>
              <a:t>People spread the information about disaster victim support.</a:t>
            </a:r>
          </a:p>
        </p:txBody>
      </p:sp>
      <p:sp>
        <p:nvSpPr>
          <p:cNvPr id="27" name="テキスト ボックス 26">
            <a:extLst>
              <a:ext uri="{FF2B5EF4-FFF2-40B4-BE49-F238E27FC236}">
                <a16:creationId xmlns:a16="http://schemas.microsoft.com/office/drawing/2014/main" id="{A283ABD2-434F-1444-ADAA-535CD4F9A82F}"/>
              </a:ext>
            </a:extLst>
          </p:cNvPr>
          <p:cNvSpPr txBox="1"/>
          <p:nvPr/>
        </p:nvSpPr>
        <p:spPr>
          <a:xfrm>
            <a:off x="1457494" y="2314562"/>
            <a:ext cx="5326310" cy="400110"/>
          </a:xfrm>
          <a:prstGeom prst="rect">
            <a:avLst/>
          </a:prstGeom>
          <a:noFill/>
        </p:spPr>
        <p:txBody>
          <a:bodyPr wrap="square" rtlCol="0">
            <a:spAutoFit/>
          </a:bodyPr>
          <a:lstStyle/>
          <a:p>
            <a:r>
              <a:rPr lang="en-US" altLang="ja-JP" sz="2000" dirty="0"/>
              <a:t>Because they can spread easily the information</a:t>
            </a:r>
            <a:r>
              <a:rPr lang="en" altLang="ja-JP" sz="2000" dirty="0"/>
              <a:t>.</a:t>
            </a:r>
            <a:endParaRPr kumimoji="1" lang="ja-JP" altLang="en-US" sz="2000" dirty="0"/>
          </a:p>
        </p:txBody>
      </p:sp>
      <p:sp>
        <p:nvSpPr>
          <p:cNvPr id="28" name="右矢印 27">
            <a:extLst>
              <a:ext uri="{FF2B5EF4-FFF2-40B4-BE49-F238E27FC236}">
                <a16:creationId xmlns:a16="http://schemas.microsoft.com/office/drawing/2014/main" id="{3E9E7185-6317-9D4A-8FAD-945A97568D8C}"/>
              </a:ext>
            </a:extLst>
          </p:cNvPr>
          <p:cNvSpPr/>
          <p:nvPr/>
        </p:nvSpPr>
        <p:spPr>
          <a:xfrm>
            <a:off x="980097" y="2291982"/>
            <a:ext cx="423801" cy="445270"/>
          </a:xfrm>
          <a:prstGeom prst="rightArrow">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a:extLst>
              <a:ext uri="{FF2B5EF4-FFF2-40B4-BE49-F238E27FC236}">
                <a16:creationId xmlns:a16="http://schemas.microsoft.com/office/drawing/2014/main" id="{6ABFDC25-0394-C747-A725-5314E6D0127A}"/>
              </a:ext>
            </a:extLst>
          </p:cNvPr>
          <p:cNvSpPr/>
          <p:nvPr/>
        </p:nvSpPr>
        <p:spPr>
          <a:xfrm>
            <a:off x="526142" y="1482666"/>
            <a:ext cx="877163" cy="369332"/>
          </a:xfrm>
          <a:prstGeom prst="rect">
            <a:avLst/>
          </a:prstGeom>
          <a:solidFill>
            <a:schemeClr val="bg1"/>
          </a:solidFill>
          <a:ln>
            <a:solidFill>
              <a:schemeClr val="tx1"/>
            </a:solidFill>
          </a:ln>
        </p:spPr>
        <p:txBody>
          <a:bodyPr wrap="none">
            <a:spAutoFit/>
          </a:bodyPr>
          <a:lstStyle/>
          <a:p>
            <a:r>
              <a:rPr lang="en" altLang="ja-JP" dirty="0"/>
              <a:t>Twitter</a:t>
            </a:r>
            <a:endParaRPr lang="ja-JP" altLang="en-US"/>
          </a:p>
        </p:txBody>
      </p:sp>
      <p:pic>
        <p:nvPicPr>
          <p:cNvPr id="25" name="Picture 2" descr="http://www.europosgrados.org/euromex/images/icon-twitter.png">
            <a:extLst>
              <a:ext uri="{FF2B5EF4-FFF2-40B4-BE49-F238E27FC236}">
                <a16:creationId xmlns:a16="http://schemas.microsoft.com/office/drawing/2014/main" id="{70D9E16D-74BF-D049-BAA8-F237ADAC32C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65995" y="1345332"/>
            <a:ext cx="468564" cy="506666"/>
          </a:xfrm>
          <a:prstGeom prst="rect">
            <a:avLst/>
          </a:prstGeom>
          <a:noFill/>
          <a:extLst>
            <a:ext uri="{909E8E84-426E-40DD-AFC4-6F175D3DCCD1}">
              <a14:hiddenFill xmlns:a14="http://schemas.microsoft.com/office/drawing/2010/main">
                <a:solidFill>
                  <a:srgbClr val="FFFFFF"/>
                </a:solidFill>
              </a14:hiddenFill>
            </a:ext>
          </a:extLst>
        </p:spPr>
      </p:pic>
      <p:grpSp>
        <p:nvGrpSpPr>
          <p:cNvPr id="5" name="グループ化 4">
            <a:extLst>
              <a:ext uri="{FF2B5EF4-FFF2-40B4-BE49-F238E27FC236}">
                <a16:creationId xmlns:a16="http://schemas.microsoft.com/office/drawing/2014/main" id="{551099D9-9087-4644-A6D6-BD1B6A0D5631}"/>
              </a:ext>
            </a:extLst>
          </p:cNvPr>
          <p:cNvGrpSpPr/>
          <p:nvPr/>
        </p:nvGrpSpPr>
        <p:grpSpPr>
          <a:xfrm>
            <a:off x="137592" y="2785492"/>
            <a:ext cx="7339884" cy="1840270"/>
            <a:chOff x="137592" y="3033454"/>
            <a:chExt cx="7339884" cy="1840270"/>
          </a:xfrm>
        </p:grpSpPr>
        <p:grpSp>
          <p:nvGrpSpPr>
            <p:cNvPr id="18" name="グループ化 17">
              <a:extLst>
                <a:ext uri="{FF2B5EF4-FFF2-40B4-BE49-F238E27FC236}">
                  <a16:creationId xmlns:a16="http://schemas.microsoft.com/office/drawing/2014/main" id="{8CA97146-B0D9-DD44-B805-2F6200209C49}"/>
                </a:ext>
              </a:extLst>
            </p:cNvPr>
            <p:cNvGrpSpPr/>
            <p:nvPr/>
          </p:nvGrpSpPr>
          <p:grpSpPr>
            <a:xfrm>
              <a:off x="142521" y="3529982"/>
              <a:ext cx="7334955" cy="1343742"/>
              <a:chOff x="539552" y="3237386"/>
              <a:chExt cx="7334955" cy="1343742"/>
            </a:xfrm>
          </p:grpSpPr>
          <p:grpSp>
            <p:nvGrpSpPr>
              <p:cNvPr id="19" name="グループ化 18">
                <a:extLst>
                  <a:ext uri="{FF2B5EF4-FFF2-40B4-BE49-F238E27FC236}">
                    <a16:creationId xmlns:a16="http://schemas.microsoft.com/office/drawing/2014/main" id="{8FFCF07C-9F81-BE42-8FA6-4AAB5BE4E09D}"/>
                  </a:ext>
                </a:extLst>
              </p:cNvPr>
              <p:cNvGrpSpPr/>
              <p:nvPr/>
            </p:nvGrpSpPr>
            <p:grpSpPr>
              <a:xfrm>
                <a:off x="539552" y="3237386"/>
                <a:ext cx="7334955" cy="1343742"/>
                <a:chOff x="539552" y="3237386"/>
                <a:chExt cx="7334955" cy="1343742"/>
              </a:xfrm>
            </p:grpSpPr>
            <p:sp>
              <p:nvSpPr>
                <p:cNvPr id="24" name="四角形: 角を丸くする 23">
                  <a:extLst>
                    <a:ext uri="{FF2B5EF4-FFF2-40B4-BE49-F238E27FC236}">
                      <a16:creationId xmlns:a16="http://schemas.microsoft.com/office/drawing/2014/main" id="{505A1ABF-7B76-8240-8EC0-904726B5DB48}"/>
                    </a:ext>
                  </a:extLst>
                </p:cNvPr>
                <p:cNvSpPr/>
                <p:nvPr/>
              </p:nvSpPr>
              <p:spPr>
                <a:xfrm>
                  <a:off x="539552" y="3237386"/>
                  <a:ext cx="7334955" cy="1343742"/>
                </a:xfrm>
                <a:prstGeom prst="roundRect">
                  <a:avLst/>
                </a:prstGeom>
                <a:solidFill>
                  <a:schemeClr val="bg1"/>
                </a:solidFill>
                <a:ln w="38100">
                  <a:solidFill>
                    <a:schemeClr val="accent2">
                      <a:lumMod val="60000"/>
                      <a:lumOff val="40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ja-JP" sz="2800" dirty="0"/>
                    <a:t>Some tweets encourage people to behave.</a:t>
                  </a:r>
                </a:p>
                <a:p>
                  <a:pPr marL="457200" indent="-457200">
                    <a:buFont typeface="Arial" panose="020B0604020202020204" pitchFamily="34" charset="0"/>
                    <a:buChar char="•"/>
                  </a:pPr>
                  <a:endParaRPr lang="en-US" altLang="ja-JP" sz="2400" dirty="0"/>
                </a:p>
                <a:p>
                  <a:pPr marL="457200" indent="-457200">
                    <a:buFont typeface="Arial" panose="020B0604020202020204" pitchFamily="34" charset="0"/>
                    <a:buChar char="•"/>
                  </a:pPr>
                  <a:endParaRPr lang="en-US" altLang="ja-JP" sz="2800" dirty="0"/>
                </a:p>
              </p:txBody>
            </p:sp>
            <p:sp>
              <p:nvSpPr>
                <p:cNvPr id="29" name="正方形/長方形 28">
                  <a:extLst>
                    <a:ext uri="{FF2B5EF4-FFF2-40B4-BE49-F238E27FC236}">
                      <a16:creationId xmlns:a16="http://schemas.microsoft.com/office/drawing/2014/main" id="{A0BC5A9F-A30F-464A-BE96-C0F83FBC841D}"/>
                    </a:ext>
                  </a:extLst>
                </p:cNvPr>
                <p:cNvSpPr/>
                <p:nvPr/>
              </p:nvSpPr>
              <p:spPr>
                <a:xfrm>
                  <a:off x="1055678" y="3840650"/>
                  <a:ext cx="6324995" cy="548864"/>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3600" b="1" dirty="0">
                      <a:solidFill>
                        <a:schemeClr val="tx1"/>
                      </a:solidFill>
                    </a:rPr>
                    <a:t>    </a:t>
                  </a:r>
                  <a:r>
                    <a:rPr lang="en-US" altLang="ja-JP" sz="3600" b="1" dirty="0">
                      <a:solidFill>
                        <a:srgbClr val="C00000"/>
                      </a:solidFill>
                    </a:rPr>
                    <a:t>Behavioral facilitation tweet</a:t>
                  </a:r>
                  <a:endParaRPr lang="ja-JP" altLang="en-US" sz="3600" b="1" dirty="0">
                    <a:solidFill>
                      <a:srgbClr val="C00000"/>
                    </a:solidFill>
                  </a:endParaRPr>
                </a:p>
              </p:txBody>
            </p:sp>
          </p:grpSp>
          <p:sp>
            <p:nvSpPr>
              <p:cNvPr id="21" name="矢印: 右 23">
                <a:extLst>
                  <a:ext uri="{FF2B5EF4-FFF2-40B4-BE49-F238E27FC236}">
                    <a16:creationId xmlns:a16="http://schemas.microsoft.com/office/drawing/2014/main" id="{A1ADF326-E04C-A245-B1EF-740403C9BD6C}"/>
                  </a:ext>
                </a:extLst>
              </p:cNvPr>
              <p:cNvSpPr/>
              <p:nvPr/>
            </p:nvSpPr>
            <p:spPr>
              <a:xfrm>
                <a:off x="1300997" y="4028690"/>
                <a:ext cx="288032" cy="246324"/>
              </a:xfrm>
              <a:prstGeom prst="rightArrow">
                <a:avLst/>
              </a:prstGeom>
              <a:ln>
                <a:solidFill>
                  <a:schemeClr val="accent2">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dirty="0"/>
              </a:p>
            </p:txBody>
          </p:sp>
        </p:grpSp>
        <p:sp>
          <p:nvSpPr>
            <p:cNvPr id="7" name="テキスト ボックス 6">
              <a:extLst>
                <a:ext uri="{FF2B5EF4-FFF2-40B4-BE49-F238E27FC236}">
                  <a16:creationId xmlns:a16="http://schemas.microsoft.com/office/drawing/2014/main" id="{B4842692-4EAA-0A45-9E3B-6AC26EC1BC8C}"/>
                </a:ext>
              </a:extLst>
            </p:cNvPr>
            <p:cNvSpPr txBox="1"/>
            <p:nvPr/>
          </p:nvSpPr>
          <p:spPr>
            <a:xfrm>
              <a:off x="137592" y="3033454"/>
              <a:ext cx="2803383" cy="400110"/>
            </a:xfrm>
            <a:prstGeom prst="rect">
              <a:avLst/>
            </a:prstGeom>
            <a:noFill/>
            <a:ln>
              <a:solidFill>
                <a:schemeClr val="accent2">
                  <a:lumMod val="60000"/>
                  <a:lumOff val="40000"/>
                </a:schemeClr>
              </a:solidFill>
            </a:ln>
          </p:spPr>
          <p:txBody>
            <a:bodyPr wrap="square" rtlCol="0">
              <a:spAutoFit/>
            </a:bodyPr>
            <a:lstStyle/>
            <a:p>
              <a:r>
                <a:rPr kumimoji="1" lang="en-US" altLang="ja-JP" sz="2000" b="1" dirty="0"/>
                <a:t>Among that information</a:t>
              </a:r>
              <a:endParaRPr kumimoji="1" lang="ja-JP" altLang="en-US" sz="2000" b="1"/>
            </a:p>
          </p:txBody>
        </p:sp>
      </p:grpSp>
      <p:sp>
        <p:nvSpPr>
          <p:cNvPr id="16" name="正方形/長方形 15">
            <a:extLst>
              <a:ext uri="{FF2B5EF4-FFF2-40B4-BE49-F238E27FC236}">
                <a16:creationId xmlns:a16="http://schemas.microsoft.com/office/drawing/2014/main" id="{F9B27A33-FAAF-7D47-A6FB-28025F266E94}"/>
              </a:ext>
            </a:extLst>
          </p:cNvPr>
          <p:cNvSpPr/>
          <p:nvPr/>
        </p:nvSpPr>
        <p:spPr>
          <a:xfrm>
            <a:off x="20234" y="4590097"/>
            <a:ext cx="3824379" cy="447316"/>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 altLang="ja-JP" sz="2400" b="1" u="sng" dirty="0"/>
              <a:t>For example of earthquake </a:t>
            </a:r>
            <a:endParaRPr lang="ja-JP" altLang="en-US" sz="2400" b="1" u="sng" dirty="0"/>
          </a:p>
        </p:txBody>
      </p:sp>
      <p:sp>
        <p:nvSpPr>
          <p:cNvPr id="17" name="テキスト ボックス 16">
            <a:extLst>
              <a:ext uri="{FF2B5EF4-FFF2-40B4-BE49-F238E27FC236}">
                <a16:creationId xmlns:a16="http://schemas.microsoft.com/office/drawing/2014/main" id="{BF0346EB-4453-1143-91DF-517CCE6C9175}"/>
              </a:ext>
            </a:extLst>
          </p:cNvPr>
          <p:cNvSpPr txBox="1"/>
          <p:nvPr/>
        </p:nvSpPr>
        <p:spPr>
          <a:xfrm>
            <a:off x="641648" y="5017740"/>
            <a:ext cx="6480720" cy="400110"/>
          </a:xfrm>
          <a:prstGeom prst="rect">
            <a:avLst/>
          </a:prstGeom>
          <a:noFill/>
        </p:spPr>
        <p:txBody>
          <a:bodyPr wrap="square" rtlCol="0">
            <a:spAutoFit/>
          </a:bodyPr>
          <a:lstStyle/>
          <a:p>
            <a:r>
              <a:rPr lang="en" altLang="ja-JP" sz="2000" dirty="0"/>
              <a:t>Open the entrance door to secure a means for escape.</a:t>
            </a:r>
            <a:endParaRPr kumimoji="1" lang="ja-JP" altLang="en-US" sz="2000" dirty="0"/>
          </a:p>
        </p:txBody>
      </p:sp>
    </p:spTree>
    <p:extLst>
      <p:ext uri="{BB962C8B-B14F-4D97-AF65-F5344CB8AC3E}">
        <p14:creationId xmlns:p14="http://schemas.microsoft.com/office/powerpoint/2010/main" val="2142705475"/>
      </p:ext>
    </p:extLst>
  </p:cSld>
  <p:clrMapOvr>
    <a:masterClrMapping/>
  </p:clrMapOvr>
  <p:transition>
    <p:cu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85FF4B0-5800-4DD3-A328-9034772B9182}"/>
              </a:ext>
            </a:extLst>
          </p:cNvPr>
          <p:cNvSpPr>
            <a:spLocks noGrp="1"/>
          </p:cNvSpPr>
          <p:nvPr>
            <p:ph type="title"/>
          </p:nvPr>
        </p:nvSpPr>
        <p:spPr/>
        <p:txBody>
          <a:bodyPr/>
          <a:lstStyle/>
          <a:p>
            <a:r>
              <a:rPr kumimoji="1" lang="en-US" altLang="ja-JP" dirty="0"/>
              <a:t>Background</a:t>
            </a:r>
            <a:endParaRPr kumimoji="1" lang="ja-JP" altLang="en-US" dirty="0"/>
          </a:p>
        </p:txBody>
      </p:sp>
      <p:sp>
        <p:nvSpPr>
          <p:cNvPr id="4" name="スライド番号プレースホルダー 3">
            <a:extLst>
              <a:ext uri="{FF2B5EF4-FFF2-40B4-BE49-F238E27FC236}">
                <a16:creationId xmlns:a16="http://schemas.microsoft.com/office/drawing/2014/main" id="{F8ACC225-54B2-420F-AC57-09ED868EED39}"/>
              </a:ext>
            </a:extLst>
          </p:cNvPr>
          <p:cNvSpPr>
            <a:spLocks noGrp="1"/>
          </p:cNvSpPr>
          <p:nvPr>
            <p:ph type="sldNum" sz="quarter" idx="11"/>
          </p:nvPr>
        </p:nvSpPr>
        <p:spPr/>
        <p:txBody>
          <a:bodyPr/>
          <a:lstStyle/>
          <a:p>
            <a:fld id="{D2D8002D-B5B0-4BAC-B1F6-782DDCCE6D9C}" type="slidenum">
              <a:rPr lang="ja-JP" altLang="en-US" smtClean="0">
                <a:solidFill>
                  <a:prstClr val="black"/>
                </a:solidFill>
              </a:rPr>
              <a:pPr/>
              <a:t>5</a:t>
            </a:fld>
            <a:endParaRPr lang="ja-JP" altLang="en-US" dirty="0"/>
          </a:p>
        </p:txBody>
      </p:sp>
      <p:sp>
        <p:nvSpPr>
          <p:cNvPr id="7" name="正方形/長方形 6">
            <a:extLst>
              <a:ext uri="{FF2B5EF4-FFF2-40B4-BE49-F238E27FC236}">
                <a16:creationId xmlns:a16="http://schemas.microsoft.com/office/drawing/2014/main" id="{609C49B5-7DB8-430A-841F-E4F59C553D98}"/>
              </a:ext>
            </a:extLst>
          </p:cNvPr>
          <p:cNvSpPr/>
          <p:nvPr/>
        </p:nvSpPr>
        <p:spPr>
          <a:xfrm>
            <a:off x="399442" y="1974240"/>
            <a:ext cx="7266974" cy="523220"/>
          </a:xfrm>
          <a:prstGeom prst="rect">
            <a:avLst/>
          </a:prstGeom>
        </p:spPr>
        <p:txBody>
          <a:bodyPr wrap="square">
            <a:spAutoFit/>
          </a:bodyPr>
          <a:lstStyle/>
          <a:p>
            <a:pPr marL="342900" indent="-342900">
              <a:buFont typeface="Arial" panose="020B0604020202020204" pitchFamily="34" charset="0"/>
              <a:buChar char="•"/>
            </a:pPr>
            <a:r>
              <a:rPr lang="en-US" altLang="ja-JP" sz="2800" dirty="0"/>
              <a:t>Because it has great effect on user behavior.</a:t>
            </a:r>
            <a:endParaRPr lang="ja-JP" altLang="en-US" sz="2800" dirty="0"/>
          </a:p>
        </p:txBody>
      </p:sp>
      <p:sp>
        <p:nvSpPr>
          <p:cNvPr id="9" name="四角形: 角を丸くする 5">
            <a:extLst>
              <a:ext uri="{FF2B5EF4-FFF2-40B4-BE49-F238E27FC236}">
                <a16:creationId xmlns:a16="http://schemas.microsoft.com/office/drawing/2014/main" id="{736404DB-8717-431F-8586-4EBFCED1EA20}"/>
              </a:ext>
            </a:extLst>
          </p:cNvPr>
          <p:cNvSpPr/>
          <p:nvPr/>
        </p:nvSpPr>
        <p:spPr>
          <a:xfrm>
            <a:off x="1386026" y="3381664"/>
            <a:ext cx="5112568" cy="890460"/>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r>
              <a:rPr lang="en" altLang="ja-JP" sz="2400" b="1" dirty="0">
                <a:solidFill>
                  <a:schemeClr val="tx1"/>
                </a:solidFill>
              </a:rPr>
              <a:t>It is difficult to</a:t>
            </a:r>
            <a:r>
              <a:rPr lang="en-US" altLang="ja-JP" sz="2400" b="1" dirty="0">
                <a:solidFill>
                  <a:schemeClr val="tx1"/>
                </a:solidFill>
              </a:rPr>
              <a:t> extract behavioral facilitation tweet themselves</a:t>
            </a:r>
            <a:r>
              <a:rPr lang="en" altLang="ja-JP" sz="2400" b="1" dirty="0">
                <a:solidFill>
                  <a:schemeClr val="tx1"/>
                </a:solidFill>
              </a:rPr>
              <a:t>.</a:t>
            </a:r>
            <a:endParaRPr lang="en-US" altLang="ja-JP" sz="2400" b="1" dirty="0">
              <a:solidFill>
                <a:schemeClr val="tx1"/>
              </a:solidFill>
            </a:endParaRPr>
          </a:p>
        </p:txBody>
      </p:sp>
      <p:sp>
        <p:nvSpPr>
          <p:cNvPr id="12" name="四角形: 角を丸くする 5">
            <a:extLst>
              <a:ext uri="{FF2B5EF4-FFF2-40B4-BE49-F238E27FC236}">
                <a16:creationId xmlns:a16="http://schemas.microsoft.com/office/drawing/2014/main" id="{401259DC-15BE-4F27-94C5-79E2ACB0DB33}"/>
              </a:ext>
            </a:extLst>
          </p:cNvPr>
          <p:cNvSpPr/>
          <p:nvPr/>
        </p:nvSpPr>
        <p:spPr>
          <a:xfrm>
            <a:off x="349222" y="1259648"/>
            <a:ext cx="7075438" cy="659321"/>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2800" b="1" dirty="0">
                <a:solidFill>
                  <a:schemeClr val="tx1"/>
                </a:solidFill>
              </a:rPr>
              <a:t>The behavioral facilitation tweet is important.</a:t>
            </a:r>
          </a:p>
        </p:txBody>
      </p:sp>
      <p:sp>
        <p:nvSpPr>
          <p:cNvPr id="15" name="テキスト ボックス 14">
            <a:extLst>
              <a:ext uri="{FF2B5EF4-FFF2-40B4-BE49-F238E27FC236}">
                <a16:creationId xmlns:a16="http://schemas.microsoft.com/office/drawing/2014/main" id="{19A64CDA-8220-450C-8FD4-CC67FEB28652}"/>
              </a:ext>
            </a:extLst>
          </p:cNvPr>
          <p:cNvSpPr txBox="1"/>
          <p:nvPr/>
        </p:nvSpPr>
        <p:spPr>
          <a:xfrm>
            <a:off x="353616" y="2990217"/>
            <a:ext cx="1656184" cy="461665"/>
          </a:xfrm>
          <a:prstGeom prst="rect">
            <a:avLst/>
          </a:prstGeom>
          <a:noFill/>
        </p:spPr>
        <p:txBody>
          <a:bodyPr wrap="square" rtlCol="0">
            <a:spAutoFit/>
          </a:bodyPr>
          <a:lstStyle/>
          <a:p>
            <a:r>
              <a:rPr kumimoji="1" lang="en-US" altLang="ja-JP" sz="2400" b="1" u="sng" dirty="0"/>
              <a:t>However</a:t>
            </a:r>
            <a:endParaRPr kumimoji="1" lang="ja-JP" altLang="en-US" sz="2400" b="1" u="sng" dirty="0"/>
          </a:p>
        </p:txBody>
      </p:sp>
      <p:pic>
        <p:nvPicPr>
          <p:cNvPr id="1026" name="Picture 2" descr="「頭抱える イラスト」の画像検索結果">
            <a:extLst>
              <a:ext uri="{FF2B5EF4-FFF2-40B4-BE49-F238E27FC236}">
                <a16:creationId xmlns:a16="http://schemas.microsoft.com/office/drawing/2014/main" id="{3771339F-ECF9-45AC-8ADE-F0B26CF93B2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28570" y="3815812"/>
            <a:ext cx="944399" cy="944399"/>
          </a:xfrm>
          <a:prstGeom prst="rect">
            <a:avLst/>
          </a:prstGeom>
          <a:noFill/>
          <a:extLst>
            <a:ext uri="{909E8E84-426E-40DD-AFC4-6F175D3DCCD1}">
              <a14:hiddenFill xmlns:a14="http://schemas.microsoft.com/office/drawing/2010/main">
                <a:solidFill>
                  <a:srgbClr val="FFFFFF"/>
                </a:solidFill>
              </a14:hiddenFill>
            </a:ext>
          </a:extLst>
        </p:spPr>
      </p:pic>
      <p:sp>
        <p:nvSpPr>
          <p:cNvPr id="3" name="右矢印 2">
            <a:extLst>
              <a:ext uri="{FF2B5EF4-FFF2-40B4-BE49-F238E27FC236}">
                <a16:creationId xmlns:a16="http://schemas.microsoft.com/office/drawing/2014/main" id="{E63FEB5A-5095-5942-898A-6E6C61A0D22F}"/>
              </a:ext>
            </a:extLst>
          </p:cNvPr>
          <p:cNvSpPr/>
          <p:nvPr/>
        </p:nvSpPr>
        <p:spPr>
          <a:xfrm>
            <a:off x="1602050" y="4426867"/>
            <a:ext cx="407750" cy="4320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2C9B77AA-8268-4341-B855-C25B9E1F520D}"/>
              </a:ext>
            </a:extLst>
          </p:cNvPr>
          <p:cNvSpPr txBox="1"/>
          <p:nvPr/>
        </p:nvSpPr>
        <p:spPr>
          <a:xfrm>
            <a:off x="2179678" y="4412059"/>
            <a:ext cx="3755099" cy="461665"/>
          </a:xfrm>
          <a:prstGeom prst="rect">
            <a:avLst/>
          </a:prstGeom>
          <a:noFill/>
        </p:spPr>
        <p:txBody>
          <a:bodyPr wrap="square" rtlCol="0">
            <a:spAutoFit/>
          </a:bodyPr>
          <a:lstStyle/>
          <a:p>
            <a:r>
              <a:rPr kumimoji="1" lang="en-US" altLang="ja-JP" sz="2400" dirty="0"/>
              <a:t>There </a:t>
            </a:r>
            <a:r>
              <a:rPr lang="en-US" altLang="ja-JP" sz="2400" dirty="0"/>
              <a:t>are </a:t>
            </a:r>
            <a:r>
              <a:rPr kumimoji="1" lang="en-US" altLang="ja-JP" sz="2400" dirty="0"/>
              <a:t>so many tweet.</a:t>
            </a:r>
            <a:endParaRPr kumimoji="1" lang="ja-JP" altLang="en-US" sz="2400"/>
          </a:p>
        </p:txBody>
      </p:sp>
    </p:spTree>
    <p:extLst>
      <p:ext uri="{BB962C8B-B14F-4D97-AF65-F5344CB8AC3E}">
        <p14:creationId xmlns:p14="http://schemas.microsoft.com/office/powerpoint/2010/main" val="874293674"/>
      </p:ext>
    </p:extLst>
  </p:cSld>
  <p:clrMapOvr>
    <a:masterClrMapping/>
  </p:clrMapOvr>
  <p:transition>
    <p:cu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60630E5B-6FE5-46EC-8F73-B63347EFB277}"/>
              </a:ext>
            </a:extLst>
          </p:cNvPr>
          <p:cNvSpPr>
            <a:spLocks noGrp="1"/>
          </p:cNvSpPr>
          <p:nvPr>
            <p:ph type="title"/>
          </p:nvPr>
        </p:nvSpPr>
        <p:spPr/>
        <p:txBody>
          <a:bodyPr/>
          <a:lstStyle/>
          <a:p>
            <a:r>
              <a:rPr lang="en-US" altLang="ja-JP" dirty="0"/>
              <a:t>Purpose</a:t>
            </a:r>
            <a:endParaRPr kumimoji="1" lang="ja-JP" altLang="en-US" dirty="0"/>
          </a:p>
        </p:txBody>
      </p:sp>
      <p:sp>
        <p:nvSpPr>
          <p:cNvPr id="11" name="スライド番号プレースホルダー 3">
            <a:extLst>
              <a:ext uri="{FF2B5EF4-FFF2-40B4-BE49-F238E27FC236}">
                <a16:creationId xmlns:a16="http://schemas.microsoft.com/office/drawing/2014/main" id="{3E4C463C-6735-C644-A6A6-F204F1B8F30D}"/>
              </a:ext>
            </a:extLst>
          </p:cNvPr>
          <p:cNvSpPr>
            <a:spLocks noGrp="1"/>
          </p:cNvSpPr>
          <p:nvPr>
            <p:ph type="sldNum" sz="quarter" idx="11"/>
          </p:nvPr>
        </p:nvSpPr>
        <p:spPr/>
        <p:txBody>
          <a:bodyPr/>
          <a:lstStyle/>
          <a:p>
            <a:fld id="{D2D8002D-B5B0-4BAC-B1F6-782DDCCE6D9C}" type="slidenum">
              <a:rPr lang="ja-JP" altLang="en-US">
                <a:solidFill>
                  <a:prstClr val="black"/>
                </a:solidFill>
              </a:rPr>
              <a:pPr/>
              <a:t>6</a:t>
            </a:fld>
            <a:endParaRPr lang="ja-JP" altLang="en-US" dirty="0"/>
          </a:p>
        </p:txBody>
      </p:sp>
      <p:sp>
        <p:nvSpPr>
          <p:cNvPr id="5" name="正方形/長方形 4">
            <a:extLst>
              <a:ext uri="{FF2B5EF4-FFF2-40B4-BE49-F238E27FC236}">
                <a16:creationId xmlns:a16="http://schemas.microsoft.com/office/drawing/2014/main" id="{30D1CB8F-5C64-4082-A827-9354A25A0E42}"/>
              </a:ext>
            </a:extLst>
          </p:cNvPr>
          <p:cNvSpPr/>
          <p:nvPr/>
        </p:nvSpPr>
        <p:spPr>
          <a:xfrm>
            <a:off x="785664" y="985292"/>
            <a:ext cx="6048672" cy="804502"/>
          </a:xfrm>
          <a:prstGeom prst="rect">
            <a:avLst/>
          </a:prstGeom>
          <a:solidFill>
            <a:srgbClr val="C9F2EE"/>
          </a:solidFill>
          <a:ln/>
        </p:spPr>
        <p:style>
          <a:lnRef idx="1">
            <a:schemeClr val="accent4"/>
          </a:lnRef>
          <a:fillRef idx="2">
            <a:schemeClr val="accent4"/>
          </a:fillRef>
          <a:effectRef idx="1">
            <a:schemeClr val="accent4"/>
          </a:effectRef>
          <a:fontRef idx="minor">
            <a:schemeClr val="dk1"/>
          </a:fontRef>
        </p:style>
        <p:txBody>
          <a:bodyPr rtlCol="0" anchor="ctr"/>
          <a:lstStyle/>
          <a:p>
            <a:r>
              <a:rPr lang="ja-JP" altLang="en-US" sz="2800" b="1" dirty="0"/>
              <a:t>①</a:t>
            </a:r>
            <a:r>
              <a:rPr lang="en-US" altLang="ja-JP" sz="2800" b="1" dirty="0"/>
              <a:t> Extract</a:t>
            </a:r>
            <a:r>
              <a:rPr lang="en" altLang="ja-JP" sz="2800" b="1" dirty="0"/>
              <a:t> behavioral facilitation tweet </a:t>
            </a:r>
          </a:p>
          <a:p>
            <a:r>
              <a:rPr lang="en" altLang="ja-JP" sz="2800" b="1" dirty="0"/>
              <a:t>    automatically at disaster situation.</a:t>
            </a:r>
          </a:p>
        </p:txBody>
      </p:sp>
      <p:sp>
        <p:nvSpPr>
          <p:cNvPr id="8" name="四角形: 角を丸くする 7">
            <a:extLst>
              <a:ext uri="{FF2B5EF4-FFF2-40B4-BE49-F238E27FC236}">
                <a16:creationId xmlns:a16="http://schemas.microsoft.com/office/drawing/2014/main" id="{5D6096F7-B3B7-4438-AA87-793C1BF09469}"/>
              </a:ext>
            </a:extLst>
          </p:cNvPr>
          <p:cNvSpPr/>
          <p:nvPr/>
        </p:nvSpPr>
        <p:spPr>
          <a:xfrm>
            <a:off x="258919" y="3421112"/>
            <a:ext cx="2441848" cy="444500"/>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400" dirty="0">
                <a:solidFill>
                  <a:schemeClr val="tx1"/>
                </a:solidFill>
              </a:rPr>
              <a:t>Target contents</a:t>
            </a:r>
            <a:endParaRPr lang="ja-JP" altLang="en-US" sz="2400" dirty="0">
              <a:solidFill>
                <a:schemeClr val="tx1"/>
              </a:solidFill>
            </a:endParaRPr>
          </a:p>
        </p:txBody>
      </p:sp>
      <p:sp>
        <p:nvSpPr>
          <p:cNvPr id="9" name="正方形/長方形 8">
            <a:extLst>
              <a:ext uri="{FF2B5EF4-FFF2-40B4-BE49-F238E27FC236}">
                <a16:creationId xmlns:a16="http://schemas.microsoft.com/office/drawing/2014/main" id="{74B5DEC3-A9E8-454B-8137-FCAEAD438459}"/>
              </a:ext>
            </a:extLst>
          </p:cNvPr>
          <p:cNvSpPr/>
          <p:nvPr/>
        </p:nvSpPr>
        <p:spPr>
          <a:xfrm>
            <a:off x="785664" y="1993404"/>
            <a:ext cx="6048672" cy="792088"/>
          </a:xfrm>
          <a:prstGeom prst="rect">
            <a:avLst/>
          </a:prstGeom>
          <a:solidFill>
            <a:srgbClr val="C9F2EE"/>
          </a:solidFill>
          <a:ln/>
        </p:spPr>
        <p:style>
          <a:lnRef idx="1">
            <a:schemeClr val="accent4"/>
          </a:lnRef>
          <a:fillRef idx="2">
            <a:schemeClr val="accent4"/>
          </a:fillRef>
          <a:effectRef idx="1">
            <a:schemeClr val="accent4"/>
          </a:effectRef>
          <a:fontRef idx="minor">
            <a:schemeClr val="dk1"/>
          </a:fontRef>
        </p:style>
        <p:txBody>
          <a:bodyPr rtlCol="0" anchor="ctr"/>
          <a:lstStyle/>
          <a:p>
            <a:r>
              <a:rPr lang="en-US" altLang="ja-JP" sz="2800" b="1" dirty="0"/>
              <a:t>② Visualize of behavioral facilitation </a:t>
            </a:r>
          </a:p>
          <a:p>
            <a:r>
              <a:rPr lang="en-US" altLang="ja-JP" sz="2800" b="1" dirty="0"/>
              <a:t>     tweet at disaster situation.</a:t>
            </a:r>
            <a:endParaRPr lang="ja-JP" altLang="en-US" sz="2800" b="1" dirty="0"/>
          </a:p>
        </p:txBody>
      </p:sp>
      <p:grpSp>
        <p:nvGrpSpPr>
          <p:cNvPr id="10" name="グループ化 9">
            <a:extLst>
              <a:ext uri="{FF2B5EF4-FFF2-40B4-BE49-F238E27FC236}">
                <a16:creationId xmlns:a16="http://schemas.microsoft.com/office/drawing/2014/main" id="{5BDE173A-97CC-4D2E-AEAE-4D34EA3A2983}"/>
              </a:ext>
            </a:extLst>
          </p:cNvPr>
          <p:cNvGrpSpPr/>
          <p:nvPr/>
        </p:nvGrpSpPr>
        <p:grpSpPr>
          <a:xfrm>
            <a:off x="425624" y="2857500"/>
            <a:ext cx="7336613" cy="452880"/>
            <a:chOff x="904237" y="4834989"/>
            <a:chExt cx="7336613" cy="452880"/>
          </a:xfrm>
        </p:grpSpPr>
        <p:sp>
          <p:nvSpPr>
            <p:cNvPr id="12" name="正方形/長方形 11">
              <a:extLst>
                <a:ext uri="{FF2B5EF4-FFF2-40B4-BE49-F238E27FC236}">
                  <a16:creationId xmlns:a16="http://schemas.microsoft.com/office/drawing/2014/main" id="{F8872FA8-89ED-4F0C-996E-56BBEF5DBA73}"/>
                </a:ext>
              </a:extLst>
            </p:cNvPr>
            <p:cNvSpPr/>
            <p:nvPr/>
          </p:nvSpPr>
          <p:spPr>
            <a:xfrm>
              <a:off x="1184066" y="4834989"/>
              <a:ext cx="7056784" cy="452880"/>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 altLang="ja-JP" sz="2000" dirty="0">
                  <a:solidFill>
                    <a:schemeClr val="tx1"/>
                  </a:solidFill>
                </a:rPr>
                <a:t>We consider the system can support to users for their actions.</a:t>
              </a:r>
              <a:endParaRPr lang="ja-JP" altLang="en-US" sz="2000" b="1" u="sng" dirty="0">
                <a:solidFill>
                  <a:schemeClr val="tx1"/>
                </a:solidFill>
              </a:endParaRPr>
            </a:p>
          </p:txBody>
        </p:sp>
        <p:sp>
          <p:nvSpPr>
            <p:cNvPr id="13" name="右矢印 16">
              <a:extLst>
                <a:ext uri="{FF2B5EF4-FFF2-40B4-BE49-F238E27FC236}">
                  <a16:creationId xmlns:a16="http://schemas.microsoft.com/office/drawing/2014/main" id="{FE1787EF-670C-46E9-8DB2-0842262EEE00}"/>
                </a:ext>
              </a:extLst>
            </p:cNvPr>
            <p:cNvSpPr/>
            <p:nvPr/>
          </p:nvSpPr>
          <p:spPr>
            <a:xfrm>
              <a:off x="904237" y="4845986"/>
              <a:ext cx="329236" cy="430887"/>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14" name="図 13">
            <a:extLst>
              <a:ext uri="{FF2B5EF4-FFF2-40B4-BE49-F238E27FC236}">
                <a16:creationId xmlns:a16="http://schemas.microsoft.com/office/drawing/2014/main" id="{94726A87-4D10-C046-A0FF-3399849A2D35}"/>
              </a:ext>
            </a:extLst>
          </p:cNvPr>
          <p:cNvPicPr>
            <a:picLocks noChangeAspect="1"/>
          </p:cNvPicPr>
          <p:nvPr/>
        </p:nvPicPr>
        <p:blipFill>
          <a:blip r:embed="rId3"/>
          <a:stretch>
            <a:fillRect/>
          </a:stretch>
        </p:blipFill>
        <p:spPr>
          <a:xfrm>
            <a:off x="353616" y="4297660"/>
            <a:ext cx="1986053" cy="1331724"/>
          </a:xfrm>
          <a:prstGeom prst="rect">
            <a:avLst/>
          </a:prstGeom>
        </p:spPr>
      </p:pic>
      <p:sp>
        <p:nvSpPr>
          <p:cNvPr id="15" name="テキスト ボックス 14">
            <a:extLst>
              <a:ext uri="{FF2B5EF4-FFF2-40B4-BE49-F238E27FC236}">
                <a16:creationId xmlns:a16="http://schemas.microsoft.com/office/drawing/2014/main" id="{61698C1A-9233-8F4C-A95F-8B44B5DA0D31}"/>
              </a:ext>
            </a:extLst>
          </p:cNvPr>
          <p:cNvSpPr txBox="1"/>
          <p:nvPr/>
        </p:nvSpPr>
        <p:spPr>
          <a:xfrm>
            <a:off x="209600" y="3894207"/>
            <a:ext cx="2281083" cy="400110"/>
          </a:xfrm>
          <a:prstGeom prst="rect">
            <a:avLst/>
          </a:prstGeom>
          <a:noFill/>
        </p:spPr>
        <p:txBody>
          <a:bodyPr wrap="square" rtlCol="0">
            <a:spAutoFit/>
          </a:bodyPr>
          <a:lstStyle/>
          <a:p>
            <a:pPr algn="ctr"/>
            <a:r>
              <a:rPr lang="en-US" altLang="ja-JP" sz="2000" dirty="0"/>
              <a:t>Earthquake</a:t>
            </a:r>
          </a:p>
        </p:txBody>
      </p:sp>
      <p:pic>
        <p:nvPicPr>
          <p:cNvPr id="16" name="図 15">
            <a:extLst>
              <a:ext uri="{FF2B5EF4-FFF2-40B4-BE49-F238E27FC236}">
                <a16:creationId xmlns:a16="http://schemas.microsoft.com/office/drawing/2014/main" id="{A014C6C3-6522-DB44-8A57-6208069D27EE}"/>
              </a:ext>
            </a:extLst>
          </p:cNvPr>
          <p:cNvPicPr>
            <a:picLocks noChangeAspect="1"/>
          </p:cNvPicPr>
          <p:nvPr/>
        </p:nvPicPr>
        <p:blipFill>
          <a:blip r:embed="rId4"/>
          <a:stretch>
            <a:fillRect/>
          </a:stretch>
        </p:blipFill>
        <p:spPr>
          <a:xfrm>
            <a:off x="2626245" y="4297660"/>
            <a:ext cx="2367509" cy="1331724"/>
          </a:xfrm>
          <a:prstGeom prst="rect">
            <a:avLst/>
          </a:prstGeom>
        </p:spPr>
      </p:pic>
      <p:sp>
        <p:nvSpPr>
          <p:cNvPr id="17" name="テキスト ボックス 16">
            <a:extLst>
              <a:ext uri="{FF2B5EF4-FFF2-40B4-BE49-F238E27FC236}">
                <a16:creationId xmlns:a16="http://schemas.microsoft.com/office/drawing/2014/main" id="{459045B4-7710-B744-A198-8DD6E31A9F38}"/>
              </a:ext>
            </a:extLst>
          </p:cNvPr>
          <p:cNvSpPr txBox="1"/>
          <p:nvPr/>
        </p:nvSpPr>
        <p:spPr>
          <a:xfrm>
            <a:off x="2941266" y="3895766"/>
            <a:ext cx="1737465" cy="400110"/>
          </a:xfrm>
          <a:prstGeom prst="rect">
            <a:avLst/>
          </a:prstGeom>
          <a:noFill/>
        </p:spPr>
        <p:txBody>
          <a:bodyPr wrap="square" rtlCol="0">
            <a:spAutoFit/>
          </a:bodyPr>
          <a:lstStyle/>
          <a:p>
            <a:pPr algn="ctr"/>
            <a:r>
              <a:rPr lang="en" altLang="ja-JP" sz="2000" dirty="0"/>
              <a:t>Heavy rain</a:t>
            </a:r>
          </a:p>
        </p:txBody>
      </p:sp>
      <p:pic>
        <p:nvPicPr>
          <p:cNvPr id="18" name="図 17">
            <a:extLst>
              <a:ext uri="{FF2B5EF4-FFF2-40B4-BE49-F238E27FC236}">
                <a16:creationId xmlns:a16="http://schemas.microsoft.com/office/drawing/2014/main" id="{A82D6E39-FDD5-D941-9405-128609672452}"/>
              </a:ext>
            </a:extLst>
          </p:cNvPr>
          <p:cNvPicPr>
            <a:picLocks noChangeAspect="1"/>
          </p:cNvPicPr>
          <p:nvPr/>
        </p:nvPicPr>
        <p:blipFill>
          <a:blip r:embed="rId5"/>
          <a:stretch>
            <a:fillRect/>
          </a:stretch>
        </p:blipFill>
        <p:spPr>
          <a:xfrm>
            <a:off x="5334977" y="4265871"/>
            <a:ext cx="1861758" cy="1346887"/>
          </a:xfrm>
          <a:prstGeom prst="rect">
            <a:avLst/>
          </a:prstGeom>
        </p:spPr>
      </p:pic>
      <p:sp>
        <p:nvSpPr>
          <p:cNvPr id="19" name="テキスト ボックス 18">
            <a:extLst>
              <a:ext uri="{FF2B5EF4-FFF2-40B4-BE49-F238E27FC236}">
                <a16:creationId xmlns:a16="http://schemas.microsoft.com/office/drawing/2014/main" id="{8FE1DA92-8F84-6C4F-9814-A5E03A7E4247}"/>
              </a:ext>
            </a:extLst>
          </p:cNvPr>
          <p:cNvSpPr txBox="1"/>
          <p:nvPr/>
        </p:nvSpPr>
        <p:spPr>
          <a:xfrm>
            <a:off x="5397123" y="3867585"/>
            <a:ext cx="1737465" cy="400110"/>
          </a:xfrm>
          <a:prstGeom prst="rect">
            <a:avLst/>
          </a:prstGeom>
          <a:noFill/>
        </p:spPr>
        <p:txBody>
          <a:bodyPr wrap="square" rtlCol="0">
            <a:spAutoFit/>
          </a:bodyPr>
          <a:lstStyle/>
          <a:p>
            <a:pPr algn="ctr"/>
            <a:r>
              <a:rPr lang="en" altLang="ja-JP" sz="2000" dirty="0"/>
              <a:t>Typhoon</a:t>
            </a:r>
          </a:p>
        </p:txBody>
      </p:sp>
    </p:spTree>
    <p:extLst>
      <p:ext uri="{BB962C8B-B14F-4D97-AF65-F5344CB8AC3E}">
        <p14:creationId xmlns:p14="http://schemas.microsoft.com/office/powerpoint/2010/main" val="2804742272"/>
      </p:ext>
    </p:extLst>
  </p:cSld>
  <p:clrMapOvr>
    <a:masterClrMapping/>
  </p:clrMapOvr>
  <p:transition>
    <p:cu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85FF4B0-5800-4DD3-A328-9034772B9182}"/>
              </a:ext>
            </a:extLst>
          </p:cNvPr>
          <p:cNvSpPr>
            <a:spLocks noGrp="1"/>
          </p:cNvSpPr>
          <p:nvPr>
            <p:ph type="title"/>
          </p:nvPr>
        </p:nvSpPr>
        <p:spPr/>
        <p:txBody>
          <a:bodyPr/>
          <a:lstStyle/>
          <a:p>
            <a:r>
              <a:rPr lang="en-US" altLang="ja-JP" dirty="0"/>
              <a:t>The Flow of our Research</a:t>
            </a:r>
          </a:p>
        </p:txBody>
      </p:sp>
      <p:sp>
        <p:nvSpPr>
          <p:cNvPr id="4" name="スライド番号プレースホルダー 3">
            <a:extLst>
              <a:ext uri="{FF2B5EF4-FFF2-40B4-BE49-F238E27FC236}">
                <a16:creationId xmlns:a16="http://schemas.microsoft.com/office/drawing/2014/main" id="{F8ACC225-54B2-420F-AC57-09ED868EED39}"/>
              </a:ext>
            </a:extLst>
          </p:cNvPr>
          <p:cNvSpPr>
            <a:spLocks noGrp="1"/>
          </p:cNvSpPr>
          <p:nvPr>
            <p:ph type="sldNum" sz="quarter" idx="11"/>
          </p:nvPr>
        </p:nvSpPr>
        <p:spPr/>
        <p:txBody>
          <a:bodyPr/>
          <a:lstStyle/>
          <a:p>
            <a:fld id="{D2D8002D-B5B0-4BAC-B1F6-782DDCCE6D9C}" type="slidenum">
              <a:rPr lang="ja-JP" altLang="en-US" smtClean="0">
                <a:solidFill>
                  <a:prstClr val="black"/>
                </a:solidFill>
              </a:rPr>
              <a:pPr/>
              <a:t>7</a:t>
            </a:fld>
            <a:endParaRPr lang="ja-JP" altLang="en-US" dirty="0"/>
          </a:p>
        </p:txBody>
      </p:sp>
      <p:sp>
        <p:nvSpPr>
          <p:cNvPr id="13" name="角丸四角形 8">
            <a:extLst>
              <a:ext uri="{FF2B5EF4-FFF2-40B4-BE49-F238E27FC236}">
                <a16:creationId xmlns:a16="http://schemas.microsoft.com/office/drawing/2014/main" id="{4E0A78DF-8156-4CE8-9D27-01C01DE65D76}"/>
              </a:ext>
            </a:extLst>
          </p:cNvPr>
          <p:cNvSpPr/>
          <p:nvPr/>
        </p:nvSpPr>
        <p:spPr>
          <a:xfrm>
            <a:off x="508944" y="1993404"/>
            <a:ext cx="6874172" cy="731678"/>
          </a:xfrm>
          <a:prstGeom prst="round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buFont typeface="+mj-lt"/>
              <a:buAutoNum type="arabicPeriod" startAt="2"/>
            </a:pPr>
            <a:r>
              <a:rPr lang="en" altLang="ja-JP" sz="2333" dirty="0">
                <a:solidFill>
                  <a:schemeClr val="tx1"/>
                </a:solidFill>
                <a:latin typeface="+mn-ea"/>
              </a:rPr>
              <a:t>Extracting behavioral facilitation tweets.</a:t>
            </a:r>
            <a:endParaRPr lang="ja-JP" altLang="en-US" sz="2333" dirty="0">
              <a:solidFill>
                <a:schemeClr val="tx1"/>
              </a:solidFill>
              <a:latin typeface="+mn-ea"/>
            </a:endParaRPr>
          </a:p>
        </p:txBody>
      </p:sp>
      <p:sp>
        <p:nvSpPr>
          <p:cNvPr id="14" name="角丸四角形 18">
            <a:extLst>
              <a:ext uri="{FF2B5EF4-FFF2-40B4-BE49-F238E27FC236}">
                <a16:creationId xmlns:a16="http://schemas.microsoft.com/office/drawing/2014/main" id="{762B5B15-EA3D-491E-918D-8DE0E20A8CB9}"/>
              </a:ext>
            </a:extLst>
          </p:cNvPr>
          <p:cNvSpPr/>
          <p:nvPr/>
        </p:nvSpPr>
        <p:spPr>
          <a:xfrm>
            <a:off x="508943" y="3505572"/>
            <a:ext cx="6874173" cy="677650"/>
          </a:xfrm>
          <a:prstGeom prst="round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buFont typeface="+mj-lt"/>
              <a:buAutoNum type="arabicPeriod" startAt="3"/>
            </a:pPr>
            <a:r>
              <a:rPr lang="en" altLang="ja-JP" sz="2400" dirty="0">
                <a:solidFill>
                  <a:schemeClr val="tx1"/>
                </a:solidFill>
              </a:rPr>
              <a:t>Visualizing of behavioral facilitation tweet at disaster situation.</a:t>
            </a:r>
          </a:p>
        </p:txBody>
      </p:sp>
      <p:sp>
        <p:nvSpPr>
          <p:cNvPr id="16" name="角丸四角形 27">
            <a:extLst>
              <a:ext uri="{FF2B5EF4-FFF2-40B4-BE49-F238E27FC236}">
                <a16:creationId xmlns:a16="http://schemas.microsoft.com/office/drawing/2014/main" id="{1A3B3C26-3F91-4042-9470-735D5FFC4596}"/>
              </a:ext>
            </a:extLst>
          </p:cNvPr>
          <p:cNvSpPr/>
          <p:nvPr/>
        </p:nvSpPr>
        <p:spPr>
          <a:xfrm>
            <a:off x="508945" y="1262695"/>
            <a:ext cx="6874172" cy="514685"/>
          </a:xfrm>
          <a:prstGeom prst="round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buFont typeface="+mj-lt"/>
              <a:buAutoNum type="arabicPeriod"/>
            </a:pPr>
            <a:r>
              <a:rPr lang="en" altLang="ja-JP" sz="2333" dirty="0">
                <a:solidFill>
                  <a:schemeClr val="tx1"/>
                </a:solidFill>
              </a:rPr>
              <a:t>Extracting tweets which is written about disasters.</a:t>
            </a:r>
            <a:endParaRPr lang="ja-JP" altLang="en-US" sz="2333" dirty="0">
              <a:solidFill>
                <a:schemeClr val="tx1"/>
              </a:solidFill>
            </a:endParaRPr>
          </a:p>
        </p:txBody>
      </p:sp>
      <p:sp>
        <p:nvSpPr>
          <p:cNvPr id="17" name="角丸四角形 8">
            <a:extLst>
              <a:ext uri="{FF2B5EF4-FFF2-40B4-BE49-F238E27FC236}">
                <a16:creationId xmlns:a16="http://schemas.microsoft.com/office/drawing/2014/main" id="{EAB9DAD3-0ED9-4931-91B4-4B9D13CC2B2E}"/>
              </a:ext>
            </a:extLst>
          </p:cNvPr>
          <p:cNvSpPr/>
          <p:nvPr/>
        </p:nvSpPr>
        <p:spPr>
          <a:xfrm>
            <a:off x="508942" y="4542785"/>
            <a:ext cx="6874173" cy="720557"/>
          </a:xfrm>
          <a:prstGeom prst="round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buFont typeface="+mj-lt"/>
              <a:buAutoNum type="arabicPeriod" startAt="4"/>
            </a:pPr>
            <a:r>
              <a:rPr lang="en" altLang="ja-JP" sz="2333" dirty="0">
                <a:solidFill>
                  <a:schemeClr val="tx1"/>
                </a:solidFill>
                <a:latin typeface="+mn-ea"/>
              </a:rPr>
              <a:t>Presenting the alerts on the behavioral facilitation tweets.</a:t>
            </a:r>
          </a:p>
        </p:txBody>
      </p:sp>
      <p:pic>
        <p:nvPicPr>
          <p:cNvPr id="18" name="Picture 2" descr="http://www.europosgrados.org/euromex/images/icon-twitter.png">
            <a:extLst>
              <a:ext uri="{FF2B5EF4-FFF2-40B4-BE49-F238E27FC236}">
                <a16:creationId xmlns:a16="http://schemas.microsoft.com/office/drawing/2014/main" id="{D32E57F0-37F0-486E-A7DB-33F8813AADF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12839" y="688813"/>
            <a:ext cx="807161" cy="807161"/>
          </a:xfrm>
          <a:prstGeom prst="rect">
            <a:avLst/>
          </a:prstGeom>
          <a:noFill/>
          <a:extLst>
            <a:ext uri="{909E8E84-426E-40DD-AFC4-6F175D3DCCD1}">
              <a14:hiddenFill xmlns:a14="http://schemas.microsoft.com/office/drawing/2010/main">
                <a:solidFill>
                  <a:srgbClr val="FFFFFF"/>
                </a:solidFill>
              </a14:hiddenFill>
            </a:ext>
          </a:extLst>
        </p:spPr>
      </p:pic>
      <p:sp>
        <p:nvSpPr>
          <p:cNvPr id="19" name="矢印: 右 18">
            <a:extLst>
              <a:ext uri="{FF2B5EF4-FFF2-40B4-BE49-F238E27FC236}">
                <a16:creationId xmlns:a16="http://schemas.microsoft.com/office/drawing/2014/main" id="{87C75545-11FF-4AD4-9456-9C7C3CE9F086}"/>
              </a:ext>
            </a:extLst>
          </p:cNvPr>
          <p:cNvSpPr/>
          <p:nvPr/>
        </p:nvSpPr>
        <p:spPr>
          <a:xfrm>
            <a:off x="1145704" y="2658117"/>
            <a:ext cx="360040" cy="44316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テキスト ボックス 19">
            <a:extLst>
              <a:ext uri="{FF2B5EF4-FFF2-40B4-BE49-F238E27FC236}">
                <a16:creationId xmlns:a16="http://schemas.microsoft.com/office/drawing/2014/main" id="{DAA7278B-A2FE-4CC2-BD66-CA48F6D129D2}"/>
              </a:ext>
            </a:extLst>
          </p:cNvPr>
          <p:cNvSpPr txBox="1"/>
          <p:nvPr/>
        </p:nvSpPr>
        <p:spPr>
          <a:xfrm>
            <a:off x="1649760" y="2720356"/>
            <a:ext cx="2520280" cy="369332"/>
          </a:xfrm>
          <a:prstGeom prst="rect">
            <a:avLst/>
          </a:prstGeom>
          <a:noFill/>
          <a:ln w="38100">
            <a:solidFill>
              <a:srgbClr val="00B050"/>
            </a:solidFill>
          </a:ln>
        </p:spPr>
        <p:txBody>
          <a:bodyPr wrap="square" rtlCol="0">
            <a:spAutoFit/>
          </a:bodyPr>
          <a:lstStyle/>
          <a:p>
            <a:r>
              <a:rPr lang="en-US" altLang="ja-JP" dirty="0"/>
              <a:t>D</a:t>
            </a:r>
            <a:r>
              <a:rPr kumimoji="1" lang="en-US" altLang="ja-JP" dirty="0"/>
              <a:t>eep Learning (LSTM)</a:t>
            </a:r>
            <a:endParaRPr kumimoji="1" lang="ja-JP" altLang="en-US" dirty="0"/>
          </a:p>
        </p:txBody>
      </p:sp>
      <p:sp>
        <p:nvSpPr>
          <p:cNvPr id="21" name="四角形: 角を丸くする 3">
            <a:extLst>
              <a:ext uri="{FF2B5EF4-FFF2-40B4-BE49-F238E27FC236}">
                <a16:creationId xmlns:a16="http://schemas.microsoft.com/office/drawing/2014/main" id="{0158C6F1-2E21-4AE7-B220-DC68DF3EFFA8}"/>
              </a:ext>
            </a:extLst>
          </p:cNvPr>
          <p:cNvSpPr/>
          <p:nvPr/>
        </p:nvSpPr>
        <p:spPr>
          <a:xfrm>
            <a:off x="198202" y="2065411"/>
            <a:ext cx="7184913" cy="2386893"/>
          </a:xfrm>
          <a:prstGeom prst="roundRect">
            <a:avLst/>
          </a:prstGeom>
          <a:noFill/>
          <a:ln w="38100">
            <a:solidFill>
              <a:srgbClr val="C0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a:p>
        </p:txBody>
      </p:sp>
      <p:sp>
        <p:nvSpPr>
          <p:cNvPr id="15" name="テキスト ボックス 14">
            <a:extLst>
              <a:ext uri="{FF2B5EF4-FFF2-40B4-BE49-F238E27FC236}">
                <a16:creationId xmlns:a16="http://schemas.microsoft.com/office/drawing/2014/main" id="{6A26B1DD-7BBD-314F-BFE7-7BFCE63AF417}"/>
              </a:ext>
            </a:extLst>
          </p:cNvPr>
          <p:cNvSpPr txBox="1"/>
          <p:nvPr/>
        </p:nvSpPr>
        <p:spPr>
          <a:xfrm>
            <a:off x="4523550" y="2569468"/>
            <a:ext cx="2859565" cy="707886"/>
          </a:xfrm>
          <a:prstGeom prst="rect">
            <a:avLst/>
          </a:prstGeom>
          <a:noFill/>
        </p:spPr>
        <p:txBody>
          <a:bodyPr wrap="square" rtlCol="0">
            <a:spAutoFit/>
          </a:bodyPr>
          <a:lstStyle/>
          <a:p>
            <a:pPr marL="285750" indent="-285750">
              <a:buFont typeface="Arial" panose="020B0604020202020204" pitchFamily="34" charset="0"/>
              <a:buChar char="•"/>
            </a:pPr>
            <a:r>
              <a:rPr lang="en-US" altLang="ja-JP" sz="2000" dirty="0"/>
              <a:t>Earthquake</a:t>
            </a:r>
            <a:endParaRPr kumimoji="1" lang="en-US" altLang="ja-JP" sz="2000" dirty="0"/>
          </a:p>
          <a:p>
            <a:pPr marL="285750" indent="-285750">
              <a:buFont typeface="Arial" panose="020B0604020202020204" pitchFamily="34" charset="0"/>
              <a:buChar char="•"/>
            </a:pPr>
            <a:r>
              <a:rPr lang="en-US" altLang="ja-JP" sz="2000" dirty="0"/>
              <a:t>Heavy rain &amp; Typhoon</a:t>
            </a:r>
            <a:endParaRPr kumimoji="1" lang="ja-JP" altLang="en-US" sz="2000"/>
          </a:p>
        </p:txBody>
      </p:sp>
      <p:sp>
        <p:nvSpPr>
          <p:cNvPr id="22" name="右中かっこ 21">
            <a:extLst>
              <a:ext uri="{FF2B5EF4-FFF2-40B4-BE49-F238E27FC236}">
                <a16:creationId xmlns:a16="http://schemas.microsoft.com/office/drawing/2014/main" id="{05967A21-5851-364B-8D68-92A746A47607}"/>
              </a:ext>
            </a:extLst>
          </p:cNvPr>
          <p:cNvSpPr/>
          <p:nvPr/>
        </p:nvSpPr>
        <p:spPr>
          <a:xfrm rot="10800000">
            <a:off x="4314056" y="2600245"/>
            <a:ext cx="240270" cy="646331"/>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Tree>
    <p:extLst>
      <p:ext uri="{BB962C8B-B14F-4D97-AF65-F5344CB8AC3E}">
        <p14:creationId xmlns:p14="http://schemas.microsoft.com/office/powerpoint/2010/main" val="1889963286"/>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85FF4B0-5800-4DD3-A328-9034772B9182}"/>
              </a:ext>
            </a:extLst>
          </p:cNvPr>
          <p:cNvSpPr>
            <a:spLocks noGrp="1"/>
          </p:cNvSpPr>
          <p:nvPr>
            <p:ph type="title"/>
          </p:nvPr>
        </p:nvSpPr>
        <p:spPr/>
        <p:txBody>
          <a:bodyPr/>
          <a:lstStyle/>
          <a:p>
            <a:r>
              <a:rPr lang="en-US" altLang="ja-JP" dirty="0"/>
              <a:t>The Flow of our Research</a:t>
            </a:r>
          </a:p>
        </p:txBody>
      </p:sp>
      <p:sp>
        <p:nvSpPr>
          <p:cNvPr id="4" name="スライド番号プレースホルダー 3">
            <a:extLst>
              <a:ext uri="{FF2B5EF4-FFF2-40B4-BE49-F238E27FC236}">
                <a16:creationId xmlns:a16="http://schemas.microsoft.com/office/drawing/2014/main" id="{F8ACC225-54B2-420F-AC57-09ED868EED39}"/>
              </a:ext>
            </a:extLst>
          </p:cNvPr>
          <p:cNvSpPr>
            <a:spLocks noGrp="1"/>
          </p:cNvSpPr>
          <p:nvPr>
            <p:ph type="sldNum" sz="quarter" idx="11"/>
          </p:nvPr>
        </p:nvSpPr>
        <p:spPr/>
        <p:txBody>
          <a:bodyPr/>
          <a:lstStyle/>
          <a:p>
            <a:fld id="{D2D8002D-B5B0-4BAC-B1F6-782DDCCE6D9C}" type="slidenum">
              <a:rPr lang="ja-JP" altLang="en-US" smtClean="0">
                <a:solidFill>
                  <a:prstClr val="black"/>
                </a:solidFill>
              </a:rPr>
              <a:pPr/>
              <a:t>8</a:t>
            </a:fld>
            <a:endParaRPr lang="ja-JP" altLang="en-US" dirty="0"/>
          </a:p>
        </p:txBody>
      </p:sp>
      <p:sp>
        <p:nvSpPr>
          <p:cNvPr id="13" name="角丸四角形 8">
            <a:extLst>
              <a:ext uri="{FF2B5EF4-FFF2-40B4-BE49-F238E27FC236}">
                <a16:creationId xmlns:a16="http://schemas.microsoft.com/office/drawing/2014/main" id="{4E0A78DF-8156-4CE8-9D27-01C01DE65D76}"/>
              </a:ext>
            </a:extLst>
          </p:cNvPr>
          <p:cNvSpPr/>
          <p:nvPr/>
        </p:nvSpPr>
        <p:spPr>
          <a:xfrm>
            <a:off x="508944" y="1993404"/>
            <a:ext cx="6874172" cy="731678"/>
          </a:xfrm>
          <a:prstGeom prst="round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buFont typeface="+mj-lt"/>
              <a:buAutoNum type="arabicPeriod" startAt="2"/>
            </a:pPr>
            <a:r>
              <a:rPr lang="en" altLang="ja-JP" sz="2333" dirty="0">
                <a:solidFill>
                  <a:schemeClr val="tx1"/>
                </a:solidFill>
                <a:latin typeface="+mn-ea"/>
              </a:rPr>
              <a:t>Extracting behavioral facilitation tweets.</a:t>
            </a:r>
            <a:endParaRPr lang="ja-JP" altLang="en-US" sz="2333" dirty="0">
              <a:solidFill>
                <a:schemeClr val="tx1"/>
              </a:solidFill>
              <a:latin typeface="+mn-ea"/>
            </a:endParaRPr>
          </a:p>
        </p:txBody>
      </p:sp>
      <p:sp>
        <p:nvSpPr>
          <p:cNvPr id="14" name="角丸四角形 18">
            <a:extLst>
              <a:ext uri="{FF2B5EF4-FFF2-40B4-BE49-F238E27FC236}">
                <a16:creationId xmlns:a16="http://schemas.microsoft.com/office/drawing/2014/main" id="{762B5B15-EA3D-491E-918D-8DE0E20A8CB9}"/>
              </a:ext>
            </a:extLst>
          </p:cNvPr>
          <p:cNvSpPr/>
          <p:nvPr/>
        </p:nvSpPr>
        <p:spPr>
          <a:xfrm>
            <a:off x="508943" y="3505572"/>
            <a:ext cx="6874173" cy="677650"/>
          </a:xfrm>
          <a:prstGeom prst="round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buFont typeface="+mj-lt"/>
              <a:buAutoNum type="arabicPeriod" startAt="3"/>
            </a:pPr>
            <a:r>
              <a:rPr lang="en" altLang="ja-JP" sz="2400" dirty="0">
                <a:solidFill>
                  <a:schemeClr val="tx1"/>
                </a:solidFill>
              </a:rPr>
              <a:t>Visualizing of behavioral facilitation tweet at disaster situation.</a:t>
            </a:r>
          </a:p>
        </p:txBody>
      </p:sp>
      <p:sp>
        <p:nvSpPr>
          <p:cNvPr id="16" name="角丸四角形 27">
            <a:extLst>
              <a:ext uri="{FF2B5EF4-FFF2-40B4-BE49-F238E27FC236}">
                <a16:creationId xmlns:a16="http://schemas.microsoft.com/office/drawing/2014/main" id="{1A3B3C26-3F91-4042-9470-735D5FFC4596}"/>
              </a:ext>
            </a:extLst>
          </p:cNvPr>
          <p:cNvSpPr/>
          <p:nvPr/>
        </p:nvSpPr>
        <p:spPr>
          <a:xfrm>
            <a:off x="508945" y="1262695"/>
            <a:ext cx="6874172" cy="514685"/>
          </a:xfrm>
          <a:prstGeom prst="round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buFont typeface="+mj-lt"/>
              <a:buAutoNum type="arabicPeriod"/>
            </a:pPr>
            <a:r>
              <a:rPr lang="en" altLang="ja-JP" sz="2333" dirty="0">
                <a:solidFill>
                  <a:schemeClr val="tx1"/>
                </a:solidFill>
              </a:rPr>
              <a:t>Extracting tweets which is written about disasters.</a:t>
            </a:r>
            <a:endParaRPr lang="ja-JP" altLang="en-US" sz="2333" dirty="0">
              <a:solidFill>
                <a:schemeClr val="tx1"/>
              </a:solidFill>
            </a:endParaRPr>
          </a:p>
        </p:txBody>
      </p:sp>
      <p:sp>
        <p:nvSpPr>
          <p:cNvPr id="17" name="角丸四角形 8">
            <a:extLst>
              <a:ext uri="{FF2B5EF4-FFF2-40B4-BE49-F238E27FC236}">
                <a16:creationId xmlns:a16="http://schemas.microsoft.com/office/drawing/2014/main" id="{EAB9DAD3-0ED9-4931-91B4-4B9D13CC2B2E}"/>
              </a:ext>
            </a:extLst>
          </p:cNvPr>
          <p:cNvSpPr/>
          <p:nvPr/>
        </p:nvSpPr>
        <p:spPr>
          <a:xfrm>
            <a:off x="508942" y="4542785"/>
            <a:ext cx="6874173" cy="720557"/>
          </a:xfrm>
          <a:prstGeom prst="round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buFont typeface="+mj-lt"/>
              <a:buAutoNum type="arabicPeriod" startAt="4"/>
            </a:pPr>
            <a:r>
              <a:rPr lang="en" altLang="ja-JP" sz="2333" dirty="0">
                <a:solidFill>
                  <a:schemeClr val="tx1"/>
                </a:solidFill>
                <a:latin typeface="+mn-ea"/>
              </a:rPr>
              <a:t>Presenting the alerts on the behavioral facilitation tweets.</a:t>
            </a:r>
          </a:p>
        </p:txBody>
      </p:sp>
      <p:pic>
        <p:nvPicPr>
          <p:cNvPr id="18" name="Picture 2" descr="http://www.europosgrados.org/euromex/images/icon-twitter.png">
            <a:extLst>
              <a:ext uri="{FF2B5EF4-FFF2-40B4-BE49-F238E27FC236}">
                <a16:creationId xmlns:a16="http://schemas.microsoft.com/office/drawing/2014/main" id="{D32E57F0-37F0-486E-A7DB-33F8813AADF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12839" y="688813"/>
            <a:ext cx="807161" cy="807161"/>
          </a:xfrm>
          <a:prstGeom prst="rect">
            <a:avLst/>
          </a:prstGeom>
          <a:noFill/>
          <a:extLst>
            <a:ext uri="{909E8E84-426E-40DD-AFC4-6F175D3DCCD1}">
              <a14:hiddenFill xmlns:a14="http://schemas.microsoft.com/office/drawing/2010/main">
                <a:solidFill>
                  <a:srgbClr val="FFFFFF"/>
                </a:solidFill>
              </a14:hiddenFill>
            </a:ext>
          </a:extLst>
        </p:spPr>
      </p:pic>
      <p:sp>
        <p:nvSpPr>
          <p:cNvPr id="19" name="矢印: 右 18">
            <a:extLst>
              <a:ext uri="{FF2B5EF4-FFF2-40B4-BE49-F238E27FC236}">
                <a16:creationId xmlns:a16="http://schemas.microsoft.com/office/drawing/2014/main" id="{87C75545-11FF-4AD4-9456-9C7C3CE9F086}"/>
              </a:ext>
            </a:extLst>
          </p:cNvPr>
          <p:cNvSpPr/>
          <p:nvPr/>
        </p:nvSpPr>
        <p:spPr>
          <a:xfrm>
            <a:off x="1145704" y="2658117"/>
            <a:ext cx="360040" cy="44316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テキスト ボックス 19">
            <a:extLst>
              <a:ext uri="{FF2B5EF4-FFF2-40B4-BE49-F238E27FC236}">
                <a16:creationId xmlns:a16="http://schemas.microsoft.com/office/drawing/2014/main" id="{DAA7278B-A2FE-4CC2-BD66-CA48F6D129D2}"/>
              </a:ext>
            </a:extLst>
          </p:cNvPr>
          <p:cNvSpPr txBox="1"/>
          <p:nvPr/>
        </p:nvSpPr>
        <p:spPr>
          <a:xfrm>
            <a:off x="1649760" y="2720356"/>
            <a:ext cx="2520280" cy="369332"/>
          </a:xfrm>
          <a:prstGeom prst="rect">
            <a:avLst/>
          </a:prstGeom>
          <a:noFill/>
          <a:ln w="38100">
            <a:solidFill>
              <a:srgbClr val="00B050"/>
            </a:solidFill>
          </a:ln>
        </p:spPr>
        <p:txBody>
          <a:bodyPr wrap="square" rtlCol="0">
            <a:spAutoFit/>
          </a:bodyPr>
          <a:lstStyle/>
          <a:p>
            <a:r>
              <a:rPr lang="en-US" altLang="ja-JP" dirty="0"/>
              <a:t>D</a:t>
            </a:r>
            <a:r>
              <a:rPr kumimoji="1" lang="en-US" altLang="ja-JP" dirty="0"/>
              <a:t>eep Learning (LSTM)</a:t>
            </a:r>
            <a:endParaRPr kumimoji="1" lang="ja-JP" altLang="en-US" dirty="0"/>
          </a:p>
        </p:txBody>
      </p:sp>
      <p:sp>
        <p:nvSpPr>
          <p:cNvPr id="21" name="四角形: 角を丸くする 3">
            <a:extLst>
              <a:ext uri="{FF2B5EF4-FFF2-40B4-BE49-F238E27FC236}">
                <a16:creationId xmlns:a16="http://schemas.microsoft.com/office/drawing/2014/main" id="{0158C6F1-2E21-4AE7-B220-DC68DF3EFFA8}"/>
              </a:ext>
            </a:extLst>
          </p:cNvPr>
          <p:cNvSpPr/>
          <p:nvPr/>
        </p:nvSpPr>
        <p:spPr>
          <a:xfrm>
            <a:off x="198202" y="2065411"/>
            <a:ext cx="7184913" cy="1368154"/>
          </a:xfrm>
          <a:prstGeom prst="roundRect">
            <a:avLst/>
          </a:prstGeom>
          <a:noFill/>
          <a:ln w="38100">
            <a:solidFill>
              <a:srgbClr val="C0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a:p>
        </p:txBody>
      </p:sp>
      <p:sp>
        <p:nvSpPr>
          <p:cNvPr id="15" name="テキスト ボックス 14">
            <a:extLst>
              <a:ext uri="{FF2B5EF4-FFF2-40B4-BE49-F238E27FC236}">
                <a16:creationId xmlns:a16="http://schemas.microsoft.com/office/drawing/2014/main" id="{6A26B1DD-7BBD-314F-BFE7-7BFCE63AF417}"/>
              </a:ext>
            </a:extLst>
          </p:cNvPr>
          <p:cNvSpPr txBox="1"/>
          <p:nvPr/>
        </p:nvSpPr>
        <p:spPr>
          <a:xfrm>
            <a:off x="4523550" y="2569468"/>
            <a:ext cx="2859565" cy="707886"/>
          </a:xfrm>
          <a:prstGeom prst="rect">
            <a:avLst/>
          </a:prstGeom>
          <a:noFill/>
        </p:spPr>
        <p:txBody>
          <a:bodyPr wrap="square" rtlCol="0">
            <a:spAutoFit/>
          </a:bodyPr>
          <a:lstStyle/>
          <a:p>
            <a:pPr marL="285750" indent="-285750">
              <a:buFont typeface="Arial" panose="020B0604020202020204" pitchFamily="34" charset="0"/>
              <a:buChar char="•"/>
            </a:pPr>
            <a:r>
              <a:rPr lang="en-US" altLang="ja-JP" sz="2000" dirty="0"/>
              <a:t>Earthquake</a:t>
            </a:r>
            <a:endParaRPr kumimoji="1" lang="en-US" altLang="ja-JP" sz="2000" dirty="0"/>
          </a:p>
          <a:p>
            <a:pPr marL="285750" indent="-285750">
              <a:buFont typeface="Arial" panose="020B0604020202020204" pitchFamily="34" charset="0"/>
              <a:buChar char="•"/>
            </a:pPr>
            <a:r>
              <a:rPr lang="en-US" altLang="ja-JP" sz="2000" dirty="0"/>
              <a:t>Heavy rain &amp; Typhoon</a:t>
            </a:r>
            <a:endParaRPr kumimoji="1" lang="ja-JP" altLang="en-US" sz="2000"/>
          </a:p>
        </p:txBody>
      </p:sp>
      <p:sp>
        <p:nvSpPr>
          <p:cNvPr id="22" name="右中かっこ 21">
            <a:extLst>
              <a:ext uri="{FF2B5EF4-FFF2-40B4-BE49-F238E27FC236}">
                <a16:creationId xmlns:a16="http://schemas.microsoft.com/office/drawing/2014/main" id="{05967A21-5851-364B-8D68-92A746A47607}"/>
              </a:ext>
            </a:extLst>
          </p:cNvPr>
          <p:cNvSpPr/>
          <p:nvPr/>
        </p:nvSpPr>
        <p:spPr>
          <a:xfrm rot="10800000">
            <a:off x="4314056" y="2600245"/>
            <a:ext cx="240270" cy="646331"/>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Tree>
    <p:extLst>
      <p:ext uri="{BB962C8B-B14F-4D97-AF65-F5344CB8AC3E}">
        <p14:creationId xmlns:p14="http://schemas.microsoft.com/office/powerpoint/2010/main" val="4046361451"/>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A6815F5-4D58-9D48-824B-A2F9696EB2D2}"/>
              </a:ext>
            </a:extLst>
          </p:cNvPr>
          <p:cNvSpPr>
            <a:spLocks noGrp="1"/>
          </p:cNvSpPr>
          <p:nvPr>
            <p:ph type="title"/>
          </p:nvPr>
        </p:nvSpPr>
        <p:spPr/>
        <p:txBody>
          <a:bodyPr/>
          <a:lstStyle/>
          <a:p>
            <a:r>
              <a:rPr kumimoji="1" lang="en-US" altLang="ja-JP" dirty="0"/>
              <a:t>Extracting behavioral facilitation tweet</a:t>
            </a:r>
            <a:endParaRPr kumimoji="1" lang="ja-JP" altLang="en-US"/>
          </a:p>
        </p:txBody>
      </p:sp>
      <p:sp>
        <p:nvSpPr>
          <p:cNvPr id="4" name="スライド番号プレースホルダー 3">
            <a:extLst>
              <a:ext uri="{FF2B5EF4-FFF2-40B4-BE49-F238E27FC236}">
                <a16:creationId xmlns:a16="http://schemas.microsoft.com/office/drawing/2014/main" id="{D264BFAC-0ECD-4546-BF03-CF8BD1581804}"/>
              </a:ext>
            </a:extLst>
          </p:cNvPr>
          <p:cNvSpPr>
            <a:spLocks noGrp="1"/>
          </p:cNvSpPr>
          <p:nvPr>
            <p:ph type="sldNum" sz="quarter" idx="11"/>
          </p:nvPr>
        </p:nvSpPr>
        <p:spPr/>
        <p:txBody>
          <a:bodyPr/>
          <a:lstStyle/>
          <a:p>
            <a:fld id="{D2D8002D-B5B0-4BAC-B1F6-782DDCCE6D9C}" type="slidenum">
              <a:rPr lang="ja-JP" altLang="en-US" smtClean="0">
                <a:solidFill>
                  <a:prstClr val="black"/>
                </a:solidFill>
              </a:rPr>
              <a:pPr/>
              <a:t>9</a:t>
            </a:fld>
            <a:endParaRPr lang="ja-JP" altLang="en-US" dirty="0"/>
          </a:p>
        </p:txBody>
      </p:sp>
      <p:sp>
        <p:nvSpPr>
          <p:cNvPr id="5" name="正方形/長方形 4">
            <a:extLst>
              <a:ext uri="{FF2B5EF4-FFF2-40B4-BE49-F238E27FC236}">
                <a16:creationId xmlns:a16="http://schemas.microsoft.com/office/drawing/2014/main" id="{9C2311CF-44C1-5043-9028-4E6634EE4314}"/>
              </a:ext>
            </a:extLst>
          </p:cNvPr>
          <p:cNvSpPr/>
          <p:nvPr/>
        </p:nvSpPr>
        <p:spPr>
          <a:xfrm>
            <a:off x="1424460" y="3872602"/>
            <a:ext cx="4943608" cy="646331"/>
          </a:xfrm>
          <a:prstGeom prst="rect">
            <a:avLst/>
          </a:prstGeom>
          <a:ln>
            <a:solidFill>
              <a:schemeClr val="tx1"/>
            </a:solidFill>
          </a:ln>
        </p:spPr>
        <p:txBody>
          <a:bodyPr wrap="square">
            <a:spAutoFit/>
          </a:bodyPr>
          <a:lstStyle/>
          <a:p>
            <a:r>
              <a:rPr lang="ja-JP" altLang="en-US" dirty="0">
                <a:solidFill>
                  <a:srgbClr val="C00000"/>
                </a:solidFill>
              </a:rPr>
              <a:t>札幌市役所</a:t>
            </a:r>
            <a:r>
              <a:rPr lang="ja-JP" altLang="en-US" dirty="0"/>
              <a:t>で、</a:t>
            </a:r>
            <a:r>
              <a:rPr lang="en-US" altLang="ja-JP" dirty="0"/>
              <a:t>17</a:t>
            </a:r>
            <a:r>
              <a:rPr lang="ja-JP" altLang="en-US" dirty="0"/>
              <a:t>時まで携帯の充電できるよう</a:t>
            </a:r>
            <a:r>
              <a:rPr lang="ja-JP" altLang="en-US"/>
              <a:t>です。是非</a:t>
            </a:r>
            <a:r>
              <a:rPr lang="ja-JP" altLang="en-US">
                <a:solidFill>
                  <a:srgbClr val="C00000"/>
                </a:solidFill>
              </a:rPr>
              <a:t>行ってください！</a:t>
            </a:r>
            <a:r>
              <a:rPr lang="en-US" altLang="ja-JP" dirty="0">
                <a:solidFill>
                  <a:srgbClr val="C00000"/>
                </a:solidFill>
              </a:rPr>
              <a:t> </a:t>
            </a:r>
            <a:r>
              <a:rPr lang="en-US" altLang="ja-JP" dirty="0"/>
              <a:t>#</a:t>
            </a:r>
            <a:r>
              <a:rPr lang="ja-JP" altLang="en-US" dirty="0"/>
              <a:t>地震</a:t>
            </a:r>
            <a:r>
              <a:rPr lang="en-US" altLang="ja-JP" dirty="0"/>
              <a:t> #</a:t>
            </a:r>
            <a:r>
              <a:rPr lang="ja-JP" altLang="en-US" dirty="0"/>
              <a:t>北海道</a:t>
            </a:r>
            <a:r>
              <a:rPr lang="en-US" altLang="ja-JP" dirty="0"/>
              <a:t> #</a:t>
            </a:r>
            <a:r>
              <a:rPr lang="ja-JP" altLang="en-US" dirty="0"/>
              <a:t>札幌</a:t>
            </a:r>
          </a:p>
        </p:txBody>
      </p:sp>
      <p:sp>
        <p:nvSpPr>
          <p:cNvPr id="8" name="テキスト ボックス 7">
            <a:extLst>
              <a:ext uri="{FF2B5EF4-FFF2-40B4-BE49-F238E27FC236}">
                <a16:creationId xmlns:a16="http://schemas.microsoft.com/office/drawing/2014/main" id="{8024E97B-508F-2643-931D-008DB7012ABD}"/>
              </a:ext>
            </a:extLst>
          </p:cNvPr>
          <p:cNvSpPr txBox="1"/>
          <p:nvPr/>
        </p:nvSpPr>
        <p:spPr>
          <a:xfrm>
            <a:off x="353616" y="1057300"/>
            <a:ext cx="1491327" cy="400110"/>
          </a:xfrm>
          <a:prstGeom prst="rect">
            <a:avLst/>
          </a:prstGeom>
          <a:noFill/>
          <a:ln w="28575">
            <a:solidFill>
              <a:schemeClr val="tx1"/>
            </a:solidFill>
          </a:ln>
        </p:spPr>
        <p:txBody>
          <a:bodyPr wrap="square" rtlCol="0">
            <a:spAutoFit/>
          </a:bodyPr>
          <a:lstStyle/>
          <a:p>
            <a:pPr algn="ctr"/>
            <a:r>
              <a:rPr lang="en-US" altLang="ja-JP" sz="2000" dirty="0"/>
              <a:t>Earthquake</a:t>
            </a:r>
            <a:endParaRPr kumimoji="1" lang="ja-JP" altLang="en-US" sz="2000" dirty="0"/>
          </a:p>
        </p:txBody>
      </p:sp>
      <p:sp>
        <p:nvSpPr>
          <p:cNvPr id="9" name="テキスト ボックス 8">
            <a:extLst>
              <a:ext uri="{FF2B5EF4-FFF2-40B4-BE49-F238E27FC236}">
                <a16:creationId xmlns:a16="http://schemas.microsoft.com/office/drawing/2014/main" id="{8523EDC4-EACB-7C49-ACA0-5EE2F7ED4F98}"/>
              </a:ext>
            </a:extLst>
          </p:cNvPr>
          <p:cNvSpPr txBox="1"/>
          <p:nvPr/>
        </p:nvSpPr>
        <p:spPr>
          <a:xfrm>
            <a:off x="364815" y="3367405"/>
            <a:ext cx="1491327" cy="400110"/>
          </a:xfrm>
          <a:prstGeom prst="rect">
            <a:avLst/>
          </a:prstGeom>
          <a:noFill/>
        </p:spPr>
        <p:txBody>
          <a:bodyPr wrap="square" rtlCol="0">
            <a:spAutoFit/>
          </a:bodyPr>
          <a:lstStyle/>
          <a:p>
            <a:r>
              <a:rPr lang="en-US" altLang="ja-JP" sz="2000" b="1" u="sng" dirty="0"/>
              <a:t>For example</a:t>
            </a:r>
            <a:endParaRPr kumimoji="1" lang="ja-JP" altLang="en-US" sz="2000" b="1" u="sng" dirty="0"/>
          </a:p>
        </p:txBody>
      </p:sp>
      <p:grpSp>
        <p:nvGrpSpPr>
          <p:cNvPr id="12" name="グループ化 11">
            <a:extLst>
              <a:ext uri="{FF2B5EF4-FFF2-40B4-BE49-F238E27FC236}">
                <a16:creationId xmlns:a16="http://schemas.microsoft.com/office/drawing/2014/main" id="{E9545D71-B328-1541-A779-DBB244EB95DE}"/>
              </a:ext>
            </a:extLst>
          </p:cNvPr>
          <p:cNvGrpSpPr/>
          <p:nvPr/>
        </p:nvGrpSpPr>
        <p:grpSpPr>
          <a:xfrm>
            <a:off x="1338196" y="1561356"/>
            <a:ext cx="4943608" cy="1222082"/>
            <a:chOff x="5750" y="1910584"/>
            <a:chExt cx="4889850" cy="1222082"/>
          </a:xfrm>
        </p:grpSpPr>
        <p:sp>
          <p:nvSpPr>
            <p:cNvPr id="10" name="正方形/長方形 9">
              <a:extLst>
                <a:ext uri="{FF2B5EF4-FFF2-40B4-BE49-F238E27FC236}">
                  <a16:creationId xmlns:a16="http://schemas.microsoft.com/office/drawing/2014/main" id="{DA08AF15-B83E-224D-89FA-AD7C653095F9}"/>
                </a:ext>
              </a:extLst>
            </p:cNvPr>
            <p:cNvSpPr/>
            <p:nvPr/>
          </p:nvSpPr>
          <p:spPr>
            <a:xfrm>
              <a:off x="402827" y="2040093"/>
              <a:ext cx="4266350" cy="444501"/>
            </a:xfrm>
            <a:prstGeom prst="rect">
              <a:avLst/>
            </a:prstGeom>
            <a:noFill/>
            <a:ln>
              <a:noFill/>
            </a:ln>
          </p:spPr>
          <p:style>
            <a:lnRef idx="2">
              <a:schemeClr val="accent4"/>
            </a:lnRef>
            <a:fillRef idx="1">
              <a:schemeClr val="lt1"/>
            </a:fillRef>
            <a:effectRef idx="0">
              <a:schemeClr val="accent4"/>
            </a:effectRef>
            <a:fontRef idx="minor">
              <a:schemeClr val="dk1"/>
            </a:fontRef>
          </p:style>
          <p:txBody>
            <a:bodyPr rtlCol="0" anchor="ctr"/>
            <a:lstStyle/>
            <a:p>
              <a:r>
                <a:rPr lang="ja-JP" altLang="en-US" sz="2400">
                  <a:solidFill>
                    <a:schemeClr val="tx1"/>
                  </a:solidFill>
                </a:rPr>
                <a:t>・</a:t>
              </a:r>
              <a:r>
                <a:rPr lang="en-US" altLang="ja-JP" sz="2400" dirty="0">
                  <a:solidFill>
                    <a:schemeClr val="tx1"/>
                  </a:solidFill>
                </a:rPr>
                <a:t> The sentence tone is </a:t>
              </a:r>
              <a:r>
                <a:rPr lang="en-US" altLang="ja-JP" sz="2400" dirty="0">
                  <a:solidFill>
                    <a:srgbClr val="C00000"/>
                  </a:solidFill>
                </a:rPr>
                <a:t>strong</a:t>
              </a:r>
              <a:r>
                <a:rPr lang="en-US" altLang="ja-JP" sz="2400" dirty="0">
                  <a:solidFill>
                    <a:schemeClr val="tx1"/>
                  </a:solidFill>
                </a:rPr>
                <a:t>.</a:t>
              </a:r>
            </a:p>
          </p:txBody>
        </p:sp>
        <p:sp>
          <p:nvSpPr>
            <p:cNvPr id="3" name="正方形/長方形 2">
              <a:extLst>
                <a:ext uri="{FF2B5EF4-FFF2-40B4-BE49-F238E27FC236}">
                  <a16:creationId xmlns:a16="http://schemas.microsoft.com/office/drawing/2014/main" id="{2DFAEE04-59E4-4B43-B52B-B9044C5033BE}"/>
                </a:ext>
              </a:extLst>
            </p:cNvPr>
            <p:cNvSpPr/>
            <p:nvPr/>
          </p:nvSpPr>
          <p:spPr>
            <a:xfrm>
              <a:off x="402827" y="2516532"/>
              <a:ext cx="3802616" cy="461665"/>
            </a:xfrm>
            <a:prstGeom prst="rect">
              <a:avLst/>
            </a:prstGeom>
          </p:spPr>
          <p:txBody>
            <a:bodyPr wrap="square">
              <a:spAutoFit/>
            </a:bodyPr>
            <a:lstStyle/>
            <a:p>
              <a:r>
                <a:rPr lang="ja-JP" altLang="en-US" sz="2400"/>
                <a:t>・</a:t>
              </a:r>
              <a:r>
                <a:rPr lang="en-US" altLang="ja-JP" sz="2400" dirty="0"/>
                <a:t> </a:t>
              </a:r>
              <a:r>
                <a:rPr lang="en" altLang="ja-JP" sz="2400" dirty="0"/>
                <a:t>Local information.</a:t>
              </a:r>
              <a:endParaRPr lang="en-US" altLang="ja-JP" sz="2400" dirty="0"/>
            </a:p>
          </p:txBody>
        </p:sp>
        <p:sp>
          <p:nvSpPr>
            <p:cNvPr id="11" name="角丸四角形 10">
              <a:extLst>
                <a:ext uri="{FF2B5EF4-FFF2-40B4-BE49-F238E27FC236}">
                  <a16:creationId xmlns:a16="http://schemas.microsoft.com/office/drawing/2014/main" id="{E70487C0-E7C9-9541-97AC-EA865FC6DD04}"/>
                </a:ext>
              </a:extLst>
            </p:cNvPr>
            <p:cNvSpPr/>
            <p:nvPr/>
          </p:nvSpPr>
          <p:spPr>
            <a:xfrm>
              <a:off x="5750" y="1910584"/>
              <a:ext cx="4889850" cy="1222082"/>
            </a:xfrm>
            <a:prstGeom prst="roundRect">
              <a:avLst/>
            </a:prstGeom>
            <a:no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 altLang="ja-JP" sz="2400" dirty="0">
                <a:solidFill>
                  <a:schemeClr val="tx1"/>
                </a:solidFill>
              </a:endParaRPr>
            </a:p>
          </p:txBody>
        </p:sp>
      </p:grpSp>
    </p:spTree>
    <p:extLst>
      <p:ext uri="{BB962C8B-B14F-4D97-AF65-F5344CB8AC3E}">
        <p14:creationId xmlns:p14="http://schemas.microsoft.com/office/powerpoint/2010/main" val="1580521496"/>
      </p:ext>
    </p:extLst>
  </p:cSld>
  <p:clrMapOvr>
    <a:masterClrMapping/>
  </p:clrMapOvr>
  <p:transition>
    <p:cut/>
  </p:transition>
</p:sld>
</file>

<file path=ppt/theme/theme1.xml><?xml version="1.0" encoding="utf-8"?>
<a:theme xmlns:a="http://schemas.openxmlformats.org/drawingml/2006/main" name="green">
  <a:themeElements>
    <a:clrScheme name="Office テーマ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テーマ">
      <a:majorFont>
        <a:latin typeface="ＭＳ Ｐゴシック"/>
        <a:ea typeface="ＭＳ Ｐゴシック"/>
        <a:cs typeface=""/>
      </a:majorFont>
      <a:minorFont>
        <a:latin typeface="ＭＳ Ｐゴシック"/>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Office テーマ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テーマ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テーマ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テーマ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テーマ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テーマ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テーマ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テーマ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テーマ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テーマ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テーマ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テーマ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presentation_tp_031</Template>
  <TotalTime>18527</TotalTime>
  <Words>3367</Words>
  <Application>Microsoft Macintosh PowerPoint</Application>
  <PresentationFormat>ユーザー設定</PresentationFormat>
  <Paragraphs>556</Paragraphs>
  <Slides>31</Slides>
  <Notes>26</Notes>
  <HiddenSlides>14</HiddenSlides>
  <MMClips>0</MMClips>
  <ScaleCrop>false</ScaleCrop>
  <HeadingPairs>
    <vt:vector size="6" baseType="variant">
      <vt:variant>
        <vt:lpstr>使用されているフォント</vt:lpstr>
      </vt:variant>
      <vt:variant>
        <vt:i4>13</vt:i4>
      </vt:variant>
      <vt:variant>
        <vt:lpstr>テーマ</vt:lpstr>
      </vt:variant>
      <vt:variant>
        <vt:i4>1</vt:i4>
      </vt:variant>
      <vt:variant>
        <vt:lpstr>スライド タイトル</vt:lpstr>
      </vt:variant>
      <vt:variant>
        <vt:i4>31</vt:i4>
      </vt:variant>
    </vt:vector>
  </HeadingPairs>
  <TitlesOfParts>
    <vt:vector size="45" baseType="lpstr">
      <vt:lpstr>Arial Unicode MS</vt:lpstr>
      <vt:lpstr>Calibri 本文</vt:lpstr>
      <vt:lpstr>ＭＳ Ｐゴシック</vt:lpstr>
      <vt:lpstr>ＭＳ Ｐゴシック 本文</vt:lpstr>
      <vt:lpstr>メイリオ</vt:lpstr>
      <vt:lpstr>游ゴシック</vt:lpstr>
      <vt:lpstr>Arial</vt:lpstr>
      <vt:lpstr>Calibri</vt:lpstr>
      <vt:lpstr>Cambria Math</vt:lpstr>
      <vt:lpstr>Modern No. 20</vt:lpstr>
      <vt:lpstr>Times New Roman</vt:lpstr>
      <vt:lpstr>Wingdings</vt:lpstr>
      <vt:lpstr>Wingdings 2</vt:lpstr>
      <vt:lpstr>green</vt:lpstr>
      <vt:lpstr>ソーシャルメディアからの災害時の 行動促進情報の抽出と可視化</vt:lpstr>
      <vt:lpstr>Background</vt:lpstr>
      <vt:lpstr>PowerPoint プレゼンテーション</vt:lpstr>
      <vt:lpstr>Background</vt:lpstr>
      <vt:lpstr>Background</vt:lpstr>
      <vt:lpstr>Purpose</vt:lpstr>
      <vt:lpstr>The Flow of our Research</vt:lpstr>
      <vt:lpstr>The Flow of our Research</vt:lpstr>
      <vt:lpstr>Extracting behavioral facilitation tweet</vt:lpstr>
      <vt:lpstr>Extracting behavioral facilitation tweet</vt:lpstr>
      <vt:lpstr>The Flow of our Research</vt:lpstr>
      <vt:lpstr>Visualizing of behavioral facilitation tweet</vt:lpstr>
      <vt:lpstr>Visualizing of behavioral facilitation tweet</vt:lpstr>
      <vt:lpstr>Visualizing of behavioral facilitation tweet</vt:lpstr>
      <vt:lpstr>Visualizing of behavioral facilitation tweet</vt:lpstr>
      <vt:lpstr>Conclusion &amp; Future work</vt:lpstr>
      <vt:lpstr>Conclusion &amp; Future work</vt:lpstr>
      <vt:lpstr>PowerPoint プレゼンテーション</vt:lpstr>
      <vt:lpstr>Background</vt:lpstr>
      <vt:lpstr>Background</vt:lpstr>
      <vt:lpstr>LSTM</vt:lpstr>
      <vt:lpstr>Experiment</vt:lpstr>
      <vt:lpstr>Experiment</vt:lpstr>
      <vt:lpstr>Experiment Dataset</vt:lpstr>
      <vt:lpstr>Result</vt:lpstr>
      <vt:lpstr>Result</vt:lpstr>
      <vt:lpstr>Features of Each Disasters</vt:lpstr>
      <vt:lpstr>抽出した行動促進ツイート例 1</vt:lpstr>
      <vt:lpstr>抽出した行動促進ツイート例 2</vt:lpstr>
      <vt:lpstr>抽出した行動促進ツイート例 2’</vt:lpstr>
      <vt:lpstr>Visualizing of behavioral facilitation tweet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顔文字の役割に着目したツイートの感情抽出手法の提案</dc:title>
  <dc:creator>yuki</dc:creator>
  <cp:lastModifiedBy>Microsoft Office User</cp:lastModifiedBy>
  <cp:revision>1316</cp:revision>
  <cp:lastPrinted>2019-10-31T03:13:39Z</cp:lastPrinted>
  <dcterms:created xsi:type="dcterms:W3CDTF">2014-02-01T04:12:24Z</dcterms:created>
  <dcterms:modified xsi:type="dcterms:W3CDTF">2019-11-03T09:02:40Z</dcterms:modified>
</cp:coreProperties>
</file>