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1" r:id="rId4"/>
    <p:sldId id="262" r:id="rId5"/>
    <p:sldId id="263" r:id="rId6"/>
    <p:sldId id="264" r:id="rId7"/>
    <p:sldId id="265" r:id="rId8"/>
    <p:sldId id="267" r:id="rId9"/>
    <p:sldId id="259" r:id="rId10"/>
    <p:sldId id="260" r:id="rId11"/>
    <p:sldId id="266" r:id="rId12"/>
    <p:sldId id="268" r:id="rId13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1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6" autoAdjust="0"/>
    <p:restoredTop sz="94660"/>
  </p:normalViewPr>
  <p:slideViewPr>
    <p:cSldViewPr snapToGrid="0">
      <p:cViewPr varScale="1">
        <p:scale>
          <a:sx n="132" d="100"/>
          <a:sy n="132" d="100"/>
        </p:scale>
        <p:origin x="82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52865-F1CF-478E-8B9E-E1356FF35422}" type="datetimeFigureOut">
              <a:rPr lang="ca-ES" smtClean="0"/>
              <a:t>18/11/2019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9FF-154F-45AB-A13C-A8134AFA5088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981068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52865-F1CF-478E-8B9E-E1356FF35422}" type="datetimeFigureOut">
              <a:rPr lang="ca-ES" smtClean="0"/>
              <a:t>18/11/2019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9FF-154F-45AB-A13C-A8134AFA5088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87374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52865-F1CF-478E-8B9E-E1356FF35422}" type="datetimeFigureOut">
              <a:rPr lang="ca-ES" smtClean="0"/>
              <a:t>18/11/2019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9FF-154F-45AB-A13C-A8134AFA5088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053441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RA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 userDrawn="1"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rgbClr val="7474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3 Imagen" descr="BR-L-CAT-BN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01570" y="548680"/>
            <a:ext cx="2480464" cy="1080000"/>
          </a:xfrm>
          <a:prstGeom prst="rect">
            <a:avLst/>
          </a:prstGeom>
        </p:spPr>
      </p:pic>
      <p:sp>
        <p:nvSpPr>
          <p:cNvPr id="5" name="4 CuadroTexto"/>
          <p:cNvSpPr txBox="1"/>
          <p:nvPr userDrawn="1"/>
        </p:nvSpPr>
        <p:spPr>
          <a:xfrm>
            <a:off x="836585" y="4464115"/>
            <a:ext cx="6316751" cy="189021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s-E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CARRER 60, 25-27. EDIFICI Z, PLANTA </a:t>
            </a:r>
            <a:r>
              <a:rPr lang="es-E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  <a:p>
            <a:r>
              <a:rPr lang="es-E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SECTOR </a:t>
            </a:r>
            <a:r>
              <a:rPr lang="es-E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A, ZONA </a:t>
            </a:r>
            <a:r>
              <a:rPr lang="es-E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FRANCA</a:t>
            </a:r>
          </a:p>
          <a:p>
            <a:r>
              <a:rPr lang="es-E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08040 BARCELONA</a:t>
            </a:r>
          </a:p>
          <a:p>
            <a:endParaRPr lang="es-E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s-E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www.bcnregional.com</a:t>
            </a:r>
          </a:p>
          <a:p>
            <a:r>
              <a:rPr lang="es-E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br@bcnregional.com</a:t>
            </a:r>
          </a:p>
          <a:p>
            <a:r>
              <a:rPr lang="es-E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s-E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+34 932 237 </a:t>
            </a:r>
            <a:r>
              <a:rPr lang="es-E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400</a:t>
            </a:r>
          </a:p>
          <a:p>
            <a:endParaRPr lang="es-ES" sz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es-ES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s-ES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© </a:t>
            </a:r>
            <a:r>
              <a:rPr lang="es-ES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2018, BARCELONA </a:t>
            </a:r>
            <a:r>
              <a:rPr lang="es-ES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REGIONAL</a:t>
            </a:r>
            <a:endParaRPr lang="es-ES" sz="12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321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52865-F1CF-478E-8B9E-E1356FF35422}" type="datetimeFigureOut">
              <a:rPr lang="ca-ES" smtClean="0"/>
              <a:t>18/11/2019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9FF-154F-45AB-A13C-A8134AFA5088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220510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52865-F1CF-478E-8B9E-E1356FF35422}" type="datetimeFigureOut">
              <a:rPr lang="ca-ES" smtClean="0"/>
              <a:t>18/11/2019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9FF-154F-45AB-A13C-A8134AFA5088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223523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52865-F1CF-478E-8B9E-E1356FF35422}" type="datetimeFigureOut">
              <a:rPr lang="ca-ES" smtClean="0"/>
              <a:t>18/11/2019</a:t>
            </a:fld>
            <a:endParaRPr lang="ca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9FF-154F-45AB-A13C-A8134AFA5088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550381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52865-F1CF-478E-8B9E-E1356FF35422}" type="datetimeFigureOut">
              <a:rPr lang="ca-ES" smtClean="0"/>
              <a:t>18/11/2019</a:t>
            </a:fld>
            <a:endParaRPr lang="ca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9FF-154F-45AB-A13C-A8134AFA5088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86457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52865-F1CF-478E-8B9E-E1356FF35422}" type="datetimeFigureOut">
              <a:rPr lang="ca-ES" smtClean="0"/>
              <a:t>18/11/2019</a:t>
            </a:fld>
            <a:endParaRPr lang="ca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9FF-154F-45AB-A13C-A8134AFA5088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2163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52865-F1CF-478E-8B9E-E1356FF35422}" type="datetimeFigureOut">
              <a:rPr lang="ca-ES" smtClean="0"/>
              <a:t>18/11/2019</a:t>
            </a:fld>
            <a:endParaRPr lang="ca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9FF-154F-45AB-A13C-A8134AFA5088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708237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52865-F1CF-478E-8B9E-E1356FF35422}" type="datetimeFigureOut">
              <a:rPr lang="ca-ES" smtClean="0"/>
              <a:t>18/11/2019</a:t>
            </a:fld>
            <a:endParaRPr lang="ca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9FF-154F-45AB-A13C-A8134AFA5088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712136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52865-F1CF-478E-8B9E-E1356FF35422}" type="datetimeFigureOut">
              <a:rPr lang="ca-ES" smtClean="0"/>
              <a:t>18/11/2019</a:t>
            </a:fld>
            <a:endParaRPr lang="ca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9FF-154F-45AB-A13C-A8134AFA5088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081925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452865-F1CF-478E-8B9E-E1356FF35422}" type="datetimeFigureOut">
              <a:rPr lang="ca-ES" smtClean="0"/>
              <a:t>18/11/2019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B79FF-154F-45AB-A13C-A8134AFA5088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58760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data-ajuntament.barcelona.cat/data/en/dataset/educacio-ensenyament-reglat" TargetMode="External"/><Relationship Id="rId3" Type="http://schemas.openxmlformats.org/officeDocument/2006/relationships/hyperlink" Target="https://opendata-ajuntament.barcelona.cat/data/en/dataset/arbrat-zona" TargetMode="External"/><Relationship Id="rId7" Type="http://schemas.openxmlformats.org/officeDocument/2006/relationships/hyperlink" Target="https://opendata-ajuntament.barcelona.cat/data/en/dataset/equipament-cultura-i-lleure" TargetMode="External"/><Relationship Id="rId2" Type="http://schemas.openxmlformats.org/officeDocument/2006/relationships/hyperlink" Target="https://opendata-ajuntament.barcelona.cat/data/en/dataset/arbrat-viari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opendata-ajuntament.barcelona.cat/data/en/dataset/mercats-municipals" TargetMode="External"/><Relationship Id="rId11" Type="http://schemas.openxmlformats.org/officeDocument/2006/relationships/hyperlink" Target="https://scihub.copernicus.eu/dhus/#/home" TargetMode="External"/><Relationship Id="rId5" Type="http://schemas.openxmlformats.org/officeDocument/2006/relationships/hyperlink" Target="https://opendata-ajuntament.barcelona.cat/data/en/dataset/fonts" TargetMode="External"/><Relationship Id="rId10" Type="http://schemas.openxmlformats.org/officeDocument/2006/relationships/hyperlink" Target="https://geoportalcartografia.amb.cat/AppGeoportalCartografia2/index.html" TargetMode="External"/><Relationship Id="rId4" Type="http://schemas.openxmlformats.org/officeDocument/2006/relationships/hyperlink" Target="https://opendata-ajuntament.barcelona.cat/data/en/dataset/cobertura-vegetal-ndvi" TargetMode="External"/><Relationship Id="rId9" Type="http://schemas.openxmlformats.org/officeDocument/2006/relationships/hyperlink" Target="https://w20.bcn.cat/cartobcn/default.aspx?lang=en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2.bcnregional.com/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227" y="5143500"/>
            <a:ext cx="3811773" cy="17145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81" y="5589624"/>
            <a:ext cx="2781300" cy="87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82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0" y="14477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6698AD"/>
                </a:solidFill>
                <a:latin typeface="Corbel" panose="020B0503020204020204" pitchFamily="34" charset="0"/>
              </a:rPr>
              <a:t>App architecture </a:t>
            </a:r>
            <a:endParaRPr lang="en-US" sz="2800" dirty="0">
              <a:latin typeface="Corbel" panose="020B0503020204020204" pitchFamily="34" charset="0"/>
            </a:endParaRPr>
          </a:p>
        </p:txBody>
      </p:sp>
      <p:sp>
        <p:nvSpPr>
          <p:cNvPr id="9" name="Marcador de contenido 2"/>
          <p:cNvSpPr txBox="1">
            <a:spLocks/>
          </p:cNvSpPr>
          <p:nvPr/>
        </p:nvSpPr>
        <p:spPr>
          <a:xfrm>
            <a:off x="352426" y="887501"/>
            <a:ext cx="8385178" cy="24462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endParaRPr lang="en-US" sz="2400" dirty="0" smtClean="0">
              <a:latin typeface="Corbel" panose="020B0503020204020204" pitchFamily="34" charset="0"/>
            </a:endParaRPr>
          </a:p>
          <a:p>
            <a:pPr lvl="1" algn="just">
              <a:lnSpc>
                <a:spcPct val="100000"/>
              </a:lnSpc>
            </a:pPr>
            <a:r>
              <a:rPr lang="en-US" sz="2000" dirty="0" smtClean="0">
                <a:latin typeface="Corbel" panose="020B0503020204020204" pitchFamily="34" charset="0"/>
              </a:rPr>
              <a:t>Generation of a custom Web Map Service</a:t>
            </a:r>
          </a:p>
          <a:p>
            <a:pPr lvl="1" algn="just">
              <a:lnSpc>
                <a:spcPct val="100000"/>
              </a:lnSpc>
            </a:pPr>
            <a:r>
              <a:rPr lang="en-US" sz="2000" dirty="0">
                <a:latin typeface="Corbel" panose="020B0503020204020204" pitchFamily="34" charset="0"/>
              </a:rPr>
              <a:t>Network data with </a:t>
            </a:r>
            <a:r>
              <a:rPr lang="en-US" sz="2000" dirty="0" smtClean="0">
                <a:latin typeface="Corbel" panose="020B0503020204020204" pitchFamily="34" charset="0"/>
              </a:rPr>
              <a:t>cost </a:t>
            </a:r>
            <a:r>
              <a:rPr lang="en-US" sz="2000" dirty="0">
                <a:latin typeface="Corbel" panose="020B0503020204020204" pitchFamily="34" charset="0"/>
              </a:rPr>
              <a:t>impedance is stored in a </a:t>
            </a:r>
            <a:r>
              <a:rPr lang="en-US" sz="2000" dirty="0" err="1">
                <a:latin typeface="Corbel" panose="020B0503020204020204" pitchFamily="34" charset="0"/>
              </a:rPr>
              <a:t>Spatialite</a:t>
            </a:r>
            <a:r>
              <a:rPr lang="en-US" sz="2000" dirty="0">
                <a:latin typeface="Corbel" panose="020B0503020204020204" pitchFamily="34" charset="0"/>
              </a:rPr>
              <a:t> </a:t>
            </a:r>
            <a:r>
              <a:rPr lang="en-US" sz="2000" dirty="0" smtClean="0">
                <a:latin typeface="Corbel" panose="020B0503020204020204" pitchFamily="34" charset="0"/>
              </a:rPr>
              <a:t>database</a:t>
            </a:r>
          </a:p>
          <a:p>
            <a:pPr lvl="1" algn="just">
              <a:lnSpc>
                <a:spcPct val="100000"/>
              </a:lnSpc>
            </a:pPr>
            <a:r>
              <a:rPr lang="en-US" sz="2000" dirty="0" smtClean="0">
                <a:latin typeface="Corbel" panose="020B0503020204020204" pitchFamily="34" charset="0"/>
              </a:rPr>
              <a:t>The interactive web map was built on  the leaflet.js library</a:t>
            </a:r>
          </a:p>
          <a:p>
            <a:pPr lvl="1" algn="just">
              <a:lnSpc>
                <a:spcPct val="100000"/>
              </a:lnSpc>
            </a:pPr>
            <a:r>
              <a:rPr lang="en-US" sz="2000" dirty="0" smtClean="0">
                <a:latin typeface="Corbel" panose="020B0503020204020204" pitchFamily="34" charset="0"/>
              </a:rPr>
              <a:t>Route generation makes use of the </a:t>
            </a:r>
            <a:r>
              <a:rPr lang="en-US" sz="2000" dirty="0" err="1" smtClean="0">
                <a:latin typeface="Corbel" panose="020B0503020204020204" pitchFamily="34" charset="0"/>
              </a:rPr>
              <a:t>Spatialite</a:t>
            </a:r>
            <a:r>
              <a:rPr lang="en-US" sz="2000" dirty="0" smtClean="0">
                <a:latin typeface="Corbel" panose="020B0503020204020204" pitchFamily="34" charset="0"/>
              </a:rPr>
              <a:t> “Virtual Network” module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0" y="3907886"/>
            <a:ext cx="3686175" cy="1023938"/>
          </a:xfrm>
          <a:prstGeom prst="rect">
            <a:avLst/>
          </a:prstGeom>
        </p:spPr>
      </p:pic>
      <p:pic>
        <p:nvPicPr>
          <p:cNvPr id="1028" name="Picture 4" descr="Resultado de imagen de spatialite logo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907886"/>
            <a:ext cx="2457450" cy="217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157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0" y="14477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6698AD"/>
                </a:solidFill>
                <a:latin typeface="Corbel" panose="020B0503020204020204" pitchFamily="34" charset="0"/>
              </a:rPr>
              <a:t>Public datasets</a:t>
            </a:r>
            <a:endParaRPr lang="en-US" sz="2800" dirty="0">
              <a:latin typeface="Corbel" panose="020B0503020204020204" pitchFamily="34" charset="0"/>
            </a:endParaRPr>
          </a:p>
        </p:txBody>
      </p:sp>
      <p:sp>
        <p:nvSpPr>
          <p:cNvPr id="9" name="Marcador de contenido 2"/>
          <p:cNvSpPr txBox="1">
            <a:spLocks/>
          </p:cNvSpPr>
          <p:nvPr/>
        </p:nvSpPr>
        <p:spPr>
          <a:xfrm>
            <a:off x="602343" y="887501"/>
            <a:ext cx="8135260" cy="566380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endParaRPr lang="en-US" sz="1000" dirty="0" smtClean="0">
              <a:latin typeface="Corbel" panose="020B0503020204020204" pitchFamily="34" charset="0"/>
            </a:endParaRPr>
          </a:p>
          <a:p>
            <a:pPr lvl="1" algn="just">
              <a:lnSpc>
                <a:spcPct val="100000"/>
              </a:lnSpc>
            </a:pPr>
            <a:r>
              <a:rPr lang="en-US" sz="2000" dirty="0" smtClean="0">
                <a:latin typeface="Corbel" panose="020B0503020204020204" pitchFamily="34" charset="0"/>
              </a:rPr>
              <a:t>Street trees from Open Data BCN</a:t>
            </a:r>
          </a:p>
          <a:p>
            <a:pPr lvl="2" algn="just">
              <a:lnSpc>
                <a:spcPct val="100000"/>
              </a:lnSpc>
            </a:pPr>
            <a:r>
              <a:rPr lang="es-ES" sz="1600" dirty="0">
                <a:hlinkClick r:id="rId2"/>
              </a:rPr>
              <a:t>https://</a:t>
            </a:r>
            <a:r>
              <a:rPr lang="es-ES" sz="1600" dirty="0" smtClean="0">
                <a:hlinkClick r:id="rId2"/>
              </a:rPr>
              <a:t>opendata-ajuntament.barcelona.cat/data/en/dataset/arbrat-viari</a:t>
            </a:r>
            <a:endParaRPr lang="en-US" sz="1600" dirty="0">
              <a:latin typeface="Corbel" panose="020B0503020204020204" pitchFamily="34" charset="0"/>
            </a:endParaRPr>
          </a:p>
          <a:p>
            <a:pPr lvl="1" algn="just">
              <a:lnSpc>
                <a:spcPct val="100000"/>
              </a:lnSpc>
            </a:pPr>
            <a:r>
              <a:rPr lang="en-US" sz="2000" dirty="0" smtClean="0">
                <a:latin typeface="Corbel" panose="020B0503020204020204" pitchFamily="34" charset="0"/>
              </a:rPr>
              <a:t>Zone trees from Open Data BCN</a:t>
            </a:r>
          </a:p>
          <a:p>
            <a:pPr lvl="2" algn="just">
              <a:lnSpc>
                <a:spcPct val="100000"/>
              </a:lnSpc>
            </a:pPr>
            <a:r>
              <a:rPr lang="es-ES" sz="1600" dirty="0">
                <a:hlinkClick r:id="rId3"/>
              </a:rPr>
              <a:t>https://opendata-ajuntament.barcelona.cat/data/en/dataset/arbrat-zona</a:t>
            </a:r>
            <a:endParaRPr lang="en-US" sz="1600" dirty="0" smtClean="0">
              <a:latin typeface="Corbel" panose="020B0503020204020204" pitchFamily="34" charset="0"/>
            </a:endParaRPr>
          </a:p>
          <a:p>
            <a:pPr lvl="1" algn="just">
              <a:lnSpc>
                <a:spcPct val="100000"/>
              </a:lnSpc>
            </a:pPr>
            <a:r>
              <a:rPr lang="en-US" sz="2000" dirty="0" smtClean="0">
                <a:latin typeface="Corbel" panose="020B0503020204020204" pitchFamily="34" charset="0"/>
              </a:rPr>
              <a:t>Vegetation index NDVI from Open Data BCN</a:t>
            </a:r>
          </a:p>
          <a:p>
            <a:pPr lvl="2" algn="just">
              <a:lnSpc>
                <a:spcPct val="100000"/>
              </a:lnSpc>
            </a:pPr>
            <a:r>
              <a:rPr lang="es-ES" sz="1600" dirty="0">
                <a:hlinkClick r:id="rId4"/>
              </a:rPr>
              <a:t>https://</a:t>
            </a:r>
            <a:r>
              <a:rPr lang="es-ES" sz="1600" dirty="0" smtClean="0">
                <a:hlinkClick r:id="rId4"/>
              </a:rPr>
              <a:t>opendata-ajuntament.barcelona.cat/data/en/dataset/cobertura-vegetal-ndvi</a:t>
            </a:r>
            <a:endParaRPr lang="en-US" sz="1600" dirty="0" smtClean="0">
              <a:latin typeface="Corbel" panose="020B0503020204020204" pitchFamily="34" charset="0"/>
            </a:endParaRPr>
          </a:p>
          <a:p>
            <a:pPr lvl="1" algn="just">
              <a:lnSpc>
                <a:spcPct val="100000"/>
              </a:lnSpc>
            </a:pPr>
            <a:r>
              <a:rPr lang="en-US" sz="2000" dirty="0" smtClean="0">
                <a:latin typeface="Corbel" panose="020B0503020204020204" pitchFamily="34" charset="0"/>
              </a:rPr>
              <a:t>Drinking fountains from Open Data BCN</a:t>
            </a:r>
          </a:p>
          <a:p>
            <a:pPr lvl="2" algn="just">
              <a:lnSpc>
                <a:spcPct val="100000"/>
              </a:lnSpc>
            </a:pPr>
            <a:r>
              <a:rPr lang="es-ES" sz="1600" dirty="0">
                <a:hlinkClick r:id="rId5"/>
              </a:rPr>
              <a:t>https://opendata-ajuntament.barcelona.cat/data/en/dataset/fonts</a:t>
            </a:r>
            <a:endParaRPr lang="en-US" sz="1600" dirty="0" smtClean="0">
              <a:latin typeface="Corbel" panose="020B0503020204020204" pitchFamily="34" charset="0"/>
            </a:endParaRPr>
          </a:p>
          <a:p>
            <a:pPr lvl="1" algn="just">
              <a:lnSpc>
                <a:spcPct val="100000"/>
              </a:lnSpc>
            </a:pPr>
            <a:r>
              <a:rPr lang="en-US" sz="2000" dirty="0" smtClean="0">
                <a:latin typeface="Corbel" panose="020B0503020204020204" pitchFamily="34" charset="0"/>
              </a:rPr>
              <a:t>Public amenities for heat shelters from Open Data BCN</a:t>
            </a:r>
          </a:p>
          <a:p>
            <a:pPr lvl="2" algn="just">
              <a:lnSpc>
                <a:spcPct val="100000"/>
              </a:lnSpc>
            </a:pPr>
            <a:r>
              <a:rPr lang="es-ES" sz="1600" dirty="0">
                <a:hlinkClick r:id="rId6"/>
              </a:rPr>
              <a:t>https://</a:t>
            </a:r>
            <a:r>
              <a:rPr lang="es-ES" sz="1600" dirty="0" smtClean="0">
                <a:hlinkClick r:id="rId6"/>
              </a:rPr>
              <a:t>opendata-ajuntament.barcelona.cat/data/en/dataset/mercats-municipals</a:t>
            </a:r>
            <a:endParaRPr lang="es-ES" sz="1600" dirty="0" smtClean="0"/>
          </a:p>
          <a:p>
            <a:pPr lvl="2" algn="just">
              <a:lnSpc>
                <a:spcPct val="100000"/>
              </a:lnSpc>
            </a:pPr>
            <a:r>
              <a:rPr lang="es-ES" sz="1600" dirty="0">
                <a:hlinkClick r:id="rId7"/>
              </a:rPr>
              <a:t>https://</a:t>
            </a:r>
            <a:r>
              <a:rPr lang="es-ES" sz="1600" dirty="0" smtClean="0">
                <a:hlinkClick r:id="rId7"/>
              </a:rPr>
              <a:t>opendata-ajuntament.barcelona.cat/data/en/dataset/equipament-cultura-i-lleure</a:t>
            </a:r>
            <a:endParaRPr lang="es-ES" sz="1600" dirty="0" smtClean="0"/>
          </a:p>
          <a:p>
            <a:pPr lvl="2" algn="just">
              <a:lnSpc>
                <a:spcPct val="100000"/>
              </a:lnSpc>
            </a:pPr>
            <a:r>
              <a:rPr lang="es-ES" sz="1600" dirty="0">
                <a:hlinkClick r:id="rId8"/>
              </a:rPr>
              <a:t>https://opendata-ajuntament.barcelona.cat/data/en/dataset/educacio-ensenyament-reglat</a:t>
            </a:r>
            <a:endParaRPr lang="en-US" sz="1600" dirty="0" smtClean="0">
              <a:latin typeface="Corbel" panose="020B0503020204020204" pitchFamily="34" charset="0"/>
            </a:endParaRPr>
          </a:p>
          <a:p>
            <a:pPr lvl="1" algn="just">
              <a:lnSpc>
                <a:spcPct val="100000"/>
              </a:lnSpc>
            </a:pPr>
            <a:r>
              <a:rPr lang="en-US" sz="2000" dirty="0" smtClean="0">
                <a:latin typeface="Corbel" panose="020B0503020204020204" pitchFamily="34" charset="0"/>
              </a:rPr>
              <a:t>Topographic cartography from Carto BCN</a:t>
            </a:r>
          </a:p>
          <a:p>
            <a:pPr lvl="2" algn="just">
              <a:lnSpc>
                <a:spcPct val="100000"/>
              </a:lnSpc>
            </a:pPr>
            <a:r>
              <a:rPr lang="es-ES" sz="1600" dirty="0">
                <a:hlinkClick r:id="rId9"/>
              </a:rPr>
              <a:t>https://w20.bcn.cat/cartobcn/default.aspx?lang=en</a:t>
            </a:r>
            <a:endParaRPr lang="en-US" sz="1600" dirty="0" smtClean="0">
              <a:latin typeface="Corbel" panose="020B0503020204020204" pitchFamily="34" charset="0"/>
            </a:endParaRPr>
          </a:p>
          <a:p>
            <a:pPr lvl="1" algn="just">
              <a:lnSpc>
                <a:spcPct val="100000"/>
              </a:lnSpc>
            </a:pPr>
            <a:r>
              <a:rPr lang="en-US" sz="2000" dirty="0" smtClean="0">
                <a:latin typeface="Corbel" panose="020B0503020204020204" pitchFamily="34" charset="0"/>
              </a:rPr>
              <a:t>LIDAR data from Geoportal AMB</a:t>
            </a:r>
          </a:p>
          <a:p>
            <a:pPr lvl="2" algn="just">
              <a:lnSpc>
                <a:spcPct val="100000"/>
              </a:lnSpc>
            </a:pPr>
            <a:r>
              <a:rPr lang="es-ES" sz="1600" dirty="0">
                <a:hlinkClick r:id="rId10"/>
              </a:rPr>
              <a:t>https://</a:t>
            </a:r>
            <a:r>
              <a:rPr lang="es-ES" sz="1600" dirty="0" smtClean="0">
                <a:hlinkClick r:id="rId10"/>
              </a:rPr>
              <a:t>geoportalcartografia.amb.cat/AppGeoportalCartografia2/index.html</a:t>
            </a:r>
            <a:endParaRPr lang="es-ES" sz="1600" dirty="0" smtClean="0"/>
          </a:p>
          <a:p>
            <a:pPr lvl="1" algn="just">
              <a:lnSpc>
                <a:spcPct val="100000"/>
              </a:lnSpc>
            </a:pPr>
            <a:r>
              <a:rPr lang="es-ES" sz="2100" dirty="0" smtClean="0">
                <a:latin typeface="Corbel" panose="020B0503020204020204" pitchFamily="34" charset="0"/>
              </a:rPr>
              <a:t>Sentinel-2 data </a:t>
            </a:r>
            <a:r>
              <a:rPr lang="es-ES" sz="2100" dirty="0" err="1" smtClean="0">
                <a:latin typeface="Corbel" panose="020B0503020204020204" pitchFamily="34" charset="0"/>
              </a:rPr>
              <a:t>from</a:t>
            </a:r>
            <a:r>
              <a:rPr lang="es-ES" sz="2100" dirty="0" smtClean="0">
                <a:latin typeface="Corbel" panose="020B0503020204020204" pitchFamily="34" charset="0"/>
              </a:rPr>
              <a:t> ESA</a:t>
            </a:r>
          </a:p>
          <a:p>
            <a:pPr lvl="2" algn="just">
              <a:lnSpc>
                <a:spcPct val="100000"/>
              </a:lnSpc>
            </a:pPr>
            <a:r>
              <a:rPr lang="es-ES" sz="1800" dirty="0">
                <a:hlinkClick r:id="rId11"/>
              </a:rPr>
              <a:t>https://scihub.copernicus.eu/dhus/#/home</a:t>
            </a:r>
            <a:endParaRPr lang="en-US" sz="1700" dirty="0" smtClean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21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543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0" y="14477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6698AD"/>
                </a:solidFill>
                <a:latin typeface="Corbel" panose="020B0503020204020204" pitchFamily="34" charset="0"/>
              </a:rPr>
              <a:t>Introduction</a:t>
            </a:r>
            <a:endParaRPr lang="en-US" sz="2800" dirty="0">
              <a:latin typeface="Corbel" panose="020B0503020204020204" pitchFamily="34" charset="0"/>
            </a:endParaRPr>
          </a:p>
        </p:txBody>
      </p:sp>
      <p:sp>
        <p:nvSpPr>
          <p:cNvPr id="9" name="Marcador de contenido 2"/>
          <p:cNvSpPr txBox="1">
            <a:spLocks/>
          </p:cNvSpPr>
          <p:nvPr/>
        </p:nvSpPr>
        <p:spPr>
          <a:xfrm>
            <a:off x="3299460" y="887501"/>
            <a:ext cx="5285740" cy="5897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just">
              <a:lnSpc>
                <a:spcPct val="100000"/>
              </a:lnSpc>
              <a:buNone/>
            </a:pPr>
            <a:r>
              <a:rPr lang="en-US" dirty="0">
                <a:latin typeface="Corbel" panose="020B0503020204020204" pitchFamily="34" charset="0"/>
              </a:rPr>
              <a:t>Barcelona Climate Plan has an action line with the purpose of avoiding excessive heat to </a:t>
            </a:r>
            <a:r>
              <a:rPr lang="en-US" dirty="0" smtClean="0">
                <a:latin typeface="Corbel" panose="020B0503020204020204" pitchFamily="34" charset="0"/>
              </a:rPr>
              <a:t>citizens.</a:t>
            </a:r>
          </a:p>
          <a:p>
            <a:pPr marL="457200" lvl="1" indent="0" algn="just">
              <a:lnSpc>
                <a:spcPct val="100000"/>
              </a:lnSpc>
              <a:buNone/>
            </a:pPr>
            <a:endParaRPr lang="en-US" sz="1100" dirty="0">
              <a:latin typeface="Corbel" panose="020B0503020204020204" pitchFamily="34" charset="0"/>
            </a:endParaRPr>
          </a:p>
          <a:p>
            <a:pPr marL="457200" lvl="1" indent="0" algn="just">
              <a:lnSpc>
                <a:spcPct val="100000"/>
              </a:lnSpc>
              <a:buNone/>
            </a:pPr>
            <a:r>
              <a:rPr lang="en-US" dirty="0" smtClean="0">
                <a:latin typeface="Corbel" panose="020B0503020204020204" pitchFamily="34" charset="0"/>
              </a:rPr>
              <a:t>Cool Walks is a tool </a:t>
            </a:r>
            <a:r>
              <a:rPr lang="en-US" dirty="0">
                <a:latin typeface="Corbel" panose="020B0503020204020204" pitchFamily="34" charset="0"/>
              </a:rPr>
              <a:t>that </a:t>
            </a:r>
            <a:r>
              <a:rPr lang="en-US" dirty="0" smtClean="0">
                <a:latin typeface="Corbel" panose="020B0503020204020204" pitchFamily="34" charset="0"/>
              </a:rPr>
              <a:t>generates fresh </a:t>
            </a:r>
            <a:r>
              <a:rPr lang="en-US" dirty="0">
                <a:latin typeface="Corbel" panose="020B0503020204020204" pitchFamily="34" charset="0"/>
              </a:rPr>
              <a:t>and cool routes </a:t>
            </a:r>
            <a:r>
              <a:rPr lang="en-US" dirty="0" smtClean="0">
                <a:latin typeface="Corbel" panose="020B0503020204020204" pitchFamily="34" charset="0"/>
              </a:rPr>
              <a:t>through sidewalks and pedestrian crossings while using modeled shades throughout the day.</a:t>
            </a:r>
          </a:p>
          <a:p>
            <a:pPr marL="457200" lvl="1" indent="0" algn="just">
              <a:lnSpc>
                <a:spcPct val="100000"/>
              </a:lnSpc>
              <a:buNone/>
            </a:pPr>
            <a:endParaRPr lang="en-US" sz="1100" dirty="0">
              <a:latin typeface="Corbel" panose="020B0503020204020204" pitchFamily="34" charset="0"/>
            </a:endParaRPr>
          </a:p>
          <a:p>
            <a:pPr marL="457200" lvl="1" indent="0" algn="just">
              <a:lnSpc>
                <a:spcPct val="100000"/>
              </a:lnSpc>
              <a:buNone/>
            </a:pPr>
            <a:r>
              <a:rPr lang="en-US" dirty="0" smtClean="0">
                <a:latin typeface="Corbel" panose="020B0503020204020204" pitchFamily="34" charset="0"/>
              </a:rPr>
              <a:t>Cool Walks </a:t>
            </a:r>
            <a:r>
              <a:rPr lang="en-US" dirty="0"/>
              <a:t>guides you through the city preventing excessive </a:t>
            </a:r>
            <a:r>
              <a:rPr lang="en-US" dirty="0" smtClean="0"/>
              <a:t>heat.</a:t>
            </a:r>
            <a:endParaRPr lang="en-US" dirty="0" smtClean="0">
              <a:latin typeface="Corbel" panose="020B0503020204020204" pitchFamily="34" charset="0"/>
            </a:endParaRPr>
          </a:p>
          <a:p>
            <a:pPr marL="457200" lvl="1" indent="0" algn="just">
              <a:lnSpc>
                <a:spcPct val="100000"/>
              </a:lnSpc>
              <a:buNone/>
            </a:pPr>
            <a:endParaRPr lang="en-US" sz="1100" dirty="0">
              <a:latin typeface="Corbel" panose="020B0503020204020204" pitchFamily="34" charset="0"/>
            </a:endParaRPr>
          </a:p>
          <a:p>
            <a:pPr marL="457200" lvl="1" indent="0" algn="just">
              <a:lnSpc>
                <a:spcPct val="100000"/>
              </a:lnSpc>
              <a:buNone/>
            </a:pPr>
            <a:r>
              <a:rPr lang="en-US" dirty="0" smtClean="0">
                <a:latin typeface="Corbel" panose="020B0503020204020204" pitchFamily="34" charset="0"/>
              </a:rPr>
              <a:t>Check it yourself at:</a:t>
            </a:r>
          </a:p>
          <a:p>
            <a:pPr marL="457200" lvl="1" indent="0" algn="just">
              <a:lnSpc>
                <a:spcPct val="100000"/>
              </a:lnSpc>
              <a:buNone/>
            </a:pPr>
            <a:r>
              <a:rPr lang="es-ES" dirty="0">
                <a:hlinkClick r:id="rId2"/>
              </a:rPr>
              <a:t>http://www2.bcnregional.com/</a:t>
            </a:r>
            <a:endParaRPr lang="en-US" dirty="0" smtClean="0">
              <a:latin typeface="Corbel" panose="020B0503020204020204" pitchFamily="34" charset="0"/>
            </a:endParaRPr>
          </a:p>
          <a:p>
            <a:pPr marL="457200" lvl="1" indent="0" algn="just">
              <a:lnSpc>
                <a:spcPct val="100000"/>
              </a:lnSpc>
              <a:buNone/>
            </a:pPr>
            <a:endParaRPr lang="en-US" dirty="0" smtClean="0">
              <a:latin typeface="Corbel" panose="020B0503020204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1197" t="632" r="990" b="403"/>
          <a:stretch/>
        </p:blipFill>
        <p:spPr>
          <a:xfrm>
            <a:off x="247245" y="887501"/>
            <a:ext cx="3323269" cy="589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40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a-E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392940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>
            <a:off x="38100" y="30956"/>
            <a:ext cx="304800" cy="3119794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8" name="Flecha derecha 7"/>
          <p:cNvSpPr/>
          <p:nvPr/>
        </p:nvSpPr>
        <p:spPr>
          <a:xfrm rot="11678520">
            <a:off x="515029" y="1508617"/>
            <a:ext cx="1047750" cy="164473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1" name="CuadroTexto 10"/>
          <p:cNvSpPr txBox="1"/>
          <p:nvPr/>
        </p:nvSpPr>
        <p:spPr>
          <a:xfrm>
            <a:off x="0" y="144771"/>
            <a:ext cx="6865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6698AD"/>
                </a:solidFill>
                <a:latin typeface="Corbel" panose="020B0503020204020204" pitchFamily="34" charset="0"/>
              </a:rPr>
              <a:t>How it works…</a:t>
            </a:r>
            <a:endParaRPr lang="en-US" sz="28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9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18" y="701749"/>
            <a:ext cx="9113782" cy="5358809"/>
          </a:xfrm>
          <a:prstGeom prst="rect">
            <a:avLst/>
          </a:prstGeom>
        </p:spPr>
      </p:pic>
      <p:sp>
        <p:nvSpPr>
          <p:cNvPr id="5" name="Rectángulo redondeado 4"/>
          <p:cNvSpPr/>
          <p:nvPr/>
        </p:nvSpPr>
        <p:spPr>
          <a:xfrm>
            <a:off x="30218" y="701749"/>
            <a:ext cx="267494" cy="2317898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143999" cy="6615396"/>
          </a:xfrm>
          <a:prstGeom prst="rect">
            <a:avLst/>
          </a:prstGeom>
        </p:spPr>
      </p:pic>
      <p:sp>
        <p:nvSpPr>
          <p:cNvPr id="8" name="Llamada con línea 1 7"/>
          <p:cNvSpPr/>
          <p:nvPr/>
        </p:nvSpPr>
        <p:spPr>
          <a:xfrm>
            <a:off x="924217" y="874574"/>
            <a:ext cx="3527133" cy="129600"/>
          </a:xfrm>
          <a:prstGeom prst="borderCallout1">
            <a:avLst>
              <a:gd name="adj1" fmla="val 48172"/>
              <a:gd name="adj2" fmla="val -1797"/>
              <a:gd name="adj3" fmla="val 47292"/>
              <a:gd name="adj4" fmla="val -11592"/>
            </a:avLst>
          </a:prstGeom>
          <a:solidFill>
            <a:srgbClr val="000000">
              <a:alpha val="94902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1300" dirty="0">
                <a:solidFill>
                  <a:schemeClr val="bg1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Pick the origin and destination of your walk</a:t>
            </a:r>
            <a:endParaRPr lang="ca-ES" sz="1300" dirty="0">
              <a:solidFill>
                <a:schemeClr val="bg1"/>
              </a:solidFill>
              <a:latin typeface="Arial Rounded MT Bold" panose="020F07040305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5" name="Grupo 14"/>
          <p:cNvGrpSpPr/>
          <p:nvPr/>
        </p:nvGrpSpPr>
        <p:grpSpPr>
          <a:xfrm>
            <a:off x="631031" y="1231104"/>
            <a:ext cx="2571750" cy="957665"/>
            <a:chOff x="640732" y="1231105"/>
            <a:chExt cx="3278793" cy="912019"/>
          </a:xfrm>
          <a:solidFill>
            <a:srgbClr val="000000">
              <a:alpha val="94902"/>
            </a:srgbClr>
          </a:solidFill>
        </p:grpSpPr>
        <p:sp>
          <p:nvSpPr>
            <p:cNvPr id="9" name="Llamada con línea 1 8"/>
            <p:cNvSpPr/>
            <p:nvPr/>
          </p:nvSpPr>
          <p:spPr>
            <a:xfrm>
              <a:off x="1325258" y="1590336"/>
              <a:ext cx="2594267" cy="171421"/>
            </a:xfrm>
            <a:prstGeom prst="borderCallout1">
              <a:avLst>
                <a:gd name="adj1" fmla="val 53464"/>
                <a:gd name="adj2" fmla="val -2066"/>
                <a:gd name="adj3" fmla="val 52696"/>
                <a:gd name="adj4" fmla="val -21906"/>
              </a:avLst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en-US" sz="1300" dirty="0">
                  <a:solidFill>
                    <a:schemeClr val="bg1"/>
                  </a:solidFill>
                  <a:latin typeface="Arial Rounded MT Bold" panose="020F070403050403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Pick the </a:t>
              </a:r>
              <a:r>
                <a:rPr lang="en-US" sz="1300" dirty="0" smtClean="0">
                  <a:solidFill>
                    <a:schemeClr val="bg1"/>
                  </a:solidFill>
                  <a:latin typeface="Arial Rounded MT Bold" panose="020F070403050403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time of the day</a:t>
              </a:r>
              <a:endParaRPr lang="ca-ES" sz="1300" dirty="0">
                <a:solidFill>
                  <a:schemeClr val="bg1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0" name="Cerrar llave 9"/>
            <p:cNvSpPr/>
            <p:nvPr/>
          </p:nvSpPr>
          <p:spPr>
            <a:xfrm>
              <a:off x="640732" y="1231105"/>
              <a:ext cx="121268" cy="912019"/>
            </a:xfrm>
            <a:prstGeom prst="rightBrace">
              <a:avLst>
                <a:gd name="adj1" fmla="val 8333"/>
                <a:gd name="adj2" fmla="val 49217"/>
              </a:avLst>
            </a:pr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36000" tIns="36000" rIns="36000" bIns="36000" rtlCol="0" anchor="ctr"/>
            <a:lstStyle/>
            <a:p>
              <a:pPr algn="ctr"/>
              <a:endParaRPr lang="ca-ES" sz="1300">
                <a:solidFill>
                  <a:schemeClr val="bg1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25" name="Grupo 24"/>
          <p:cNvGrpSpPr/>
          <p:nvPr/>
        </p:nvGrpSpPr>
        <p:grpSpPr>
          <a:xfrm>
            <a:off x="531003" y="157427"/>
            <a:ext cx="1491472" cy="562920"/>
            <a:chOff x="577290" y="138829"/>
            <a:chExt cx="2491776" cy="562920"/>
          </a:xfrm>
          <a:solidFill>
            <a:srgbClr val="000000">
              <a:alpha val="94902"/>
            </a:srgbClr>
          </a:solidFill>
        </p:grpSpPr>
        <p:sp>
          <p:nvSpPr>
            <p:cNvPr id="7" name="Llamada con línea 1 6"/>
            <p:cNvSpPr/>
            <p:nvPr/>
          </p:nvSpPr>
          <p:spPr>
            <a:xfrm>
              <a:off x="1234226" y="301628"/>
              <a:ext cx="1834840" cy="180000"/>
            </a:xfrm>
            <a:prstGeom prst="borderCallout1">
              <a:avLst>
                <a:gd name="adj1" fmla="val 61498"/>
                <a:gd name="adj2" fmla="val -4078"/>
                <a:gd name="adj3" fmla="val 60648"/>
                <a:gd name="adj4" fmla="val -28532"/>
              </a:avLst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es-ES" sz="1300" dirty="0" smtClean="0">
                  <a:solidFill>
                    <a:schemeClr val="bg1"/>
                  </a:solidFill>
                  <a:latin typeface="Arial Rounded MT Bold" panose="020F070403050403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Zoom in / </a:t>
              </a:r>
              <a:r>
                <a:rPr lang="es-ES" sz="1300" dirty="0" err="1" smtClean="0">
                  <a:solidFill>
                    <a:schemeClr val="bg1"/>
                  </a:solidFill>
                  <a:latin typeface="Arial Rounded MT Bold" panose="020F070403050403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out</a:t>
              </a:r>
              <a:endParaRPr lang="ca-ES" sz="1300" dirty="0">
                <a:solidFill>
                  <a:schemeClr val="bg1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1" name="Cerrar llave 10"/>
            <p:cNvSpPr/>
            <p:nvPr/>
          </p:nvSpPr>
          <p:spPr>
            <a:xfrm>
              <a:off x="577290" y="138829"/>
              <a:ext cx="76382" cy="562920"/>
            </a:xfrm>
            <a:prstGeom prst="rightBrace">
              <a:avLst>
                <a:gd name="adj1" fmla="val 8333"/>
                <a:gd name="adj2" fmla="val 48231"/>
              </a:avLst>
            </a:pr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a-ES" sz="1300">
                <a:solidFill>
                  <a:schemeClr val="bg1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2" name="Llamada con línea 1 11"/>
          <p:cNvSpPr/>
          <p:nvPr/>
        </p:nvSpPr>
        <p:spPr>
          <a:xfrm>
            <a:off x="924218" y="1227465"/>
            <a:ext cx="2723858" cy="129600"/>
          </a:xfrm>
          <a:prstGeom prst="borderCallout1">
            <a:avLst>
              <a:gd name="adj1" fmla="val 53464"/>
              <a:gd name="adj2" fmla="val -2066"/>
              <a:gd name="adj3" fmla="val 54460"/>
              <a:gd name="adj4" fmla="val -13529"/>
            </a:avLst>
          </a:prstGeom>
          <a:solidFill>
            <a:srgbClr val="000000">
              <a:alpha val="94902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1300" dirty="0" smtClean="0">
                <a:solidFill>
                  <a:schemeClr val="bg1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Shades between 10:00 and 10:30</a:t>
            </a:r>
            <a:endParaRPr lang="ca-ES" sz="1300" dirty="0">
              <a:solidFill>
                <a:schemeClr val="bg1"/>
              </a:solidFill>
              <a:latin typeface="Arial Rounded MT Bold" panose="020F07040305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Llamada con línea 1 12"/>
          <p:cNvSpPr/>
          <p:nvPr/>
        </p:nvSpPr>
        <p:spPr>
          <a:xfrm>
            <a:off x="924217" y="1574145"/>
            <a:ext cx="2723859" cy="129600"/>
          </a:xfrm>
          <a:prstGeom prst="borderCallout1">
            <a:avLst>
              <a:gd name="adj1" fmla="val 53464"/>
              <a:gd name="adj2" fmla="val -2066"/>
              <a:gd name="adj3" fmla="val 54460"/>
              <a:gd name="adj4" fmla="val -13424"/>
            </a:avLst>
          </a:prstGeom>
          <a:solidFill>
            <a:srgbClr val="000000">
              <a:alpha val="94902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1300" dirty="0" smtClean="0">
                <a:solidFill>
                  <a:schemeClr val="bg1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Shades between 13:30 and 14:00</a:t>
            </a:r>
            <a:endParaRPr lang="ca-ES" sz="1300" dirty="0">
              <a:solidFill>
                <a:schemeClr val="bg1"/>
              </a:solidFill>
              <a:latin typeface="Arial Rounded MT Bold" panose="020F07040305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Llamada con línea 1 13"/>
          <p:cNvSpPr/>
          <p:nvPr/>
        </p:nvSpPr>
        <p:spPr>
          <a:xfrm>
            <a:off x="924217" y="1928923"/>
            <a:ext cx="2723859" cy="129600"/>
          </a:xfrm>
          <a:prstGeom prst="borderCallout1">
            <a:avLst>
              <a:gd name="adj1" fmla="val 53464"/>
              <a:gd name="adj2" fmla="val -2066"/>
              <a:gd name="adj3" fmla="val 52696"/>
              <a:gd name="adj4" fmla="val -13215"/>
            </a:avLst>
          </a:prstGeom>
          <a:solidFill>
            <a:srgbClr val="000000">
              <a:alpha val="94902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1300" dirty="0" smtClean="0">
                <a:solidFill>
                  <a:schemeClr val="bg1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Shades between 17:00 and 17:30</a:t>
            </a:r>
            <a:endParaRPr lang="ca-ES" sz="1300" dirty="0">
              <a:solidFill>
                <a:schemeClr val="bg1"/>
              </a:solidFill>
              <a:latin typeface="Arial Rounded MT Bold" panose="020F07040305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6" name="Grupo 15"/>
          <p:cNvGrpSpPr/>
          <p:nvPr/>
        </p:nvGrpSpPr>
        <p:grpSpPr>
          <a:xfrm>
            <a:off x="620377" y="2470242"/>
            <a:ext cx="2302099" cy="950341"/>
            <a:chOff x="619075" y="1232169"/>
            <a:chExt cx="2180502" cy="912019"/>
          </a:xfrm>
          <a:solidFill>
            <a:srgbClr val="000000">
              <a:alpha val="94902"/>
            </a:srgbClr>
          </a:solidFill>
        </p:grpSpPr>
        <p:sp>
          <p:nvSpPr>
            <p:cNvPr id="17" name="Llamada con línea 1 16"/>
            <p:cNvSpPr/>
            <p:nvPr/>
          </p:nvSpPr>
          <p:spPr>
            <a:xfrm>
              <a:off x="1094653" y="1589030"/>
              <a:ext cx="1704924" cy="172742"/>
            </a:xfrm>
            <a:prstGeom prst="borderCallout1">
              <a:avLst>
                <a:gd name="adj1" fmla="val 53464"/>
                <a:gd name="adj2" fmla="val -2066"/>
                <a:gd name="adj3" fmla="val 52696"/>
                <a:gd name="adj4" fmla="val -21906"/>
              </a:avLst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dirty="0">
                  <a:solidFill>
                    <a:schemeClr val="bg1"/>
                  </a:solidFill>
                  <a:latin typeface="Arial Rounded MT Bold" panose="020F070403050403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Pick the </a:t>
              </a:r>
              <a:r>
                <a:rPr lang="en-US" sz="1300" dirty="0" smtClean="0">
                  <a:solidFill>
                    <a:schemeClr val="bg1"/>
                  </a:solidFill>
                  <a:latin typeface="Arial Rounded MT Bold" panose="020F070403050403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route mode</a:t>
              </a:r>
              <a:endParaRPr lang="ca-ES" sz="1300" dirty="0">
                <a:solidFill>
                  <a:schemeClr val="bg1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8" name="Cerrar llave 17"/>
            <p:cNvSpPr/>
            <p:nvPr/>
          </p:nvSpPr>
          <p:spPr>
            <a:xfrm>
              <a:off x="619075" y="1232169"/>
              <a:ext cx="110277" cy="912019"/>
            </a:xfrm>
            <a:prstGeom prst="rightBrace">
              <a:avLst>
                <a:gd name="adj1" fmla="val 8333"/>
                <a:gd name="adj2" fmla="val 49468"/>
              </a:avLst>
            </a:pr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a-ES" sz="1300">
                <a:solidFill>
                  <a:schemeClr val="bg1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9" name="Llamada con línea 1 18"/>
          <p:cNvSpPr/>
          <p:nvPr/>
        </p:nvSpPr>
        <p:spPr>
          <a:xfrm>
            <a:off x="924217" y="2492448"/>
            <a:ext cx="6540208" cy="129600"/>
          </a:xfrm>
          <a:prstGeom prst="borderCallout1">
            <a:avLst>
              <a:gd name="adj1" fmla="val 53464"/>
              <a:gd name="adj2" fmla="val -836"/>
              <a:gd name="adj3" fmla="val 52696"/>
              <a:gd name="adj4" fmla="val -5832"/>
            </a:avLst>
          </a:prstGeom>
          <a:solidFill>
            <a:srgbClr val="000000">
              <a:alpha val="94902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1300" dirty="0">
                <a:solidFill>
                  <a:schemeClr val="bg1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Shortest path: I don't care about sunlight, I want to get there as soon as possible!</a:t>
            </a:r>
            <a:endParaRPr lang="ca-ES" sz="1300" dirty="0">
              <a:solidFill>
                <a:schemeClr val="bg1"/>
              </a:solidFill>
              <a:latin typeface="Arial Rounded MT Bold" panose="020F07040305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Llamada con línea 1 19"/>
          <p:cNvSpPr/>
          <p:nvPr/>
        </p:nvSpPr>
        <p:spPr>
          <a:xfrm>
            <a:off x="924217" y="2815813"/>
            <a:ext cx="4171659" cy="129600"/>
          </a:xfrm>
          <a:prstGeom prst="borderCallout1">
            <a:avLst>
              <a:gd name="adj1" fmla="val 53464"/>
              <a:gd name="adj2" fmla="val -2066"/>
              <a:gd name="adj3" fmla="val 56224"/>
              <a:gd name="adj4" fmla="val -9055"/>
            </a:avLst>
          </a:prstGeom>
          <a:solidFill>
            <a:srgbClr val="000000">
              <a:alpha val="94902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1300" dirty="0">
                <a:solidFill>
                  <a:schemeClr val="bg1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Shady path: I want to get there fast but staying cool</a:t>
            </a:r>
            <a:endParaRPr lang="ca-ES" sz="1300" dirty="0">
              <a:solidFill>
                <a:schemeClr val="bg1"/>
              </a:solidFill>
              <a:latin typeface="Arial Rounded MT Bold" panose="020F07040305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Llamada con línea 1 20"/>
          <p:cNvSpPr/>
          <p:nvPr/>
        </p:nvSpPr>
        <p:spPr>
          <a:xfrm>
            <a:off x="924218" y="3170592"/>
            <a:ext cx="4176000" cy="129600"/>
          </a:xfrm>
          <a:prstGeom prst="borderCallout1">
            <a:avLst>
              <a:gd name="adj1" fmla="val 53464"/>
              <a:gd name="adj2" fmla="val -1781"/>
              <a:gd name="adj3" fmla="val 51566"/>
              <a:gd name="adj4" fmla="val -8589"/>
            </a:avLst>
          </a:prstGeom>
          <a:solidFill>
            <a:srgbClr val="000000">
              <a:alpha val="94902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1300" dirty="0">
                <a:solidFill>
                  <a:schemeClr val="bg1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Vampire mode on: Avoid direct sunlight at all costs!</a:t>
            </a:r>
            <a:endParaRPr lang="ca-ES" sz="1300" dirty="0">
              <a:solidFill>
                <a:schemeClr val="bg1"/>
              </a:solidFill>
              <a:latin typeface="Arial Rounded MT Bold" panose="020F07040305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Llamada con línea 1 21"/>
          <p:cNvSpPr/>
          <p:nvPr/>
        </p:nvSpPr>
        <p:spPr>
          <a:xfrm>
            <a:off x="1095667" y="3775442"/>
            <a:ext cx="5976000" cy="129600"/>
          </a:xfrm>
          <a:prstGeom prst="borderCallout1">
            <a:avLst>
              <a:gd name="adj1" fmla="val 58975"/>
              <a:gd name="adj2" fmla="val -2664"/>
              <a:gd name="adj3" fmla="val 58101"/>
              <a:gd name="adj4" fmla="val -9426"/>
            </a:avLst>
          </a:prstGeom>
          <a:solidFill>
            <a:srgbClr val="000000">
              <a:alpha val="94902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ca-ES" sz="1300" dirty="0" err="1" smtClean="0">
                <a:solidFill>
                  <a:schemeClr val="bg1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If</a:t>
            </a:r>
            <a:r>
              <a:rPr lang="ca-ES" sz="1300" dirty="0" smtClean="0">
                <a:solidFill>
                  <a:schemeClr val="bg1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a-ES" sz="1300" dirty="0" err="1" smtClean="0">
                <a:solidFill>
                  <a:schemeClr val="bg1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</a:t>
            </a:r>
            <a:r>
              <a:rPr lang="ca-ES" sz="1300" dirty="0" smtClean="0">
                <a:solidFill>
                  <a:schemeClr val="bg1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a-ES" sz="1300" dirty="0" err="1" smtClean="0">
                <a:solidFill>
                  <a:schemeClr val="bg1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</a:t>
            </a:r>
            <a:r>
              <a:rPr lang="ca-ES" sz="1300" dirty="0" smtClean="0">
                <a:solidFill>
                  <a:schemeClr val="bg1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a-ES" sz="1300" dirty="0" err="1" smtClean="0">
                <a:solidFill>
                  <a:schemeClr val="bg1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thirsty</a:t>
            </a:r>
            <a:r>
              <a:rPr lang="ca-ES" sz="1300" dirty="0">
                <a:solidFill>
                  <a:schemeClr val="bg1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ca-ES" sz="1300" b="1" dirty="0" smtClean="0">
                <a:solidFill>
                  <a:schemeClr val="bg1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300" dirty="0" smtClean="0">
                <a:solidFill>
                  <a:schemeClr val="bg1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bring </a:t>
            </a:r>
            <a:r>
              <a:rPr lang="en-US" sz="1300" dirty="0">
                <a:solidFill>
                  <a:schemeClr val="bg1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your route through a drinking fountain on your way</a:t>
            </a:r>
            <a:endParaRPr lang="ca-ES" sz="1300" dirty="0">
              <a:solidFill>
                <a:schemeClr val="bg1"/>
              </a:solidFill>
              <a:latin typeface="Arial Rounded MT Bold" panose="020F07040305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Llamada con línea 1 22"/>
          <p:cNvSpPr/>
          <p:nvPr/>
        </p:nvSpPr>
        <p:spPr>
          <a:xfrm>
            <a:off x="1095667" y="4130221"/>
            <a:ext cx="7668000" cy="129600"/>
          </a:xfrm>
          <a:prstGeom prst="borderCallout1">
            <a:avLst>
              <a:gd name="adj1" fmla="val 53464"/>
              <a:gd name="adj2" fmla="val -2066"/>
              <a:gd name="adj3" fmla="val 50859"/>
              <a:gd name="adj4" fmla="val -7277"/>
            </a:avLst>
          </a:prstGeom>
          <a:solidFill>
            <a:srgbClr val="000000">
              <a:alpha val="94902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ca-ES" sz="1300" dirty="0" err="1" smtClean="0">
                <a:solidFill>
                  <a:schemeClr val="bg1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If</a:t>
            </a:r>
            <a:r>
              <a:rPr lang="ca-ES" sz="1300" dirty="0" smtClean="0">
                <a:solidFill>
                  <a:schemeClr val="bg1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a-ES" sz="1300" dirty="0" err="1" smtClean="0">
                <a:solidFill>
                  <a:schemeClr val="bg1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</a:t>
            </a:r>
            <a:r>
              <a:rPr lang="ca-ES" sz="1300" dirty="0" smtClean="0">
                <a:solidFill>
                  <a:schemeClr val="bg1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a-ES" sz="1300" dirty="0" err="1" smtClean="0">
                <a:solidFill>
                  <a:schemeClr val="bg1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need</a:t>
            </a:r>
            <a:r>
              <a:rPr lang="ca-ES" sz="1300" dirty="0" smtClean="0">
                <a:solidFill>
                  <a:schemeClr val="bg1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ca-ES" sz="1300" dirty="0" err="1" smtClean="0">
                <a:solidFill>
                  <a:schemeClr val="bg1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shelter</a:t>
            </a:r>
            <a:r>
              <a:rPr lang="ca-ES" sz="1300" dirty="0" smtClean="0">
                <a:solidFill>
                  <a:schemeClr val="bg1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ca-ES" sz="1300" b="1" dirty="0" smtClean="0">
                <a:solidFill>
                  <a:schemeClr val="bg1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300" dirty="0" smtClean="0">
                <a:solidFill>
                  <a:schemeClr val="bg1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bring </a:t>
            </a:r>
            <a:r>
              <a:rPr lang="en-US" sz="1300" dirty="0">
                <a:solidFill>
                  <a:schemeClr val="bg1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your route through a place to take shelter during high temperatures</a:t>
            </a:r>
            <a:endParaRPr lang="ca-ES" sz="1300" dirty="0">
              <a:solidFill>
                <a:schemeClr val="bg1"/>
              </a:solidFill>
              <a:latin typeface="Arial Rounded MT Bold" panose="020F07040305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CuadroTexto 26"/>
          <p:cNvSpPr txBox="1"/>
          <p:nvPr/>
        </p:nvSpPr>
        <p:spPr>
          <a:xfrm>
            <a:off x="0" y="144771"/>
            <a:ext cx="6865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6698AD"/>
                </a:solidFill>
                <a:latin typeface="Corbel" panose="020B0503020204020204" pitchFamily="34" charset="0"/>
              </a:rPr>
              <a:t>How it works…</a:t>
            </a:r>
            <a:endParaRPr lang="en-US" sz="28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848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  <p:bldP spid="14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a-E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261"/>
          <a:stretch/>
        </p:blipFill>
        <p:spPr>
          <a:xfrm>
            <a:off x="0" y="-1"/>
            <a:ext cx="9143999" cy="6409631"/>
          </a:xfrm>
          <a:prstGeom prst="rect">
            <a:avLst/>
          </a:prstGeom>
        </p:spPr>
      </p:pic>
      <p:sp>
        <p:nvSpPr>
          <p:cNvPr id="8" name="Llamada con línea 1 7"/>
          <p:cNvSpPr/>
          <p:nvPr/>
        </p:nvSpPr>
        <p:spPr>
          <a:xfrm>
            <a:off x="1872283" y="1695171"/>
            <a:ext cx="5868000" cy="130454"/>
          </a:xfrm>
          <a:prstGeom prst="borderCallout1">
            <a:avLst>
              <a:gd name="adj1" fmla="val 48172"/>
              <a:gd name="adj2" fmla="val -1797"/>
              <a:gd name="adj3" fmla="val 42771"/>
              <a:gd name="adj4" fmla="val -1807"/>
            </a:avLst>
          </a:prstGeom>
          <a:solidFill>
            <a:srgbClr val="000000">
              <a:alpha val="94902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1300" dirty="0" smtClean="0">
                <a:solidFill>
                  <a:schemeClr val="bg1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Information about the different parts of the routing tool and how to use it</a:t>
            </a:r>
            <a:endParaRPr lang="ca-ES" sz="1300" dirty="0">
              <a:solidFill>
                <a:schemeClr val="bg1"/>
              </a:solidFill>
              <a:latin typeface="Arial Rounded MT Bold" panose="020F07040305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8870156" y="28574"/>
            <a:ext cx="252414" cy="280989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0" name="Flecha derecha 9"/>
          <p:cNvSpPr/>
          <p:nvPr/>
        </p:nvSpPr>
        <p:spPr>
          <a:xfrm rot="18705618">
            <a:off x="7936028" y="701449"/>
            <a:ext cx="1047750" cy="164473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7" name="CuadroTexto 6"/>
          <p:cNvSpPr txBox="1"/>
          <p:nvPr/>
        </p:nvSpPr>
        <p:spPr>
          <a:xfrm>
            <a:off x="0" y="144771"/>
            <a:ext cx="6865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6698AD"/>
                </a:solidFill>
                <a:latin typeface="Corbel" panose="020B0503020204020204" pitchFamily="34" charset="0"/>
              </a:rPr>
              <a:t>How it works…</a:t>
            </a:r>
            <a:endParaRPr lang="en-US" sz="28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58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a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410632"/>
          </a:xfrm>
          <a:prstGeom prst="rect">
            <a:avLst/>
          </a:prstGeom>
        </p:spPr>
      </p:pic>
      <p:sp>
        <p:nvSpPr>
          <p:cNvPr id="5" name="Llamada con línea 1 4"/>
          <p:cNvSpPr/>
          <p:nvPr/>
        </p:nvSpPr>
        <p:spPr>
          <a:xfrm>
            <a:off x="4440041" y="1516845"/>
            <a:ext cx="4075309" cy="130454"/>
          </a:xfrm>
          <a:prstGeom prst="borderCallout1">
            <a:avLst>
              <a:gd name="adj1" fmla="val 48172"/>
              <a:gd name="adj2" fmla="val -1797"/>
              <a:gd name="adj3" fmla="val 42771"/>
              <a:gd name="adj4" fmla="val -1807"/>
            </a:avLst>
          </a:prstGeom>
          <a:solidFill>
            <a:srgbClr val="000000">
              <a:alpha val="94902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1300" dirty="0" smtClean="0">
                <a:solidFill>
                  <a:schemeClr val="bg1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Information about used data and downloading link </a:t>
            </a:r>
            <a:endParaRPr lang="ca-ES" sz="1300" dirty="0">
              <a:solidFill>
                <a:schemeClr val="bg1"/>
              </a:solidFill>
              <a:latin typeface="Arial Rounded MT Bold" panose="020F07040305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8855075" y="226219"/>
            <a:ext cx="262731" cy="288131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7" name="Flecha derecha 6"/>
          <p:cNvSpPr/>
          <p:nvPr/>
        </p:nvSpPr>
        <p:spPr>
          <a:xfrm rot="18705618">
            <a:off x="7969483" y="945670"/>
            <a:ext cx="1047750" cy="164473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8" name="CuadroTexto 7"/>
          <p:cNvSpPr txBox="1"/>
          <p:nvPr/>
        </p:nvSpPr>
        <p:spPr>
          <a:xfrm>
            <a:off x="0" y="144771"/>
            <a:ext cx="6865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6698AD"/>
                </a:solidFill>
                <a:latin typeface="Corbel" panose="020B0503020204020204" pitchFamily="34" charset="0"/>
              </a:rPr>
              <a:t>How it works…</a:t>
            </a:r>
            <a:endParaRPr lang="en-US" sz="28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993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lamada con línea 1 5"/>
          <p:cNvSpPr/>
          <p:nvPr/>
        </p:nvSpPr>
        <p:spPr>
          <a:xfrm>
            <a:off x="3671977" y="5249955"/>
            <a:ext cx="1381095" cy="224252"/>
          </a:xfrm>
          <a:prstGeom prst="borderCallout1">
            <a:avLst>
              <a:gd name="adj1" fmla="val 48172"/>
              <a:gd name="adj2" fmla="val -1797"/>
              <a:gd name="adj3" fmla="val 42771"/>
              <a:gd name="adj4" fmla="val -1807"/>
            </a:avLst>
          </a:prstGeom>
          <a:solidFill>
            <a:srgbClr val="000000">
              <a:alpha val="94902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1300" dirty="0" smtClean="0">
                <a:solidFill>
                  <a:schemeClr val="bg1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Route Statistics</a:t>
            </a:r>
            <a:endParaRPr lang="ca-ES" sz="1300" dirty="0">
              <a:solidFill>
                <a:schemeClr val="bg1"/>
              </a:solidFill>
              <a:latin typeface="Arial Rounded MT Bold" panose="020F07040305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5" name="Grupo 14"/>
          <p:cNvGrpSpPr/>
          <p:nvPr/>
        </p:nvGrpSpPr>
        <p:grpSpPr>
          <a:xfrm>
            <a:off x="689429" y="776515"/>
            <a:ext cx="2968171" cy="5827486"/>
            <a:chOff x="711200" y="595086"/>
            <a:chExt cx="2968171" cy="5827486"/>
          </a:xfrm>
        </p:grpSpPr>
        <p:pic>
          <p:nvPicPr>
            <p:cNvPr id="14" name="Imagen 1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60" t="1398" r="24542" b="1029"/>
            <a:stretch/>
          </p:blipFill>
          <p:spPr>
            <a:xfrm>
              <a:off x="711200" y="595086"/>
              <a:ext cx="2968171" cy="5827486"/>
            </a:xfrm>
            <a:prstGeom prst="rect">
              <a:avLst/>
            </a:prstGeom>
          </p:spPr>
        </p:pic>
        <p:pic>
          <p:nvPicPr>
            <p:cNvPr id="13" name="Imagen 12"/>
            <p:cNvPicPr>
              <a:picLocks noChangeAspect="1"/>
            </p:cNvPicPr>
            <p:nvPr/>
          </p:nvPicPr>
          <p:blipFill rotWithShape="1">
            <a:blip r:embed="rId3"/>
            <a:srcRect l="469" t="125" r="612" b="380"/>
            <a:stretch/>
          </p:blipFill>
          <p:spPr>
            <a:xfrm>
              <a:off x="923925" y="1316572"/>
              <a:ext cx="2447925" cy="4348876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</p:grp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4"/>
          <a:srcRect l="1293" t="2062" r="1565" b="2062"/>
          <a:stretch/>
        </p:blipFill>
        <p:spPr>
          <a:xfrm>
            <a:off x="4968326" y="2303434"/>
            <a:ext cx="2590801" cy="1908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Flecha derecha 11"/>
          <p:cNvSpPr/>
          <p:nvPr/>
        </p:nvSpPr>
        <p:spPr>
          <a:xfrm rot="19618413">
            <a:off x="3454794" y="4550798"/>
            <a:ext cx="1672269" cy="224253"/>
          </a:xfrm>
          <a:prstGeom prst="rightArrow">
            <a:avLst>
              <a:gd name="adj1" fmla="val 50000"/>
              <a:gd name="adj2" fmla="val 50499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0" name="Marcador de contenido 2"/>
          <p:cNvSpPr txBox="1">
            <a:spLocks/>
          </p:cNvSpPr>
          <p:nvPr/>
        </p:nvSpPr>
        <p:spPr>
          <a:xfrm>
            <a:off x="4492171" y="5511514"/>
            <a:ext cx="3066956" cy="670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r">
              <a:lnSpc>
                <a:spcPct val="100000"/>
              </a:lnSpc>
              <a:buNone/>
            </a:pPr>
            <a:r>
              <a:rPr lang="en-US" sz="2000" dirty="0" smtClean="0">
                <a:latin typeface="Corbel" panose="020B0503020204020204" pitchFamily="34" charset="0"/>
              </a:rPr>
              <a:t>Yes, it is responsive! 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0" y="144771"/>
            <a:ext cx="6865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6698AD"/>
                </a:solidFill>
                <a:latin typeface="Corbel" panose="020B0503020204020204" pitchFamily="34" charset="0"/>
              </a:rPr>
              <a:t>How it works…</a:t>
            </a:r>
            <a:endParaRPr lang="en-US" sz="28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77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mo Cool Walk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5667"/>
          <a:stretch/>
        </p:blipFill>
        <p:spPr>
          <a:xfrm>
            <a:off x="0" y="842964"/>
            <a:ext cx="9144000" cy="487896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14477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6698AD"/>
                </a:solidFill>
                <a:latin typeface="Corbel" panose="020B0503020204020204" pitchFamily="34" charset="0"/>
              </a:rPr>
              <a:t>Video Demo</a:t>
            </a:r>
            <a:endParaRPr lang="en-US" sz="28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60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0" y="14477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6698AD"/>
                </a:solidFill>
                <a:latin typeface="Corbel" panose="020B0503020204020204" pitchFamily="34" charset="0"/>
              </a:rPr>
              <a:t>Shade modeling and network building</a:t>
            </a:r>
            <a:endParaRPr lang="en-US" sz="2800" dirty="0">
              <a:latin typeface="Corbel" panose="020B0503020204020204" pitchFamily="34" charset="0"/>
            </a:endParaRPr>
          </a:p>
        </p:txBody>
      </p:sp>
      <p:sp>
        <p:nvSpPr>
          <p:cNvPr id="9" name="Marcador de contenido 2"/>
          <p:cNvSpPr txBox="1">
            <a:spLocks/>
          </p:cNvSpPr>
          <p:nvPr/>
        </p:nvSpPr>
        <p:spPr>
          <a:xfrm>
            <a:off x="3701143" y="887501"/>
            <a:ext cx="5036460" cy="5663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r>
              <a:rPr lang="en-US" sz="2400" dirty="0" smtClean="0">
                <a:latin typeface="Corbel" panose="020B0503020204020204" pitchFamily="34" charset="0"/>
              </a:rPr>
              <a:t>Steps Summary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en-US" sz="1000" dirty="0" smtClean="0">
              <a:latin typeface="Corbel" panose="020B0503020204020204" pitchFamily="34" charset="0"/>
            </a:endParaRPr>
          </a:p>
          <a:p>
            <a:pPr lvl="1" algn="just">
              <a:lnSpc>
                <a:spcPct val="100000"/>
              </a:lnSpc>
            </a:pPr>
            <a:r>
              <a:rPr lang="en-US" sz="2000" dirty="0" smtClean="0">
                <a:latin typeface="Corbel" panose="020B0503020204020204" pitchFamily="34" charset="0"/>
              </a:rPr>
              <a:t>3D model of our area of interest using LIDAR data</a:t>
            </a:r>
            <a:endParaRPr lang="en-US" sz="2000" dirty="0">
              <a:latin typeface="Corbel" panose="020B0503020204020204" pitchFamily="34" charset="0"/>
            </a:endParaRPr>
          </a:p>
          <a:p>
            <a:pPr lvl="1" algn="just">
              <a:lnSpc>
                <a:spcPct val="100000"/>
              </a:lnSpc>
            </a:pPr>
            <a:r>
              <a:rPr lang="en-US" sz="2000" dirty="0">
                <a:latin typeface="Corbel" panose="020B0503020204020204" pitchFamily="34" charset="0"/>
              </a:rPr>
              <a:t>C</a:t>
            </a:r>
            <a:r>
              <a:rPr lang="en-US" sz="2000" dirty="0" smtClean="0">
                <a:latin typeface="Corbel" panose="020B0503020204020204" pitchFamily="34" charset="0"/>
              </a:rPr>
              <a:t>alculation of all shades during a whole day</a:t>
            </a:r>
          </a:p>
          <a:p>
            <a:pPr lvl="1" algn="just">
              <a:lnSpc>
                <a:spcPct val="100000"/>
              </a:lnSpc>
            </a:pPr>
            <a:r>
              <a:rPr lang="en-US" sz="2000" dirty="0">
                <a:latin typeface="Corbel" panose="020B0503020204020204" pitchFamily="34" charset="0"/>
              </a:rPr>
              <a:t>N</a:t>
            </a:r>
            <a:r>
              <a:rPr lang="en-US" sz="2000" dirty="0" smtClean="0">
                <a:latin typeface="Corbel" panose="020B0503020204020204" pitchFamily="34" charset="0"/>
              </a:rPr>
              <a:t>etwork for pedestrians using all sidewalks, crossings and open public spaces</a:t>
            </a:r>
          </a:p>
          <a:p>
            <a:pPr lvl="1" algn="just">
              <a:lnSpc>
                <a:spcPct val="100000"/>
              </a:lnSpc>
            </a:pPr>
            <a:r>
              <a:rPr lang="en-US" sz="2000" dirty="0" smtClean="0">
                <a:latin typeface="Corbel" panose="020B0503020204020204" pitchFamily="34" charset="0"/>
              </a:rPr>
              <a:t>Public space surface</a:t>
            </a:r>
          </a:p>
          <a:p>
            <a:pPr lvl="1" algn="just">
              <a:lnSpc>
                <a:spcPct val="100000"/>
              </a:lnSpc>
            </a:pPr>
            <a:r>
              <a:rPr lang="en-US" sz="2000" dirty="0" smtClean="0">
                <a:latin typeface="Corbel" panose="020B0503020204020204" pitchFamily="34" charset="0"/>
              </a:rPr>
              <a:t>Green shading from trees</a:t>
            </a:r>
          </a:p>
          <a:p>
            <a:pPr lvl="1" algn="just">
              <a:lnSpc>
                <a:spcPct val="100000"/>
              </a:lnSpc>
            </a:pPr>
            <a:r>
              <a:rPr lang="en-US" sz="2000" dirty="0" smtClean="0">
                <a:latin typeface="Corbel" panose="020B0503020204020204" pitchFamily="34" charset="0"/>
              </a:rPr>
              <a:t>Shading statistics at public surface</a:t>
            </a:r>
          </a:p>
          <a:p>
            <a:pPr lvl="1" algn="just">
              <a:lnSpc>
                <a:spcPct val="100000"/>
              </a:lnSpc>
            </a:pPr>
            <a:r>
              <a:rPr lang="en-US" sz="2000" dirty="0" smtClean="0">
                <a:latin typeface="Corbel" panose="020B0503020204020204" pitchFamily="34" charset="0"/>
              </a:rPr>
              <a:t>Network impedance: routing “cost” for each mode and time of day</a:t>
            </a:r>
          </a:p>
          <a:p>
            <a:pPr marL="457200" lvl="1" indent="0" algn="just">
              <a:lnSpc>
                <a:spcPct val="100000"/>
              </a:lnSpc>
              <a:buNone/>
            </a:pPr>
            <a:endParaRPr lang="en-US" sz="2000" dirty="0">
              <a:latin typeface="Corbel" panose="020B0503020204020204" pitchFamily="34" charset="0"/>
            </a:endParaRPr>
          </a:p>
          <a:p>
            <a:pPr marL="457200" lvl="1" indent="0" algn="just">
              <a:lnSpc>
                <a:spcPct val="100000"/>
              </a:lnSpc>
              <a:buNone/>
            </a:pPr>
            <a:endParaRPr lang="en-US" sz="2000" dirty="0" smtClean="0">
              <a:latin typeface="Corbel" panose="020B0503020204020204" pitchFamily="34" charset="0"/>
            </a:endParaRPr>
          </a:p>
          <a:p>
            <a:pPr lvl="1" algn="just">
              <a:lnSpc>
                <a:spcPct val="100000"/>
              </a:lnSpc>
            </a:pPr>
            <a:endParaRPr lang="en-US" sz="2000" dirty="0" smtClean="0">
              <a:latin typeface="Corbel" panose="020B0503020204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39" y="887501"/>
            <a:ext cx="3185889" cy="566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2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234</TotalTime>
  <Words>412</Words>
  <Application>Microsoft Office PowerPoint</Application>
  <PresentationFormat>Presentación en pantalla (4:3)</PresentationFormat>
  <Paragraphs>68</Paragraphs>
  <Slides>12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Arial</vt:lpstr>
      <vt:lpstr>Arial Rounded MT Bold</vt:lpstr>
      <vt:lpstr>Calibri</vt:lpstr>
      <vt:lpstr>Calibri Light</vt:lpstr>
      <vt:lpstr>Corbel</vt:lpstr>
      <vt:lpstr>Verdana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Barcelona Regional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Albert Carbonell Ferrer</dc:creator>
  <cp:lastModifiedBy>Albert Carbonell Ferrer</cp:lastModifiedBy>
  <cp:revision>26</cp:revision>
  <dcterms:created xsi:type="dcterms:W3CDTF">2019-11-15T09:16:57Z</dcterms:created>
  <dcterms:modified xsi:type="dcterms:W3CDTF">2019-11-18T11:27:09Z</dcterms:modified>
</cp:coreProperties>
</file>