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62" r:id="rId3"/>
    <p:sldId id="265" r:id="rId4"/>
    <p:sldId id="267" r:id="rId5"/>
    <p:sldId id="268" r:id="rId6"/>
    <p:sldId id="258" r:id="rId7"/>
    <p:sldId id="259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/>
    <p:restoredTop sz="94654"/>
  </p:normalViewPr>
  <p:slideViewPr>
    <p:cSldViewPr snapToGrid="0" snapToObjects="1">
      <p:cViewPr varScale="1">
        <p:scale>
          <a:sx n="136" d="100"/>
          <a:sy n="136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EF940-B71F-9A45-BD8C-5967ECE05E0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1B6ED-E1B9-5649-98C9-AA2ED4296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56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Average</a:t>
            </a:r>
            <a:r>
              <a:rPr lang="en-US" baseline="0" dirty="0" smtClean="0"/>
              <a:t> number of bikes at </a:t>
            </a:r>
            <a:r>
              <a:rPr lang="en-US" baseline="0" dirty="0" err="1" smtClean="0"/>
              <a:t>Bicicling</a:t>
            </a:r>
            <a:r>
              <a:rPr lang="en-US" baseline="0" dirty="0" smtClean="0"/>
              <a:t> stations per 10k people . Red lines are bike paths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1B6ED-E1B9-5649-98C9-AA2ED42960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clear patterns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Spatial regression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1B6ED-E1B9-5649-98C9-AA2ED42960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7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7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1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3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9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47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9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99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3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C26DD-A720-6549-984D-D5685212AD23}" type="datetimeFigureOut">
              <a:rPr lang="en-US" smtClean="0"/>
              <a:t>10/24/18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3276-F324-454D-97C6-FBA03E613D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Identifying Problem Areas in Barcelona’s Bike Lanes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Josep</a:t>
            </a:r>
            <a:r>
              <a:rPr lang="en-US" dirty="0" smtClean="0"/>
              <a:t> </a:t>
            </a:r>
            <a:r>
              <a:rPr lang="en-US" dirty="0" err="1" smtClean="0"/>
              <a:t>Espasa</a:t>
            </a:r>
            <a:r>
              <a:rPr lang="en-US" dirty="0" smtClean="0"/>
              <a:t>, Claire Kelley, Paolo Chevalier, Amos </a:t>
            </a:r>
            <a:r>
              <a:rPr lang="en-US" dirty="0" err="1"/>
              <a:t>Chinomona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Bike Accidents  (2017)</a:t>
            </a:r>
          </a:p>
          <a:p>
            <a:r>
              <a:rPr lang="en-US" dirty="0" smtClean="0"/>
              <a:t>Complaints (2018) </a:t>
            </a:r>
          </a:p>
          <a:p>
            <a:r>
              <a:rPr lang="en-US" dirty="0" smtClean="0"/>
              <a:t>Bike Paths </a:t>
            </a:r>
          </a:p>
          <a:p>
            <a:r>
              <a:rPr lang="en-US" dirty="0" smtClean="0"/>
              <a:t>Neighborhood Age and Income (2016) </a:t>
            </a:r>
          </a:p>
          <a:p>
            <a:r>
              <a:rPr lang="en-US" dirty="0" smtClean="0"/>
              <a:t>Bike usage omnibus (2015-2017)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068" y="3449752"/>
            <a:ext cx="4678043" cy="316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54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205301" y="4786113"/>
          <a:ext cx="8207640" cy="1863705"/>
        </p:xfrm>
        <a:graphic>
          <a:graphicData uri="http://schemas.openxmlformats.org/drawingml/2006/table">
            <a:tbl>
              <a:tblPr firstRow="1" firstCol="1" bandRow="1"/>
              <a:tblGrid>
                <a:gridCol w="3506728"/>
                <a:gridCol w="1175228"/>
                <a:gridCol w="1175228"/>
                <a:gridCol w="1175228"/>
                <a:gridCol w="1175228"/>
              </a:tblGrid>
              <a:tr h="226158">
                <a:tc>
                  <a:txBody>
                    <a:bodyPr/>
                    <a:lstStyle/>
                    <a:p>
                      <a:pPr algn="ctr"/>
                      <a:endParaRPr lang="es-ES" sz="1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809" marR="848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2014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2015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2017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2018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1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New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bicycle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lane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change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of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location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)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10%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11%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24%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355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New bicycle parking (change of location)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23%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19%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22%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55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500" b="1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Discipline </a:t>
                      </a:r>
                      <a:r>
                        <a:rPr lang="es-ES" sz="1500" b="1" dirty="0" err="1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problems</a:t>
                      </a:r>
                      <a:r>
                        <a:rPr lang="es-ES" sz="1500" b="1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with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bikes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17%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355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Abandonned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Bicycles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20%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16%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14%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55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500" b="1" dirty="0" err="1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Incidents</a:t>
                      </a:r>
                      <a:r>
                        <a:rPr lang="es-ES" sz="1500" b="1" dirty="0" smtClean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Bicing</a:t>
                      </a:r>
                      <a:r>
                        <a:rPr lang="es-ES" sz="1500" b="1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S" sz="1500" b="1" dirty="0" err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services</a:t>
                      </a:r>
                      <a:endParaRPr lang="es-ES" sz="15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8%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7%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355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Marking Bicycle lane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4%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261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1500" b="1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Incidents Bibycle lane</a:t>
                      </a:r>
                      <a:endParaRPr lang="es-ES" sz="15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12%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13%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500" dirty="0">
                          <a:effectLst/>
                          <a:latin typeface="Calibri" panose="020F050202020403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2%</a:t>
                      </a:r>
                    </a:p>
                  </a:txBody>
                  <a:tcPr marL="84809" marR="848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0223723" y="5481816"/>
          <a:ext cx="1578610" cy="1168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212"/>
                <a:gridCol w="559398"/>
              </a:tblGrid>
              <a:tr h="370840"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6322"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>
            <a:off x="10493858" y="6086235"/>
            <a:ext cx="6239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10515374" y="5525793"/>
            <a:ext cx="602428" cy="268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10515374" y="6375399"/>
            <a:ext cx="602428" cy="195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80" y="231043"/>
            <a:ext cx="6127155" cy="444011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97" y="303046"/>
            <a:ext cx="5912203" cy="41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3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912" y="857250"/>
            <a:ext cx="97821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6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Negative effect of 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1245" y="1825625"/>
            <a:ext cx="45695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5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66" y="152400"/>
            <a:ext cx="8286581" cy="65263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16" y="152400"/>
            <a:ext cx="8197879" cy="6597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2015" y="3742257"/>
            <a:ext cx="4394950" cy="293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6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70" y="2680256"/>
            <a:ext cx="5271395" cy="4257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85" y="173692"/>
            <a:ext cx="4317742" cy="2356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866" y="2680256"/>
            <a:ext cx="5001239" cy="405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382" y="101355"/>
            <a:ext cx="4255471" cy="22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”Hot Spots”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278732"/>
            <a:ext cx="5157787" cy="823912"/>
          </a:xfrm>
        </p:spPr>
        <p:txBody>
          <a:bodyPr/>
          <a:lstStyle/>
          <a:p>
            <a:r>
              <a:rPr lang="en-US" dirty="0" smtClean="0"/>
              <a:t>Accidents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0923" y="2120026"/>
            <a:ext cx="4971912" cy="406963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296114"/>
            <a:ext cx="5183188" cy="823912"/>
          </a:xfrm>
        </p:spPr>
        <p:txBody>
          <a:bodyPr/>
          <a:lstStyle/>
          <a:p>
            <a:r>
              <a:rPr lang="en-US" dirty="0" smtClean="0"/>
              <a:t>Complaints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997575" y="2120026"/>
            <a:ext cx="5273132" cy="420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Directions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Prioritize expansion of bike lanes based on customer suggestions </a:t>
            </a:r>
          </a:p>
          <a:p>
            <a:r>
              <a:rPr lang="en-US" dirty="0" smtClean="0"/>
              <a:t>Prioritize repair/improvement of signage based on intersections with high accidents rates </a:t>
            </a:r>
          </a:p>
          <a:p>
            <a:r>
              <a:rPr lang="en-US" dirty="0" smtClean="0"/>
              <a:t>Predict Spending on future bike lines based on changes in demand </a:t>
            </a:r>
          </a:p>
          <a:p>
            <a:r>
              <a:rPr lang="en-US" dirty="0" smtClean="0"/>
              <a:t>Further review of equitable access to biking- are certain populations not being served correctly (perhaps parents with children, or older adults) </a:t>
            </a:r>
          </a:p>
          <a:p>
            <a:r>
              <a:rPr lang="en-US" dirty="0" smtClean="0"/>
              <a:t>Analyze Text of Complaints to discover patterns and more specific details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20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236</Words>
  <Application>Microsoft Macintosh PowerPoint</Application>
  <PresentationFormat>Widescreen</PresentationFormat>
  <Paragraphs>61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Calibri</vt:lpstr>
      <vt:lpstr>Calibri Light</vt:lpstr>
      <vt:lpstr>Mangal</vt:lpstr>
      <vt:lpstr>MS Mincho</vt:lpstr>
      <vt:lpstr>Times New Roman</vt:lpstr>
      <vt:lpstr>Arial</vt:lpstr>
      <vt:lpstr>Office Theme</vt:lpstr>
      <vt:lpstr>Identifying Problem Areas in Barcelona’s Bike Lanes</vt:lpstr>
      <vt:lpstr>Data Sources</vt:lpstr>
      <vt:lpstr>PowerPoint Presentation</vt:lpstr>
      <vt:lpstr>PowerPoint Presentation</vt:lpstr>
      <vt:lpstr>Negative effect of Age</vt:lpstr>
      <vt:lpstr>PowerPoint Presentation</vt:lpstr>
      <vt:lpstr>PowerPoint Presentation</vt:lpstr>
      <vt:lpstr>”Hot Spots”</vt:lpstr>
      <vt:lpstr>Further Directions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Descriptive Stats / Graphs</dc:title>
  <dc:creator>Kelley, Claire</dc:creator>
  <cp:lastModifiedBy>Kelley, Claire</cp:lastModifiedBy>
  <cp:revision>13</cp:revision>
  <dcterms:created xsi:type="dcterms:W3CDTF">2018-10-24T14:38:51Z</dcterms:created>
  <dcterms:modified xsi:type="dcterms:W3CDTF">2018-10-25T08:26:32Z</dcterms:modified>
</cp:coreProperties>
</file>