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Oswald-bold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slide" Target="slides/slide1.xml"/><Relationship Id="rId19" Type="http://schemas.openxmlformats.org/officeDocument/2006/relationships/font" Target="fonts/Lato-boldItalic.fntdata"/><Relationship Id="rId6" Type="http://schemas.openxmlformats.org/officeDocument/2006/relationships/slide" Target="slides/slide2.xml"/><Relationship Id="rId18" Type="http://schemas.openxmlformats.org/officeDocument/2006/relationships/font" Target="fonts/La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Shape 125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Shape 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Shape 8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44055"/>
            </a:gs>
            <a:gs pos="100000">
              <a:srgbClr val="030304"/>
            </a:gs>
          </a:gsLst>
          <a:lin ang="5400012" scaled="0"/>
        </a:gra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ctrTitle"/>
          </p:nvPr>
        </p:nvSpPr>
        <p:spPr>
          <a:xfrm>
            <a:off x="3100550" y="505050"/>
            <a:ext cx="5902800" cy="14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u="sng">
                <a:latin typeface="Oswald"/>
                <a:ea typeface="Oswald"/>
                <a:cs typeface="Oswald"/>
                <a:sym typeface="Oswald"/>
              </a:rPr>
              <a:t>Estudi dels Accidents de T</a:t>
            </a:r>
            <a:r>
              <a:rPr lang="es" sz="4400" u="sng">
                <a:latin typeface="Oswald"/>
                <a:ea typeface="Oswald"/>
                <a:cs typeface="Oswald"/>
                <a:sym typeface="Oswald"/>
              </a:rPr>
              <a:t>rànsit</a:t>
            </a:r>
            <a:r>
              <a:rPr lang="es" sz="4400" u="sng">
                <a:latin typeface="Oswald"/>
                <a:ea typeface="Oswald"/>
                <a:cs typeface="Oswald"/>
                <a:sym typeface="Oswald"/>
              </a:rPr>
              <a:t> a Barcelona</a:t>
            </a:r>
            <a:endParaRPr sz="44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5" name="Shape 135"/>
          <p:cNvSpPr txBox="1"/>
          <p:nvPr>
            <p:ph idx="1" type="subTitle"/>
          </p:nvPr>
        </p:nvSpPr>
        <p:spPr>
          <a:xfrm>
            <a:off x="6510725" y="3538275"/>
            <a:ext cx="2438400" cy="14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/>
              <a:t>Institut Serrat i Bonastre</a:t>
            </a:r>
            <a:endParaRPr sz="1400" u="sng"/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Yann Gonzalo</a:t>
            </a:r>
            <a:endParaRPr sz="1400"/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Guillem </a:t>
            </a:r>
            <a:r>
              <a:rPr lang="es" sz="1400"/>
              <a:t>López</a:t>
            </a:r>
            <a:endParaRPr sz="1400"/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Arnau </a:t>
            </a:r>
            <a:r>
              <a:rPr lang="es" sz="1400"/>
              <a:t>Ollé</a:t>
            </a:r>
            <a:endParaRPr sz="1400"/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Samuel Fidalgo</a:t>
            </a:r>
            <a:endParaRPr sz="1400"/>
          </a:p>
        </p:txBody>
      </p:sp>
      <p:sp>
        <p:nvSpPr>
          <p:cNvPr id="136" name="Shape 136"/>
          <p:cNvSpPr txBox="1"/>
          <p:nvPr/>
        </p:nvSpPr>
        <p:spPr>
          <a:xfrm>
            <a:off x="4124300" y="1974700"/>
            <a:ext cx="38553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Repte Barcelona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Open Data 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44055"/>
            </a:gs>
            <a:gs pos="100000">
              <a:srgbClr val="030304"/>
            </a:gs>
          </a:gsLst>
          <a:lin ang="5400012" scaled="0"/>
        </a:gra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1297500" y="393750"/>
            <a:ext cx="29601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Concetració dels accidents</a:t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675" y="2418800"/>
            <a:ext cx="4135200" cy="24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460" y="393750"/>
            <a:ext cx="4581190" cy="450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44055"/>
            </a:gs>
            <a:gs pos="100000">
              <a:srgbClr val="030304"/>
            </a:gs>
          </a:gsLst>
          <a:lin ang="5400012" scaled="0"/>
        </a:gra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639725" y="222925"/>
            <a:ext cx="4620300" cy="61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u="sng">
                <a:latin typeface="Oswald"/>
                <a:ea typeface="Oswald"/>
                <a:cs typeface="Oswald"/>
                <a:sym typeface="Oswald"/>
              </a:rPr>
              <a:t>Accidents mensuals durant 5 anys</a:t>
            </a:r>
            <a:endParaRPr sz="27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110450" y="3475788"/>
            <a:ext cx="3720300" cy="521400"/>
          </a:xfrm>
          <a:prstGeom prst="rect">
            <a:avLst/>
          </a:prstGeom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algn="just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Degut a les </a:t>
            </a:r>
            <a:r>
              <a:rPr lang="es"/>
              <a:t>vacances</a:t>
            </a:r>
            <a:r>
              <a:rPr lang="es"/>
              <a:t> l’interval  és </a:t>
            </a:r>
            <a:r>
              <a:rPr lang="es"/>
              <a:t>més</a:t>
            </a:r>
            <a:r>
              <a:rPr lang="es"/>
              <a:t> baix</a:t>
            </a: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0025" y="222925"/>
            <a:ext cx="3742800" cy="23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 title=" Comparacio d'accidents per meso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1250" y="2667325"/>
            <a:ext cx="3720343" cy="2296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Shape 152"/>
          <p:cNvCxnSpPr>
            <a:stCxn id="153" idx="2"/>
            <a:endCxn id="149" idx="3"/>
          </p:cNvCxnSpPr>
          <p:nvPr/>
        </p:nvCxnSpPr>
        <p:spPr>
          <a:xfrm rot="10800000">
            <a:off x="3830750" y="3736600"/>
            <a:ext cx="3310500" cy="470700"/>
          </a:xfrm>
          <a:prstGeom prst="bentConnector3">
            <a:avLst>
              <a:gd fmla="val 80006" name="adj1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53" name="Shape 153"/>
          <p:cNvSpPr/>
          <p:nvPr/>
        </p:nvSpPr>
        <p:spPr>
          <a:xfrm>
            <a:off x="7141250" y="3950200"/>
            <a:ext cx="515400" cy="514200"/>
          </a:xfrm>
          <a:prstGeom prst="flowChartConnector">
            <a:avLst/>
          </a:prstGeom>
          <a:noFill/>
          <a:ln cap="flat" cmpd="sng" w="19050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110450" y="2813713"/>
            <a:ext cx="3720300" cy="521400"/>
          </a:xfrm>
          <a:prstGeom prst="rect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-"/>
            </a:pPr>
            <a:r>
              <a:rPr lang="es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Entre Gener i Juliol l’interval es manté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5" name="Shape 155"/>
          <p:cNvCxnSpPr>
            <a:stCxn id="156" idx="1"/>
            <a:endCxn id="154" idx="3"/>
          </p:cNvCxnSpPr>
          <p:nvPr/>
        </p:nvCxnSpPr>
        <p:spPr>
          <a:xfrm rot="10800000">
            <a:off x="3830650" y="3074275"/>
            <a:ext cx="1782900" cy="514200"/>
          </a:xfrm>
          <a:prstGeom prst="bentConnector3">
            <a:avLst>
              <a:gd fmla="val 49687" name="adj1"/>
            </a:avLst>
          </a:prstGeom>
          <a:noFill/>
          <a:ln cap="flat" cmpd="sng" w="19050">
            <a:solidFill>
              <a:srgbClr val="9FC5E8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56" name="Shape 156"/>
          <p:cNvSpPr/>
          <p:nvPr/>
        </p:nvSpPr>
        <p:spPr>
          <a:xfrm>
            <a:off x="5613550" y="3129625"/>
            <a:ext cx="1561800" cy="917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110450" y="4137850"/>
            <a:ext cx="3720300" cy="707400"/>
          </a:xfrm>
          <a:prstGeom prst="rect">
            <a:avLst/>
          </a:prstGeom>
          <a:noFill/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-"/>
            </a:pPr>
            <a:r>
              <a:rPr lang="es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Hi ha un creixement i després l’interval es torna a estabilitzar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7602250" y="3157375"/>
            <a:ext cx="876900" cy="862200"/>
          </a:xfrm>
          <a:prstGeom prst="flowChartAlternateProcess">
            <a:avLst/>
          </a:prstGeom>
          <a:noFill/>
          <a:ln cap="flat" cmpd="sng" w="19050">
            <a:solidFill>
              <a:srgbClr val="BF9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9" name="Shape 159"/>
          <p:cNvCxnSpPr>
            <a:stCxn id="157" idx="3"/>
            <a:endCxn id="158" idx="2"/>
          </p:cNvCxnSpPr>
          <p:nvPr/>
        </p:nvCxnSpPr>
        <p:spPr>
          <a:xfrm flipH="1" rot="10800000">
            <a:off x="3830750" y="4019650"/>
            <a:ext cx="4209900" cy="471900"/>
          </a:xfrm>
          <a:prstGeom prst="bentConnector2">
            <a:avLst/>
          </a:prstGeom>
          <a:noFill/>
          <a:ln cap="flat" cmpd="sng" w="19050">
            <a:solidFill>
              <a:srgbClr val="BF9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60" name="Shape 160"/>
          <p:cNvSpPr txBox="1"/>
          <p:nvPr/>
        </p:nvSpPr>
        <p:spPr>
          <a:xfrm>
            <a:off x="110450" y="1408200"/>
            <a:ext cx="3720300" cy="917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Els mesos amb més accidents són:                                                   -Octubre                                                                                                        -Novembre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44055"/>
            </a:gs>
            <a:gs pos="100000">
              <a:srgbClr val="030304"/>
            </a:gs>
          </a:gsLst>
          <a:lin ang="5400012" scaled="0"/>
        </a:gra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1297500" y="393750"/>
            <a:ext cx="29964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u="sng">
                <a:latin typeface="Oswald"/>
                <a:ea typeface="Oswald"/>
                <a:cs typeface="Oswald"/>
                <a:sym typeface="Oswald"/>
              </a:rPr>
              <a:t>Accidents Districtes</a:t>
            </a:r>
            <a:endParaRPr sz="2700" u="sng"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71300" y="1228900"/>
            <a:ext cx="2486400" cy="562500"/>
          </a:xfrm>
          <a:prstGeom prst="rect">
            <a:avLst/>
          </a:prstGeom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L’Eixample és el districte que ha patit més accidents</a:t>
            </a:r>
            <a:endParaRPr/>
          </a:p>
        </p:txBody>
      </p:sp>
      <p:pic>
        <p:nvPicPr>
          <p:cNvPr id="167" name="Shape 167" title="2013, 2014, 2015, 2016 i 20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9100" y="43575"/>
            <a:ext cx="3313600" cy="264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 title="2013, 2014, 2015, 2016, 2017…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7575" y="2807425"/>
            <a:ext cx="3586626" cy="2184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Shape 169"/>
          <p:cNvCxnSpPr>
            <a:stCxn id="170" idx="2"/>
            <a:endCxn id="166" idx="3"/>
          </p:cNvCxnSpPr>
          <p:nvPr/>
        </p:nvCxnSpPr>
        <p:spPr>
          <a:xfrm flipH="1">
            <a:off x="2557600" y="881825"/>
            <a:ext cx="3681000" cy="6282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70" name="Shape 170"/>
          <p:cNvSpPr/>
          <p:nvPr/>
        </p:nvSpPr>
        <p:spPr>
          <a:xfrm>
            <a:off x="6238600" y="658475"/>
            <a:ext cx="490200" cy="446700"/>
          </a:xfrm>
          <a:prstGeom prst="ellipse">
            <a:avLst/>
          </a:prstGeom>
          <a:noFill/>
          <a:ln cap="flat" cmpd="sng" w="19050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1" name="Shape 171"/>
          <p:cNvCxnSpPr>
            <a:stCxn id="172" idx="0"/>
          </p:cNvCxnSpPr>
          <p:nvPr/>
        </p:nvCxnSpPr>
        <p:spPr>
          <a:xfrm rot="5400000">
            <a:off x="4721025" y="-781700"/>
            <a:ext cx="860700" cy="5543400"/>
          </a:xfrm>
          <a:prstGeom prst="bentConnector4">
            <a:avLst>
              <a:gd fmla="val -115040" name="adj1"/>
              <a:gd fmla="val 53077" name="adj2"/>
            </a:avLst>
          </a:prstGeom>
          <a:noFill/>
          <a:ln cap="flat" cmpd="sng" w="19050">
            <a:solidFill>
              <a:srgbClr val="B45F0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72" name="Shape 172"/>
          <p:cNvSpPr/>
          <p:nvPr/>
        </p:nvSpPr>
        <p:spPr>
          <a:xfrm>
            <a:off x="7370475" y="1559650"/>
            <a:ext cx="1105200" cy="409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71300" y="2014178"/>
            <a:ext cx="2308200" cy="823200"/>
          </a:xfrm>
          <a:prstGeom prst="rect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 aquests quatre districtes el </a:t>
            </a:r>
            <a:r>
              <a:rPr lang="es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nombre </a:t>
            </a:r>
            <a:r>
              <a:rPr lang="es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d’accidents es manté estable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4" name="Shape 174"/>
          <p:cNvCxnSpPr/>
          <p:nvPr/>
        </p:nvCxnSpPr>
        <p:spPr>
          <a:xfrm rot="10800000">
            <a:off x="2058800" y="3698525"/>
            <a:ext cx="3743100" cy="3120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75" name="Shape 175"/>
          <p:cNvSpPr txBox="1"/>
          <p:nvPr/>
        </p:nvSpPr>
        <p:spPr>
          <a:xfrm>
            <a:off x="294100" y="3440150"/>
            <a:ext cx="1705800" cy="713100"/>
          </a:xfrm>
          <a:prstGeom prst="rect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Aquesta gràfica com podem veure és molt estable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860800" y="3484725"/>
            <a:ext cx="2757600" cy="1051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155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44055"/>
            </a:gs>
            <a:gs pos="100000">
              <a:srgbClr val="030304"/>
            </a:gs>
          </a:gsLst>
          <a:lin ang="5400012" scaled="0"/>
        </a:gra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1297500" y="393750"/>
            <a:ext cx="29964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u="sng">
                <a:latin typeface="Oswald"/>
                <a:ea typeface="Oswald"/>
                <a:cs typeface="Oswald"/>
                <a:sym typeface="Oswald"/>
              </a:rPr>
              <a:t>Accidents setmanals</a:t>
            </a:r>
            <a:endParaRPr sz="27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397250" y="1479600"/>
            <a:ext cx="2677500" cy="648600"/>
          </a:xfrm>
          <a:prstGeom prst="rect">
            <a:avLst/>
          </a:prstGeom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A partir</a:t>
            </a:r>
            <a:r>
              <a:rPr lang="es"/>
              <a:t> de divendres els accidents comencen a descendir</a:t>
            </a:r>
            <a:endParaRPr/>
          </a:p>
        </p:txBody>
      </p:sp>
      <p:pic>
        <p:nvPicPr>
          <p:cNvPr id="183" name="Shape 183" title="2013-20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8900" y="47450"/>
            <a:ext cx="3854874" cy="238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 title="Total an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8900" y="2500551"/>
            <a:ext cx="3854877" cy="2383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Shape 185"/>
          <p:cNvCxnSpPr>
            <a:stCxn id="186" idx="2"/>
            <a:endCxn id="182" idx="3"/>
          </p:cNvCxnSpPr>
          <p:nvPr/>
        </p:nvCxnSpPr>
        <p:spPr>
          <a:xfrm rot="5400000">
            <a:off x="4891250" y="-742950"/>
            <a:ext cx="730500" cy="4363500"/>
          </a:xfrm>
          <a:prstGeom prst="bentConnector2">
            <a:avLst/>
          </a:prstGeom>
          <a:noFill/>
          <a:ln cap="flat" cmpd="sng" w="19050">
            <a:solidFill>
              <a:srgbClr val="B45F0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86" name="Shape 186"/>
          <p:cNvSpPr/>
          <p:nvPr/>
        </p:nvSpPr>
        <p:spPr>
          <a:xfrm>
            <a:off x="7050500" y="628050"/>
            <a:ext cx="775500" cy="445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155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x="581100" y="3208425"/>
            <a:ext cx="1896600" cy="112260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 aquesta gràfica podem observar que cada any </a:t>
            </a:r>
            <a:r>
              <a:rPr lang="es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aumenta</a:t>
            </a:r>
            <a:r>
              <a:rPr lang="es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 manera considerable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8" name="Shape 188"/>
          <p:cNvCxnSpPr/>
          <p:nvPr/>
        </p:nvCxnSpPr>
        <p:spPr>
          <a:xfrm flipH="1" rot="10800000">
            <a:off x="2709325" y="3315300"/>
            <a:ext cx="4153200" cy="4635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44055"/>
            </a:gs>
            <a:gs pos="100000">
              <a:srgbClr val="030304"/>
            </a:gs>
          </a:gsLst>
          <a:lin ang="5400012" scaled="0"/>
        </a:gra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2097175" y="393750"/>
            <a:ext cx="45324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u="sng">
                <a:latin typeface="Oswald"/>
                <a:ea typeface="Oswald"/>
                <a:cs typeface="Oswald"/>
                <a:sym typeface="Oswald"/>
              </a:rPr>
              <a:t>Vehicles implicats en accidents</a:t>
            </a:r>
            <a:endParaRPr/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1052550" y="1269250"/>
            <a:ext cx="7038900" cy="7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Shape 195" title="Accidents al llarg dels anys: veicl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675" y="1269250"/>
            <a:ext cx="8531549" cy="382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44055"/>
            </a:gs>
            <a:gs pos="100000">
              <a:srgbClr val="030304"/>
            </a:gs>
          </a:gsLst>
          <a:lin ang="5400012" scaled="0"/>
        </a:gra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1297400" y="321575"/>
            <a:ext cx="7236000" cy="6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u="sng">
                <a:latin typeface="Oswald"/>
                <a:ea typeface="Oswald"/>
                <a:cs typeface="Oswald"/>
                <a:sym typeface="Oswald"/>
              </a:rPr>
              <a:t>Accidents entre Hores</a:t>
            </a:r>
            <a:endParaRPr sz="27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1193225" y="958175"/>
            <a:ext cx="7340100" cy="13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 00:00 - 7:59 el número d'accidents és relativament petit.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De 12:00 - 15:59 el número d’accidents aumenta de manera considerable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           </a:t>
            </a:r>
            <a:endParaRPr/>
          </a:p>
        </p:txBody>
      </p:sp>
      <p:pic>
        <p:nvPicPr>
          <p:cNvPr id="202" name="Shape 202" title="Mitjana d'accidents entre hor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900" y="2558200"/>
            <a:ext cx="4027326" cy="24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 title="Numero d'accidents entre hor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150" y="2476225"/>
            <a:ext cx="4032720" cy="2490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Shape 204"/>
          <p:cNvCxnSpPr>
            <a:endCxn id="205" idx="4"/>
          </p:cNvCxnSpPr>
          <p:nvPr/>
        </p:nvCxnSpPr>
        <p:spPr>
          <a:xfrm>
            <a:off x="1193075" y="1263325"/>
            <a:ext cx="4695600" cy="3593100"/>
          </a:xfrm>
          <a:prstGeom prst="bentConnector4">
            <a:avLst>
              <a:gd fmla="val 162555" name="adj1"/>
              <a:gd fmla="val 106627" name="adj2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05" name="Shape 205"/>
          <p:cNvSpPr/>
          <p:nvPr/>
        </p:nvSpPr>
        <p:spPr>
          <a:xfrm>
            <a:off x="5247575" y="4219825"/>
            <a:ext cx="1282200" cy="636600"/>
          </a:xfrm>
          <a:prstGeom prst="ellipse">
            <a:avLst/>
          </a:prstGeom>
          <a:noFill/>
          <a:ln cap="flat" cmpd="sng" w="19050">
            <a:solidFill>
              <a:srgbClr val="BF9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6" name="Shape 206"/>
          <p:cNvCxnSpPr>
            <a:endCxn id="207" idx="0"/>
          </p:cNvCxnSpPr>
          <p:nvPr/>
        </p:nvCxnSpPr>
        <p:spPr>
          <a:xfrm>
            <a:off x="1193100" y="1706750"/>
            <a:ext cx="6094200" cy="1361700"/>
          </a:xfrm>
          <a:prstGeom prst="bentConnector2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07" name="Shape 207"/>
          <p:cNvSpPr/>
          <p:nvPr/>
        </p:nvSpPr>
        <p:spPr>
          <a:xfrm>
            <a:off x="6859500" y="3068450"/>
            <a:ext cx="855600" cy="573900"/>
          </a:xfrm>
          <a:prstGeom prst="ellipse">
            <a:avLst/>
          </a:prstGeom>
          <a:noFill/>
          <a:ln cap="flat" cmpd="sng" w="19050">
            <a:solidFill>
              <a:srgbClr val="0000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