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Montserrat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86">
          <p15:clr>
            <a:srgbClr val="A4A3A4"/>
          </p15:clr>
        </p15:guide>
        <p15:guide id="2" pos="196">
          <p15:clr>
            <a:srgbClr val="9AA0A6"/>
          </p15:clr>
        </p15:guide>
        <p15:guide id="3" pos="2160">
          <p15:clr>
            <a:srgbClr val="9AA0A6"/>
          </p15:clr>
        </p15:guide>
        <p15:guide id="4" pos="343">
          <p15:clr>
            <a:srgbClr val="9AA0A6"/>
          </p15:clr>
        </p15:guide>
        <p15:guide id="5" pos="2474">
          <p15:clr>
            <a:srgbClr val="9AA0A6"/>
          </p15:clr>
        </p15:guide>
        <p15:guide id="6" orient="horz" pos="81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486"/>
        <p:guide pos="196"/>
        <p:guide pos="2160"/>
        <p:guide pos="343"/>
        <p:guide pos="2474"/>
        <p:guide orient="horz" pos="8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13a75322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13a75322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13a75322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13a75322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91aede261_4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91aede261_4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13a75322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13a75322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13a753228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13a753228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91aede26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91aede26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13a75322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13a75322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13a75322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13a75322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13a75322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13a75322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13a75322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13a753228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13a75322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13a75322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13a75322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13a75322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13a75322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13a75322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13a75322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13a75322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263099" lvl="0" indent="0" algn="ctr" rtl="0"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3400" b="1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ELABORACIÓ D’UN ÍNDEX DE GENTRIFICACIÓ PER ALS BARRIS DE BARCELONA</a:t>
            </a:r>
            <a:endParaRPr sz="3400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688000"/>
            <a:ext cx="8520600" cy="3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 Vila de Gràcia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2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771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800" i="1">
                <a:latin typeface="Montserrat"/>
                <a:ea typeface="Montserrat"/>
                <a:cs typeface="Montserrat"/>
                <a:sym typeface="Montserrat"/>
              </a:rPr>
              <a:t>Percentatge de les persones amb estudis universitaris el 2018:</a:t>
            </a:r>
            <a:endParaRPr sz="1800"/>
          </a:p>
        </p:txBody>
      </p:sp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 l="33054" t="30057" r="39602" b="22147"/>
          <a:stretch/>
        </p:blipFill>
        <p:spPr>
          <a:xfrm>
            <a:off x="544175" y="1288600"/>
            <a:ext cx="2885500" cy="32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 rotWithShape="1">
          <a:blip r:embed="rId4">
            <a:alphaModFix/>
          </a:blip>
          <a:srcRect r="21358"/>
          <a:stretch/>
        </p:blipFill>
        <p:spPr>
          <a:xfrm>
            <a:off x="2978200" y="3326050"/>
            <a:ext cx="949550" cy="13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4148700" y="1288600"/>
            <a:ext cx="4954500" cy="3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Barris amb més persones amb estudis universitaris: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La Dreta de l'Eixample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El Camp d'en Grassot i Gràcia Nova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La Vila Olímpica del Poblenou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Pedralbes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Barris amb menys persones amb estudis universitaris: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La Marina del Prat Vermell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Ciutat Meridiana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La Trinitat Nova.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311475" y="233300"/>
            <a:ext cx="84183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ca"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 Anàlisi de mapes</a:t>
            </a: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771800"/>
            <a:ext cx="85206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800" i="1">
                <a:latin typeface="Montserrat"/>
                <a:ea typeface="Montserrat"/>
                <a:cs typeface="Montserrat"/>
                <a:sym typeface="Montserrat"/>
              </a:rPr>
              <a:t>Increment de la renda per barris de Barcelona entre 2007 i 2017:</a:t>
            </a:r>
            <a:endParaRPr sz="1800"/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 l="36414" t="33816" r="33182" b="33816"/>
          <a:stretch/>
        </p:blipFill>
        <p:spPr>
          <a:xfrm>
            <a:off x="544175" y="1557100"/>
            <a:ext cx="2885500" cy="30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8448" y="3276587"/>
            <a:ext cx="1039302" cy="136599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4221975" y="1261100"/>
            <a:ext cx="4922100" cy="3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Barris amb un increment de renda més gran: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La Dreta de l’Eixample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Pedralbes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Diagonal Mar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El Front Marítim del Poblenou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Baró de Viver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Barris amb un decrement de renda: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La Marina del Prat Vermell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Ciutat Meridiana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Canyelles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La Trinitat Vella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311475" y="233300"/>
            <a:ext cx="83481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ca"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 Anàlisi de mapes</a:t>
            </a: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240425" y="390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ca" b="1">
                <a:latin typeface="Montserrat"/>
                <a:ea typeface="Montserrat"/>
                <a:cs typeface="Montserrat"/>
                <a:sym typeface="Montserrat"/>
              </a:rPr>
              <a:t>5. Elaboració de l’índex de gentrificació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24"/>
          <p:cNvPicPr preferRelativeResize="0"/>
          <p:nvPr/>
        </p:nvPicPr>
        <p:blipFill rotWithShape="1">
          <a:blip r:embed="rId3">
            <a:alphaModFix/>
          </a:blip>
          <a:srcRect l="43498" t="51048" r="42276" b="38218"/>
          <a:stretch/>
        </p:blipFill>
        <p:spPr>
          <a:xfrm>
            <a:off x="1559100" y="1997025"/>
            <a:ext cx="1990199" cy="106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/>
          </a:blip>
          <a:srcRect l="39448" t="31200" r="38732" b="60003"/>
          <a:stretch/>
        </p:blipFill>
        <p:spPr>
          <a:xfrm>
            <a:off x="1694125" y="3714225"/>
            <a:ext cx="2996359" cy="92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/>
        </p:nvSpPr>
        <p:spPr>
          <a:xfrm>
            <a:off x="810000" y="1478225"/>
            <a:ext cx="42288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Normalització de les dades inicials.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 rotWithShape="1">
          <a:blip r:embed="rId3">
            <a:alphaModFix/>
          </a:blip>
          <a:srcRect l="43498" t="63876" r="42276" b="31148"/>
          <a:stretch/>
        </p:blipFill>
        <p:spPr>
          <a:xfrm>
            <a:off x="4690475" y="2293294"/>
            <a:ext cx="1990199" cy="49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 rotWithShape="1">
          <a:blip r:embed="rId3">
            <a:alphaModFix/>
          </a:blip>
          <a:srcRect l="45833" t="42757" r="45681" b="52042"/>
          <a:stretch/>
        </p:blipFill>
        <p:spPr>
          <a:xfrm>
            <a:off x="5102956" y="3903578"/>
            <a:ext cx="1165244" cy="54765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810000" y="3174988"/>
            <a:ext cx="54048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Creació de l’índex de gentrificació final.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311700" y="423575"/>
            <a:ext cx="8520600" cy="10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latin typeface="Montserrat"/>
                <a:ea typeface="Montserrat"/>
                <a:cs typeface="Montserrat"/>
                <a:sym typeface="Montserrat"/>
              </a:rPr>
              <a:t>6. Anàlisi del mapa d'índex de gentrificació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3">
            <a:alphaModFix/>
          </a:blip>
          <a:srcRect l="30109" t="14100" r="30232" b="15328"/>
          <a:stretch/>
        </p:blipFill>
        <p:spPr>
          <a:xfrm>
            <a:off x="544175" y="1302100"/>
            <a:ext cx="2885500" cy="32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 rotWithShape="1">
          <a:blip r:embed="rId4">
            <a:alphaModFix/>
          </a:blip>
          <a:srcRect l="42193" t="35372" r="45846" b="35904"/>
          <a:stretch/>
        </p:blipFill>
        <p:spPr>
          <a:xfrm>
            <a:off x="2830197" y="3180225"/>
            <a:ext cx="1097556" cy="16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/>
        </p:nvSpPr>
        <p:spPr>
          <a:xfrm>
            <a:off x="4726425" y="1755950"/>
            <a:ext cx="4000500" cy="18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 triangle sud i la part central són les zones més gentrificades.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Barris que més destaquen: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La dreta de l’Eixample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La Vila de Gràcia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Sant Andreu en la part nord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311700" y="551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latin typeface="Montserrat"/>
                <a:ea typeface="Montserrat"/>
                <a:cs typeface="Montserrat"/>
                <a:sym typeface="Montserrat"/>
              </a:rPr>
              <a:t>7. Conclusions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654450" y="1428775"/>
            <a:ext cx="7835100" cy="29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Falten els pisos turístics no registrats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Tipus de barris d’acollida en els canvis de domicili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Gentrificació en el centre i la meitat sud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Índex de gentrificació a la Vila de Gràcia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Millores urbanístiques i gentrificació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Podem recuperar la ciutat?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311700" y="226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latin typeface="Montserrat"/>
                <a:ea typeface="Montserrat"/>
                <a:cs typeface="Montserrat"/>
                <a:sym typeface="Montserrat"/>
              </a:rPr>
              <a:t>8. Infografia</a:t>
            </a:r>
            <a:endParaRPr b="1"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100" y="798850"/>
            <a:ext cx="6049801" cy="42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8100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200" b="1">
                <a:latin typeface="Montserrat"/>
                <a:ea typeface="Montserrat"/>
                <a:cs typeface="Montserrat"/>
                <a:sym typeface="Montserrat"/>
              </a:rPr>
              <a:t>Índex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810000" y="13786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lang="ca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Introducció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lang="ca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Metodologia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lang="ca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Selecció dels datasets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lang="ca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Anàlisi de mapes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lang="ca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Elaboració de l’índex de gentrificació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lang="ca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Anàlisi del mapa d’índex de gentrificació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lang="ca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Conclusions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lang="ca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Infografia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82025" y="455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800"/>
              </a:spcBef>
              <a:spcAft>
                <a:spcPts val="1000"/>
              </a:spcAft>
              <a:buNone/>
            </a:pPr>
            <a:r>
              <a:rPr lang="ca" b="1">
                <a:latin typeface="Montserrat"/>
                <a:ea typeface="Montserrat"/>
                <a:cs typeface="Montserrat"/>
                <a:sym typeface="Montserrat"/>
              </a:rPr>
              <a:t>1. Introducció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720000" y="1560600"/>
            <a:ext cx="7446300" cy="27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Objectiu:</a:t>
            </a:r>
            <a:r>
              <a:rPr lang="c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Crear un índex de gentrificació per als barris de Barcelona.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Què és la gentrificació?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Procés de transformació urbanística causat </a:t>
            </a:r>
            <a:r>
              <a:rPr lang="ca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per accions estratègiques especulatives que provoquen el desplaçament de la població original d’un barri.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800"/>
              </a:spcBef>
              <a:spcAft>
                <a:spcPts val="1000"/>
              </a:spcAft>
              <a:buNone/>
            </a:pPr>
            <a:r>
              <a:rPr lang="ca" b="1">
                <a:latin typeface="Montserrat"/>
                <a:ea typeface="Montserrat"/>
                <a:cs typeface="Montserrat"/>
                <a:sym typeface="Montserrat"/>
              </a:rPr>
              <a:t>2. Metodologia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720000" y="1663025"/>
            <a:ext cx="8520600" cy="3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c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Tria de la temàtica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c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Selecció i adequació dels datasets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c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Càlcul dels coeficients de correlació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c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Creació dels mapes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c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Normalització de les variables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c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Elaboració de l’índex de gentrificació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c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Creació del mapa de l’índex de gentrificació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ca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Disseny de la infografia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298375" y="415675"/>
            <a:ext cx="84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ca" b="1">
                <a:latin typeface="Montserrat"/>
                <a:ea typeface="Montserrat"/>
                <a:cs typeface="Montserrat"/>
                <a:sym typeface="Montserrat"/>
              </a:rPr>
              <a:t>3. Selecció dels datasets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709525" y="1652550"/>
            <a:ext cx="7967400" cy="26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Nombre d’habitants que marxen dels seus barris (2017)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Compravendes en relació al total d'habitatges (2016)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Variació del lloguer en €/m</a:t>
            </a:r>
            <a:r>
              <a:rPr lang="ca" sz="1800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(2014-2018)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Mitjana d’habitatges turístics registrats (2009-2017)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Percentatge de persones amb estudis universitaris (2018)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Increment de la renda per barris de Barcelona (2007-2017)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l="29900" t="4017" r="29038" b="5287"/>
          <a:stretch/>
        </p:blipFill>
        <p:spPr>
          <a:xfrm>
            <a:off x="544175" y="1449200"/>
            <a:ext cx="2885500" cy="31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 rotWithShape="1">
          <a:blip r:embed="rId4">
            <a:alphaModFix/>
          </a:blip>
          <a:srcRect l="43853" t="35106" r="43023" b="35372"/>
          <a:stretch/>
        </p:blipFill>
        <p:spPr>
          <a:xfrm>
            <a:off x="2854635" y="3048758"/>
            <a:ext cx="1073128" cy="154606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311475" y="771800"/>
            <a:ext cx="82743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8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Nombre d’habitants que marxen dels seus barris l’any 2017:</a:t>
            </a:r>
            <a:endParaRPr sz="1800"/>
          </a:p>
        </p:txBody>
      </p:sp>
      <p:sp>
        <p:nvSpPr>
          <p:cNvPr id="87" name="Google Shape;87;p18"/>
          <p:cNvSpPr txBox="1"/>
          <p:nvPr/>
        </p:nvSpPr>
        <p:spPr>
          <a:xfrm>
            <a:off x="4221975" y="1310300"/>
            <a:ext cx="5079000" cy="3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Barris amb més emigració: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 Raval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Vila de Gràcia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nova esquerra de l’Eixample 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Sagrada Família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Barris amb menys emigració: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Clota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Marina del Prat Vermell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Vallbona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Can Peguera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311475" y="233300"/>
            <a:ext cx="85389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ca"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 Anàlisi de mapes</a:t>
            </a: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771800"/>
            <a:ext cx="85206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800" i="1">
                <a:latin typeface="Montserrat"/>
                <a:ea typeface="Montserrat"/>
                <a:cs typeface="Montserrat"/>
                <a:sym typeface="Montserrat"/>
              </a:rPr>
              <a:t>Compravendes en relació al total d’habitatges l’any 2016:</a:t>
            </a:r>
            <a:endParaRPr sz="1800"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4221975" y="1270275"/>
            <a:ext cx="5178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Barris amb més compravendes: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-"/>
            </a:pPr>
            <a:r>
              <a:rPr lang="ca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Sant Gervasi - Galvany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-"/>
            </a:pPr>
            <a:r>
              <a:rPr lang="ca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Hostafrancs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-"/>
            </a:pPr>
            <a:r>
              <a:rPr lang="ca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 Camp de l’Arpa del Clot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-"/>
            </a:pPr>
            <a:r>
              <a:rPr lang="ca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 Barceloneta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-"/>
            </a:pPr>
            <a:r>
              <a:rPr lang="ca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Sant Andreu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Barris amb menys compravendes: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-"/>
            </a:pPr>
            <a:r>
              <a:rPr lang="ca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Vallvidrera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-"/>
            </a:pPr>
            <a:r>
              <a:rPr lang="ca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 Tibidabo i les Planes 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-"/>
            </a:pPr>
            <a:r>
              <a:rPr lang="ca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 Marina del Prat Vermell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173" y="1512400"/>
            <a:ext cx="2885500" cy="29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 rotWithShape="1">
          <a:blip r:embed="rId4">
            <a:alphaModFix/>
          </a:blip>
          <a:srcRect b="3929"/>
          <a:stretch/>
        </p:blipFill>
        <p:spPr>
          <a:xfrm>
            <a:off x="3091148" y="3088981"/>
            <a:ext cx="836602" cy="126531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311475" y="233300"/>
            <a:ext cx="84687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ca"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 Anàlisi de mapes</a:t>
            </a: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771797"/>
            <a:ext cx="85206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800" i="1">
                <a:latin typeface="Montserrat"/>
                <a:ea typeface="Montserrat"/>
                <a:cs typeface="Montserrat"/>
                <a:sym typeface="Montserrat"/>
              </a:rPr>
              <a:t>Variació del lloguer en €/m2 de 2014 a 2018:</a:t>
            </a:r>
            <a:endParaRPr sz="1800"/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l="30897" t="3535" r="30897" b="3180"/>
          <a:stretch/>
        </p:blipFill>
        <p:spPr>
          <a:xfrm>
            <a:off x="544175" y="1543850"/>
            <a:ext cx="2885500" cy="3092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5837" y="3265011"/>
            <a:ext cx="871913" cy="13708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4221975" y="1288600"/>
            <a:ext cx="5117100" cy="30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Barris amb on augmentat més el preu: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 Turó de la Peira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Can Peguera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Teixonera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Sant Gervasi - La Bonanova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Dreta de l’Eixample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 Poble Sec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Barris que s’han mantingut constants: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Vallvidrera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 Tibidabo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c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Planes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311475" y="233300"/>
            <a:ext cx="84585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ca"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 Anàlisi de mapes</a:t>
            </a: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771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800" i="1">
                <a:latin typeface="Montserrat"/>
                <a:ea typeface="Montserrat"/>
                <a:cs typeface="Montserrat"/>
                <a:sym typeface="Montserrat"/>
              </a:rPr>
              <a:t>Mitjana d'habitatges turístics registrats entre 2009 i 2017: </a:t>
            </a:r>
            <a:endParaRPr sz="1800"/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l="32059" t="18877" r="32558" b="15732"/>
          <a:stretch/>
        </p:blipFill>
        <p:spPr>
          <a:xfrm>
            <a:off x="544175" y="1344500"/>
            <a:ext cx="2885500" cy="311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 rotWithShape="1">
          <a:blip r:embed="rId4">
            <a:alphaModFix/>
          </a:blip>
          <a:srcRect l="40812" t="35543" r="44287" b="35013"/>
          <a:stretch/>
        </p:blipFill>
        <p:spPr>
          <a:xfrm>
            <a:off x="2832949" y="3225125"/>
            <a:ext cx="1094800" cy="14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4221975" y="1288600"/>
            <a:ext cx="4447800" cy="3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Barris amb més activitat turística: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La Dreta de l’Eixample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La Sagrada Família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La Vila de Gràcia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Barris amb menys activitat turística: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Sant Genís dels Agudells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El Bon Pastor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La Marina del Prat Vermell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311475" y="233300"/>
            <a:ext cx="83583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ca"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 Anàlisi de mapes</a:t>
            </a:r>
            <a:endParaRPr sz="2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Presentación en pantalla (16:9)</PresentationFormat>
  <Paragraphs>127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Montserrat</vt:lpstr>
      <vt:lpstr>Arial</vt:lpstr>
      <vt:lpstr>Simple Light</vt:lpstr>
      <vt:lpstr>ELABORACIÓ D’UN ÍNDEX DE GENTRIFICACIÓ PER ALS BARRIS DE BARCELONA</vt:lpstr>
      <vt:lpstr>Índex</vt:lpstr>
      <vt:lpstr>1. Introducció</vt:lpstr>
      <vt:lpstr>2. Metodologia</vt:lpstr>
      <vt:lpstr>3. Selecció dels datasets</vt:lpstr>
      <vt:lpstr>Presentación de PowerPoint</vt:lpstr>
      <vt:lpstr>Compravendes en relació al total d’habitatges l’any 2016:</vt:lpstr>
      <vt:lpstr>Variació del lloguer en €/m2 de 2014 a 2018:</vt:lpstr>
      <vt:lpstr>Mitjana d'habitatges turístics registrats entre 2009 i 2017: </vt:lpstr>
      <vt:lpstr>Percentatge de les persones amb estudis universitaris el 2018:</vt:lpstr>
      <vt:lpstr>Increment de la renda per barris de Barcelona entre 2007 i 2017:</vt:lpstr>
      <vt:lpstr>5. Elaboració de l’índex de gentrificació</vt:lpstr>
      <vt:lpstr>6. Anàlisi del mapa d'índex de gentrificació</vt:lpstr>
      <vt:lpstr>7. Conclusions </vt:lpstr>
      <vt:lpstr>8. Infografia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ELABORACIÓ D’UN ÍNDEX DE GENTRIFICACIÓ PER ALS BARRIS DE BARCELONA</dc:title>
  <cp:lastModifiedBy>Sergi Vázquez Méndez</cp:lastModifiedBy>
  <cp:revision>1</cp:revision>
  <dcterms:modified xsi:type="dcterms:W3CDTF">2019-05-03T05:36:32Z</dcterms:modified>
</cp:coreProperties>
</file>