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44">
          <p15:clr>
            <a:srgbClr val="9AA0A6"/>
          </p15:clr>
        </p15:guide>
        <p15:guide id="2" orient="horz" pos="3060">
          <p15:clr>
            <a:srgbClr val="9AA0A6"/>
          </p15:clr>
        </p15:guide>
        <p15:guide id="3" pos="394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44" orient="horz"/>
        <p:guide pos="3060" orient="horz"/>
        <p:guide pos="394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ourceSansPro-regular.fntdata"/><Relationship Id="rId21" Type="http://schemas.openxmlformats.org/officeDocument/2006/relationships/slide" Target="slides/slide16.xml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709831608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709831608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09831608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709831608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4d953d3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4d953d3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09831608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09831608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709831608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709831608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709831608_3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709831608_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70983160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70983160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715771ad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715771ad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13a54afc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13a54afc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709831608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70983160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09831608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09831608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3a54afc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3a54afc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20dffe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20dffe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920dffe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920dffe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20dffec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920dffec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Hablar claro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71500" y="3678550"/>
            <a:ext cx="4313700" cy="1235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375200" y="471600"/>
            <a:ext cx="170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Natalitat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590400" y="4528800"/>
            <a:ext cx="3484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fosc, més natalitat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4588725" y="1043750"/>
            <a:ext cx="40716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No hi ha quasi diferència entre el nombre de naixements de nois (6.978) i de noies  (6.548)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Els barris amb més immigració resulten ser en els que neixen més nens i nenes (El Raval, Nova Esquerra de l’Eixample)  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1044000"/>
            <a:ext cx="3484800" cy="348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84600" y="166800"/>
            <a:ext cx="389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Evolució de la població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03700" y="4300200"/>
            <a:ext cx="44850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 és el verd, més creix la població anualment. Les zones vermelles signifiquen un descens de la població</a:t>
            </a:r>
            <a:r>
              <a:rPr lang="ca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588725" y="1043750"/>
            <a:ext cx="40716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La població de Barcelona ha estat estancada durant els últims 25 anys, tanmateix desde el 2017 està començant a créixer (14.170 persones més empadronades)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Al 2017, la població extrangera va augmentar de l’ordre de 20.885 persones i van disminuir 6.175 espanyols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L’auge de resiedents extrangers (288.675) segueix en augment     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815400"/>
            <a:ext cx="3484800" cy="348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5285625" y="4079250"/>
            <a:ext cx="13614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Lloguer mitjà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5243775" y="2381750"/>
            <a:ext cx="1445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Renda Familiar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5403975" y="684238"/>
            <a:ext cx="1124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Atur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1632600" y="175900"/>
            <a:ext cx="20445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rgbClr val="FFFFFF"/>
                </a:solidFill>
              </a:rPr>
              <a:t>Economia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946900"/>
            <a:ext cx="3869700" cy="386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8495" y="3469500"/>
            <a:ext cx="1597800" cy="159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8495" y="1772000"/>
            <a:ext cx="1597800" cy="159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8495" y="74500"/>
            <a:ext cx="1597800" cy="1597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1832400" y="471600"/>
            <a:ext cx="170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Atur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590400" y="4528800"/>
            <a:ext cx="3484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fosc, la taxa d’atur és més alta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4588725" y="1043750"/>
            <a:ext cx="40716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El nombre d’aturats en relació a la població de cada barri és més elevat als barris perifèrics (exceptuant els districtes de Sarrià-Sant Gervasi i Les Corts)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Podem establir una clara relació entre la taxa d’atur i la renda familiar mitjana. D’aquí el fet que s’exclogui tant Sarrià-Sant Gervasi com Les Corts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1044000"/>
            <a:ext cx="3484800" cy="348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994200" y="471600"/>
            <a:ext cx="30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Renda Familiar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590400" y="4528800"/>
            <a:ext cx="34884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fosc, més elevada és la renda familiar mitjà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588725" y="1043750"/>
            <a:ext cx="40716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Més del 50% de les rendes familiars a la ciutat de Barcelona pertanyen a rendes mitjanes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Sarrià-Sant Gervasi i Les Corts són els barris amb rendes més altes de la ciutat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</a:t>
            </a:r>
            <a:r>
              <a:rPr lang="ca" sz="1800">
                <a:solidFill>
                  <a:schemeClr val="lt1"/>
                </a:solidFill>
              </a:rPr>
              <a:t>ls districtes de Sant Martí, Sants Montjuïc, Ciutat Vella, Horta-Guinardó, i Sant Andreu, se situen per sota de la mitjana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1044000"/>
            <a:ext cx="3488400" cy="348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1086650" y="471050"/>
            <a:ext cx="260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Lloguer</a:t>
            </a:r>
            <a:r>
              <a:rPr lang="ca">
                <a:solidFill>
                  <a:schemeClr val="lt1"/>
                </a:solidFill>
              </a:rPr>
              <a:t> Mitjà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590400" y="4529050"/>
            <a:ext cx="34848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Com</a:t>
            </a:r>
            <a:r>
              <a:rPr lang="ca">
                <a:solidFill>
                  <a:schemeClr val="lt1"/>
                </a:solidFill>
              </a:rPr>
              <a:t> més fosc, el preu del lloguer </a:t>
            </a:r>
            <a:r>
              <a:rPr lang="ca">
                <a:solidFill>
                  <a:schemeClr val="lt1"/>
                </a:solidFill>
              </a:rPr>
              <a:t>mitjà és més alt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4588725" y="1043750"/>
            <a:ext cx="40716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El preu mitjà del lloguer se situa a 877,28 €/mes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El resultat mitjà més alt se situa a Ciutat Vella, fet causat pels pisos turístics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1044000"/>
            <a:ext cx="3484800" cy="348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1375200" y="471600"/>
            <a:ext cx="184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Economia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390150" y="4539525"/>
            <a:ext cx="3810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fosc, menor és l’atur, més elevada és la renda familiar i més alt el lloguer mitjà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4588725" y="1043750"/>
            <a:ext cx="4071600" cy="3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La burgesia catalana tradicionalment ha viscut els barris de la zona alta, donant-li l’esquena al mar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En el mapa en pantalla, és fàcil adonar-se de que els nivells més alts de renda se situen a Pedralbes, Sarrià i Tres Torres, però apareix entre aquests La Vila Olímpica, degut a la presència de gent que viu i treballa en les empreses tecnològiques de la zona (22@)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1044000"/>
            <a:ext cx="3484800" cy="348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u="sng">
                <a:solidFill>
                  <a:schemeClr val="lt1"/>
                </a:solidFill>
              </a:rPr>
              <a:t>Estudi de la demografia i l’economia a la ciutat de Barcelona (2017) </a:t>
            </a:r>
            <a:endParaRPr sz="3600" u="sng">
              <a:solidFill>
                <a:schemeClr val="lt1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321700"/>
            <a:ext cx="8520600" cy="11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1"/>
                </a:solidFill>
              </a:rPr>
              <a:t>Maties Obiols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1"/>
                </a:solidFill>
              </a:rPr>
              <a:t>Fèlix Obiols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1"/>
                </a:solidFill>
              </a:rPr>
              <a:t>Marc Crusellas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1"/>
                </a:solidFill>
              </a:rPr>
              <a:t>Valentino Peña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9222" l="7524" r="4361" t="17404"/>
          <a:stretch/>
        </p:blipFill>
        <p:spPr>
          <a:xfrm>
            <a:off x="7555200" y="4089375"/>
            <a:ext cx="1277100" cy="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966935" y="1431850"/>
            <a:ext cx="1476801" cy="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077550" cy="7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6450" y="0"/>
            <a:ext cx="1077550" cy="7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Índex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72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Procés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Programes utilitzats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Evolució de la població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ca">
                <a:solidFill>
                  <a:schemeClr val="lt1"/>
                </a:solidFill>
              </a:rPr>
              <a:t>Emigració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ca">
                <a:solidFill>
                  <a:schemeClr val="lt1"/>
                </a:solidFill>
              </a:rPr>
              <a:t>Immigració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ca">
                <a:solidFill>
                  <a:schemeClr val="lt1"/>
                </a:solidFill>
              </a:rPr>
              <a:t>Mortalitat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ca">
                <a:solidFill>
                  <a:schemeClr val="lt1"/>
                </a:solidFill>
              </a:rPr>
              <a:t>Natalitat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Economia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ca">
                <a:solidFill>
                  <a:schemeClr val="lt1"/>
                </a:solidFill>
              </a:rPr>
              <a:t>Atur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ca">
                <a:solidFill>
                  <a:schemeClr val="lt1"/>
                </a:solidFill>
              </a:rPr>
              <a:t>Renda Familiar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ca">
                <a:solidFill>
                  <a:schemeClr val="lt1"/>
                </a:solidFill>
              </a:rPr>
              <a:t>Lloguer mitjà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36475" y="454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Procés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324625"/>
            <a:ext cx="8520600" cy="24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Selecció del tema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Descàrrega de fitxers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Creació de mapes - </a:t>
            </a:r>
            <a:r>
              <a:rPr i="1" lang="ca">
                <a:solidFill>
                  <a:schemeClr val="lt1"/>
                </a:solidFill>
              </a:rPr>
              <a:t>Instamaps</a:t>
            </a:r>
            <a:endParaRPr i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>
                <a:solidFill>
                  <a:schemeClr val="lt1"/>
                </a:solidFill>
              </a:rPr>
              <a:t>Conclusió final  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676200" y="1324625"/>
            <a:ext cx="2156100" cy="2002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</a:rPr>
              <a:t>Atur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</a:rPr>
              <a:t>Renda Familiar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</a:rPr>
              <a:t>Immigració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</a:rPr>
              <a:t>Emigració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</a:rPr>
              <a:t>Taxa de Natalitat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FFFFF"/>
                </a:solidFill>
              </a:rPr>
              <a:t>Taxa de Mortalitat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Programes utilitzats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098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i="1" lang="ca">
                <a:solidFill>
                  <a:schemeClr val="lt1"/>
                </a:solidFill>
              </a:rPr>
              <a:t>Instamaps</a:t>
            </a:r>
            <a:endParaRPr i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i="1" lang="ca">
                <a:solidFill>
                  <a:schemeClr val="lt1"/>
                </a:solidFill>
              </a:rPr>
              <a:t>Microsoft Publisher</a:t>
            </a:r>
            <a:endParaRPr i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i="1" lang="ca">
                <a:solidFill>
                  <a:schemeClr val="lt1"/>
                </a:solidFill>
              </a:rPr>
              <a:t>Microsoft Word</a:t>
            </a:r>
            <a:endParaRPr i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i="1" lang="ca">
                <a:solidFill>
                  <a:schemeClr val="lt1"/>
                </a:solidFill>
              </a:rPr>
              <a:t>Microsoft Excel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700" y="333525"/>
            <a:ext cx="2207000" cy="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0" l="18819" r="15744" t="0"/>
          <a:stretch/>
        </p:blipFill>
        <p:spPr>
          <a:xfrm>
            <a:off x="6175377" y="2687337"/>
            <a:ext cx="2534049" cy="22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6">
            <a:alphaModFix/>
          </a:blip>
          <a:srcRect b="0" l="18715" r="17993" t="0"/>
          <a:stretch/>
        </p:blipFill>
        <p:spPr>
          <a:xfrm>
            <a:off x="3641325" y="318325"/>
            <a:ext cx="2534051" cy="22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7">
            <a:alphaModFix/>
          </a:blip>
          <a:srcRect b="0" l="23891" r="23702" t="0"/>
          <a:stretch/>
        </p:blipFill>
        <p:spPr>
          <a:xfrm>
            <a:off x="3714974" y="2803375"/>
            <a:ext cx="2422627" cy="2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0350" y="99925"/>
            <a:ext cx="2983500" cy="298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400" y="3256675"/>
            <a:ext cx="1597800" cy="15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757125" y="2794125"/>
            <a:ext cx="1124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Emigració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4433" y="3256675"/>
            <a:ext cx="1597800" cy="15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854775" y="2794138"/>
            <a:ext cx="1124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Immigració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2467" y="3256675"/>
            <a:ext cx="1597800" cy="15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100688" y="2794138"/>
            <a:ext cx="1124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Mortalitat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0500" y="3256675"/>
            <a:ext cx="1597800" cy="159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7247050" y="2794138"/>
            <a:ext cx="1124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Natalitat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21175" y="517750"/>
            <a:ext cx="24336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rgbClr val="FFFFFF"/>
                </a:solidFill>
              </a:rPr>
              <a:t>Evolució de la població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374275" y="471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Emigració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588725" y="510350"/>
            <a:ext cx="4071600" cy="43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La localització on més gent emigra cap a altres zones són els barris del districte Ciutat Vella on tradicionalment residia la població amb un nivell de renda menor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En canvi els del centre de la ciutat (Eixample, Les Corts) mantenen un equilibri estable entre la gent que surt i la que es queda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90875" y="4527350"/>
            <a:ext cx="35451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fosc, més nombre d’emigrants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875" y="1043750"/>
            <a:ext cx="3483300" cy="3483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1375200" y="471300"/>
            <a:ext cx="19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Immigració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1044000"/>
            <a:ext cx="3484800" cy="348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590400" y="4521600"/>
            <a:ext cx="40173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fosc, més nombre d’immigrants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588725" y="1043750"/>
            <a:ext cx="40716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Els barris de Ciutat Vella són els preferits pels estrangers de major poder adquisitiu per la seva proximitat al mar i a la Barcelona històrica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I a menor escala, succeeix el mateix a la Vila de Gràcia, barri que està replet de pisos turístics, així com a la dreta i a l’esquerra de l’Eixample   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1375200" y="471600"/>
            <a:ext cx="170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Mortalitat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00" y="1044000"/>
            <a:ext cx="3484800" cy="348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590400" y="4521600"/>
            <a:ext cx="34848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Quant més fosc, </a:t>
            </a:r>
            <a:r>
              <a:rPr lang="ca">
                <a:solidFill>
                  <a:schemeClr val="lt1"/>
                </a:solidFill>
              </a:rPr>
              <a:t>més mortalitat</a:t>
            </a:r>
            <a:r>
              <a:rPr lang="ca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588725" y="586550"/>
            <a:ext cx="4071600" cy="4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Cada vegada hi ha menys diferències en les taxes de mortalitat per barris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Així com entre el 2011 - 2013 la diferència era de 4,3 anys, entre el 2014 - 2017 es va reduïr a 2,7 anys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L’esperança de vida assoleix rècords històrics de 81,2 anys en els home i 86,9 en les dones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ca" sz="1800">
                <a:solidFill>
                  <a:schemeClr val="lt1"/>
                </a:solidFill>
              </a:rPr>
              <a:t>Les veïnes de Nou Barris amb les rendes més baixes de la ciutat assoleixen l’esperança de vida més alta: 87,7 anys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