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4" r:id="rId3"/>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Montserrat Alternates"/>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Alternates-bold.fntdata"/><Relationship Id="rId22" Type="http://schemas.openxmlformats.org/officeDocument/2006/relationships/font" Target="fonts/MontserratAlternates-boldItalic.fntdata"/><Relationship Id="rId21" Type="http://schemas.openxmlformats.org/officeDocument/2006/relationships/font" Target="fonts/MontserratAlternates-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Alternates-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ca-E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74" name="Google Shape;174;p1:notes"/>
          <p:cNvSpPr txBox="1"/>
          <p:nvPr/>
        </p:nvSpPr>
        <p:spPr>
          <a:xfrm>
            <a:off x="3884760" y="8685360"/>
            <a:ext cx="2971440" cy="45828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ca-ES" sz="1400" u="none" cap="none" strike="noStrike">
                <a:solidFill>
                  <a:srgbClr val="000000"/>
                </a:solidFill>
                <a:latin typeface="Arial"/>
                <a:ea typeface="Arial"/>
                <a:cs typeface="Arial"/>
                <a:sym typeface="Arial"/>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2" name="Google Shape;262;p12: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9" name="Google Shape;189;p3: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7: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3" name="Google Shape;223;p7: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1107000" y="812520"/>
            <a:ext cx="5345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5" name="Shape 15"/>
        <p:cNvGrpSpPr/>
        <p:nvPr/>
      </p:nvGrpSpPr>
      <p:grpSpPr>
        <a:xfrm>
          <a:off x="0" y="0"/>
          <a:ext cx="0" cy="0"/>
          <a:chOff x="0" y="0"/>
          <a:chExt cx="0" cy="0"/>
        </a:xfrm>
      </p:grpSpPr>
      <p:sp>
        <p:nvSpPr>
          <p:cNvPr id="16" name="Google Shape;16;p2"/>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 type="subTitle"/>
          </p:nvPr>
        </p:nvSpPr>
        <p:spPr>
          <a:xfrm>
            <a:off x="838080" y="1825560"/>
            <a:ext cx="10515240" cy="43509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5" name="Shape 45"/>
        <p:cNvGrpSpPr/>
        <p:nvPr/>
      </p:nvGrpSpPr>
      <p:grpSpPr>
        <a:xfrm>
          <a:off x="0" y="0"/>
          <a:ext cx="0" cy="0"/>
          <a:chOff x="0" y="0"/>
          <a:chExt cx="0" cy="0"/>
        </a:xfrm>
      </p:grpSpPr>
      <p:sp>
        <p:nvSpPr>
          <p:cNvPr id="46" name="Google Shape;46;p11"/>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 type="body"/>
          </p:nvPr>
        </p:nvSpPr>
        <p:spPr>
          <a:xfrm>
            <a:off x="838080" y="182556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1"/>
          <p:cNvSpPr txBox="1"/>
          <p:nvPr>
            <p:ph idx="2" type="body"/>
          </p:nvPr>
        </p:nvSpPr>
        <p:spPr>
          <a:xfrm>
            <a:off x="838080" y="409824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9" name="Shape 49"/>
        <p:cNvGrpSpPr/>
        <p:nvPr/>
      </p:nvGrpSpPr>
      <p:grpSpPr>
        <a:xfrm>
          <a:off x="0" y="0"/>
          <a:ext cx="0" cy="0"/>
          <a:chOff x="0" y="0"/>
          <a:chExt cx="0" cy="0"/>
        </a:xfrm>
      </p:grpSpPr>
      <p:sp>
        <p:nvSpPr>
          <p:cNvPr id="50" name="Google Shape;50;p12"/>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2"/>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3" type="body"/>
          </p:nvPr>
        </p:nvSpPr>
        <p:spPr>
          <a:xfrm>
            <a:off x="83808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2"/>
          <p:cNvSpPr txBox="1"/>
          <p:nvPr>
            <p:ph idx="4" type="body"/>
          </p:nvPr>
        </p:nvSpPr>
        <p:spPr>
          <a:xfrm>
            <a:off x="622620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5" name="Shape 55"/>
        <p:cNvGrpSpPr/>
        <p:nvPr/>
      </p:nvGrpSpPr>
      <p:grpSpPr>
        <a:xfrm>
          <a:off x="0" y="0"/>
          <a:ext cx="0" cy="0"/>
          <a:chOff x="0" y="0"/>
          <a:chExt cx="0" cy="0"/>
        </a:xfrm>
      </p:grpSpPr>
      <p:sp>
        <p:nvSpPr>
          <p:cNvPr id="56" name="Google Shape;56;p13"/>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 type="body"/>
          </p:nvPr>
        </p:nvSpPr>
        <p:spPr>
          <a:xfrm>
            <a:off x="83808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2" type="body"/>
          </p:nvPr>
        </p:nvSpPr>
        <p:spPr>
          <a:xfrm>
            <a:off x="439344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3" type="body"/>
          </p:nvPr>
        </p:nvSpPr>
        <p:spPr>
          <a:xfrm>
            <a:off x="794916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4" type="body"/>
          </p:nvPr>
        </p:nvSpPr>
        <p:spPr>
          <a:xfrm>
            <a:off x="83808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5" type="body"/>
          </p:nvPr>
        </p:nvSpPr>
        <p:spPr>
          <a:xfrm>
            <a:off x="439344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3"/>
          <p:cNvSpPr txBox="1"/>
          <p:nvPr>
            <p:ph idx="6" type="body"/>
          </p:nvPr>
        </p:nvSpPr>
        <p:spPr>
          <a:xfrm>
            <a:off x="794916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70" name="Shape 70"/>
        <p:cNvGrpSpPr/>
        <p:nvPr/>
      </p:nvGrpSpPr>
      <p:grpSpPr>
        <a:xfrm>
          <a:off x="0" y="0"/>
          <a:ext cx="0" cy="0"/>
          <a:chOff x="0" y="0"/>
          <a:chExt cx="0" cy="0"/>
        </a:xfrm>
      </p:grpSpPr>
      <p:sp>
        <p:nvSpPr>
          <p:cNvPr id="71" name="Google Shape;71;p16"/>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 type="subTitle"/>
          </p:nvPr>
        </p:nvSpPr>
        <p:spPr>
          <a:xfrm>
            <a:off x="838080" y="1825560"/>
            <a:ext cx="10515240" cy="43509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73" name="Shape 73"/>
        <p:cNvGrpSpPr/>
        <p:nvPr/>
      </p:nvGrpSpPr>
      <p:grpSpPr>
        <a:xfrm>
          <a:off x="0" y="0"/>
          <a:ext cx="0" cy="0"/>
          <a:chOff x="0" y="0"/>
          <a:chExt cx="0" cy="0"/>
        </a:xfrm>
      </p:grpSpPr>
      <p:sp>
        <p:nvSpPr>
          <p:cNvPr id="74" name="Google Shape;74;p17"/>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 type="body"/>
          </p:nvPr>
        </p:nvSpPr>
        <p:spPr>
          <a:xfrm>
            <a:off x="838080" y="1825560"/>
            <a:ext cx="1051524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76" name="Shape 76"/>
        <p:cNvGrpSpPr/>
        <p:nvPr/>
      </p:nvGrpSpPr>
      <p:grpSpPr>
        <a:xfrm>
          <a:off x="0" y="0"/>
          <a:ext cx="0" cy="0"/>
          <a:chOff x="0" y="0"/>
          <a:chExt cx="0" cy="0"/>
        </a:xfrm>
      </p:grpSpPr>
      <p:sp>
        <p:nvSpPr>
          <p:cNvPr id="77" name="Google Shape;77;p18"/>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 type="body"/>
          </p:nvPr>
        </p:nvSpPr>
        <p:spPr>
          <a:xfrm>
            <a:off x="83808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8"/>
          <p:cNvSpPr txBox="1"/>
          <p:nvPr>
            <p:ph idx="2" type="body"/>
          </p:nvPr>
        </p:nvSpPr>
        <p:spPr>
          <a:xfrm>
            <a:off x="622620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19"/>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82" name="Shape 82"/>
        <p:cNvGrpSpPr/>
        <p:nvPr/>
      </p:nvGrpSpPr>
      <p:grpSpPr>
        <a:xfrm>
          <a:off x="0" y="0"/>
          <a:ext cx="0" cy="0"/>
          <a:chOff x="0" y="0"/>
          <a:chExt cx="0" cy="0"/>
        </a:xfrm>
      </p:grpSpPr>
      <p:sp>
        <p:nvSpPr>
          <p:cNvPr id="83" name="Google Shape;83;p20"/>
          <p:cNvSpPr txBox="1"/>
          <p:nvPr>
            <p:ph idx="1" type="subTitle"/>
          </p:nvPr>
        </p:nvSpPr>
        <p:spPr>
          <a:xfrm>
            <a:off x="838080" y="365040"/>
            <a:ext cx="10515240" cy="614412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84" name="Shape 84"/>
        <p:cNvGrpSpPr/>
        <p:nvPr/>
      </p:nvGrpSpPr>
      <p:grpSpPr>
        <a:xfrm>
          <a:off x="0" y="0"/>
          <a:ext cx="0" cy="0"/>
          <a:chOff x="0" y="0"/>
          <a:chExt cx="0" cy="0"/>
        </a:xfrm>
      </p:grpSpPr>
      <p:sp>
        <p:nvSpPr>
          <p:cNvPr id="85" name="Google Shape;85;p21"/>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21"/>
          <p:cNvSpPr txBox="1"/>
          <p:nvPr>
            <p:ph idx="2" type="body"/>
          </p:nvPr>
        </p:nvSpPr>
        <p:spPr>
          <a:xfrm>
            <a:off x="622620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21"/>
          <p:cNvSpPr txBox="1"/>
          <p:nvPr>
            <p:ph idx="3" type="body"/>
          </p:nvPr>
        </p:nvSpPr>
        <p:spPr>
          <a:xfrm>
            <a:off x="83808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89" name="Shape 89"/>
        <p:cNvGrpSpPr/>
        <p:nvPr/>
      </p:nvGrpSpPr>
      <p:grpSpPr>
        <a:xfrm>
          <a:off x="0" y="0"/>
          <a:ext cx="0" cy="0"/>
          <a:chOff x="0" y="0"/>
          <a:chExt cx="0" cy="0"/>
        </a:xfrm>
      </p:grpSpPr>
      <p:sp>
        <p:nvSpPr>
          <p:cNvPr id="90" name="Google Shape;90;p22"/>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 type="body"/>
          </p:nvPr>
        </p:nvSpPr>
        <p:spPr>
          <a:xfrm>
            <a:off x="83808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22"/>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22"/>
          <p:cNvSpPr txBox="1"/>
          <p:nvPr>
            <p:ph idx="3" type="body"/>
          </p:nvPr>
        </p:nvSpPr>
        <p:spPr>
          <a:xfrm>
            <a:off x="622620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94" name="Shape 94"/>
        <p:cNvGrpSpPr/>
        <p:nvPr/>
      </p:nvGrpSpPr>
      <p:grpSpPr>
        <a:xfrm>
          <a:off x="0" y="0"/>
          <a:ext cx="0" cy="0"/>
          <a:chOff x="0" y="0"/>
          <a:chExt cx="0" cy="0"/>
        </a:xfrm>
      </p:grpSpPr>
      <p:sp>
        <p:nvSpPr>
          <p:cNvPr id="95" name="Google Shape;95;p23"/>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23"/>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23"/>
          <p:cNvSpPr txBox="1"/>
          <p:nvPr>
            <p:ph idx="3" type="body"/>
          </p:nvPr>
        </p:nvSpPr>
        <p:spPr>
          <a:xfrm>
            <a:off x="838080" y="409824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99" name="Shape 99"/>
        <p:cNvGrpSpPr/>
        <p:nvPr/>
      </p:nvGrpSpPr>
      <p:grpSpPr>
        <a:xfrm>
          <a:off x="0" y="0"/>
          <a:ext cx="0" cy="0"/>
          <a:chOff x="0" y="0"/>
          <a:chExt cx="0" cy="0"/>
        </a:xfrm>
      </p:grpSpPr>
      <p:sp>
        <p:nvSpPr>
          <p:cNvPr id="100" name="Google Shape;100;p24"/>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 type="body"/>
          </p:nvPr>
        </p:nvSpPr>
        <p:spPr>
          <a:xfrm>
            <a:off x="838080" y="182556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24"/>
          <p:cNvSpPr txBox="1"/>
          <p:nvPr>
            <p:ph idx="2" type="body"/>
          </p:nvPr>
        </p:nvSpPr>
        <p:spPr>
          <a:xfrm>
            <a:off x="838080" y="409824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03" name="Shape 103"/>
        <p:cNvGrpSpPr/>
        <p:nvPr/>
      </p:nvGrpSpPr>
      <p:grpSpPr>
        <a:xfrm>
          <a:off x="0" y="0"/>
          <a:ext cx="0" cy="0"/>
          <a:chOff x="0" y="0"/>
          <a:chExt cx="0" cy="0"/>
        </a:xfrm>
      </p:grpSpPr>
      <p:sp>
        <p:nvSpPr>
          <p:cNvPr id="104" name="Google Shape;104;p25"/>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25"/>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25"/>
          <p:cNvSpPr txBox="1"/>
          <p:nvPr>
            <p:ph idx="3" type="body"/>
          </p:nvPr>
        </p:nvSpPr>
        <p:spPr>
          <a:xfrm>
            <a:off x="83808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5"/>
          <p:cNvSpPr txBox="1"/>
          <p:nvPr>
            <p:ph idx="4" type="body"/>
          </p:nvPr>
        </p:nvSpPr>
        <p:spPr>
          <a:xfrm>
            <a:off x="622620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09" name="Shape 109"/>
        <p:cNvGrpSpPr/>
        <p:nvPr/>
      </p:nvGrpSpPr>
      <p:grpSpPr>
        <a:xfrm>
          <a:off x="0" y="0"/>
          <a:ext cx="0" cy="0"/>
          <a:chOff x="0" y="0"/>
          <a:chExt cx="0" cy="0"/>
        </a:xfrm>
      </p:grpSpPr>
      <p:sp>
        <p:nvSpPr>
          <p:cNvPr id="110" name="Google Shape;110;p26"/>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6"/>
          <p:cNvSpPr txBox="1"/>
          <p:nvPr>
            <p:ph idx="1" type="body"/>
          </p:nvPr>
        </p:nvSpPr>
        <p:spPr>
          <a:xfrm>
            <a:off x="83808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6"/>
          <p:cNvSpPr txBox="1"/>
          <p:nvPr>
            <p:ph idx="2" type="body"/>
          </p:nvPr>
        </p:nvSpPr>
        <p:spPr>
          <a:xfrm>
            <a:off x="439344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3" type="body"/>
          </p:nvPr>
        </p:nvSpPr>
        <p:spPr>
          <a:xfrm>
            <a:off x="794916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4" type="body"/>
          </p:nvPr>
        </p:nvSpPr>
        <p:spPr>
          <a:xfrm>
            <a:off x="83808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6"/>
          <p:cNvSpPr txBox="1"/>
          <p:nvPr>
            <p:ph idx="5" type="body"/>
          </p:nvPr>
        </p:nvSpPr>
        <p:spPr>
          <a:xfrm>
            <a:off x="439344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6"/>
          <p:cNvSpPr txBox="1"/>
          <p:nvPr>
            <p:ph idx="6" type="body"/>
          </p:nvPr>
        </p:nvSpPr>
        <p:spPr>
          <a:xfrm>
            <a:off x="794916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23"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24" name="Shape 124"/>
        <p:cNvGrpSpPr/>
        <p:nvPr/>
      </p:nvGrpSpPr>
      <p:grpSpPr>
        <a:xfrm>
          <a:off x="0" y="0"/>
          <a:ext cx="0" cy="0"/>
          <a:chOff x="0" y="0"/>
          <a:chExt cx="0" cy="0"/>
        </a:xfrm>
      </p:grpSpPr>
      <p:sp>
        <p:nvSpPr>
          <p:cNvPr id="125" name="Google Shape;125;p29"/>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 type="subTitle"/>
          </p:nvPr>
        </p:nvSpPr>
        <p:spPr>
          <a:xfrm>
            <a:off x="838080" y="1825560"/>
            <a:ext cx="10515240" cy="43509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27" name="Shape 127"/>
        <p:cNvGrpSpPr/>
        <p:nvPr/>
      </p:nvGrpSpPr>
      <p:grpSpPr>
        <a:xfrm>
          <a:off x="0" y="0"/>
          <a:ext cx="0" cy="0"/>
          <a:chOff x="0" y="0"/>
          <a:chExt cx="0" cy="0"/>
        </a:xfrm>
      </p:grpSpPr>
      <p:sp>
        <p:nvSpPr>
          <p:cNvPr id="128" name="Google Shape;128;p30"/>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 type="body"/>
          </p:nvPr>
        </p:nvSpPr>
        <p:spPr>
          <a:xfrm>
            <a:off x="838080" y="1825560"/>
            <a:ext cx="1051524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30" name="Shape 130"/>
        <p:cNvGrpSpPr/>
        <p:nvPr/>
      </p:nvGrpSpPr>
      <p:grpSpPr>
        <a:xfrm>
          <a:off x="0" y="0"/>
          <a:ext cx="0" cy="0"/>
          <a:chOff x="0" y="0"/>
          <a:chExt cx="0" cy="0"/>
        </a:xfrm>
      </p:grpSpPr>
      <p:sp>
        <p:nvSpPr>
          <p:cNvPr id="131" name="Google Shape;131;p31"/>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1"/>
          <p:cNvSpPr txBox="1"/>
          <p:nvPr>
            <p:ph idx="1" type="body"/>
          </p:nvPr>
        </p:nvSpPr>
        <p:spPr>
          <a:xfrm>
            <a:off x="83808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3" name="Google Shape;133;p31"/>
          <p:cNvSpPr txBox="1"/>
          <p:nvPr>
            <p:ph idx="2" type="body"/>
          </p:nvPr>
        </p:nvSpPr>
        <p:spPr>
          <a:xfrm>
            <a:off x="622620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4" name="Shape 134"/>
        <p:cNvGrpSpPr/>
        <p:nvPr/>
      </p:nvGrpSpPr>
      <p:grpSpPr>
        <a:xfrm>
          <a:off x="0" y="0"/>
          <a:ext cx="0" cy="0"/>
          <a:chOff x="0" y="0"/>
          <a:chExt cx="0" cy="0"/>
        </a:xfrm>
      </p:grpSpPr>
      <p:sp>
        <p:nvSpPr>
          <p:cNvPr id="135" name="Google Shape;135;p32"/>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838080" y="1825560"/>
            <a:ext cx="1051524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136" name="Shape 136"/>
        <p:cNvGrpSpPr/>
        <p:nvPr/>
      </p:nvGrpSpPr>
      <p:grpSpPr>
        <a:xfrm>
          <a:off x="0" y="0"/>
          <a:ext cx="0" cy="0"/>
          <a:chOff x="0" y="0"/>
          <a:chExt cx="0" cy="0"/>
        </a:xfrm>
      </p:grpSpPr>
      <p:sp>
        <p:nvSpPr>
          <p:cNvPr id="137" name="Google Shape;137;p33"/>
          <p:cNvSpPr txBox="1"/>
          <p:nvPr>
            <p:ph idx="1" type="subTitle"/>
          </p:nvPr>
        </p:nvSpPr>
        <p:spPr>
          <a:xfrm>
            <a:off x="838080" y="365040"/>
            <a:ext cx="10515240" cy="614412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138" name="Shape 138"/>
        <p:cNvGrpSpPr/>
        <p:nvPr/>
      </p:nvGrpSpPr>
      <p:grpSpPr>
        <a:xfrm>
          <a:off x="0" y="0"/>
          <a:ext cx="0" cy="0"/>
          <a:chOff x="0" y="0"/>
          <a:chExt cx="0" cy="0"/>
        </a:xfrm>
      </p:grpSpPr>
      <p:sp>
        <p:nvSpPr>
          <p:cNvPr id="139" name="Google Shape;139;p34"/>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4"/>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34"/>
          <p:cNvSpPr txBox="1"/>
          <p:nvPr>
            <p:ph idx="2" type="body"/>
          </p:nvPr>
        </p:nvSpPr>
        <p:spPr>
          <a:xfrm>
            <a:off x="622620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34"/>
          <p:cNvSpPr txBox="1"/>
          <p:nvPr>
            <p:ph idx="3" type="body"/>
          </p:nvPr>
        </p:nvSpPr>
        <p:spPr>
          <a:xfrm>
            <a:off x="83808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43" name="Shape 143"/>
        <p:cNvGrpSpPr/>
        <p:nvPr/>
      </p:nvGrpSpPr>
      <p:grpSpPr>
        <a:xfrm>
          <a:off x="0" y="0"/>
          <a:ext cx="0" cy="0"/>
          <a:chOff x="0" y="0"/>
          <a:chExt cx="0" cy="0"/>
        </a:xfrm>
      </p:grpSpPr>
      <p:sp>
        <p:nvSpPr>
          <p:cNvPr id="144" name="Google Shape;144;p35"/>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5"/>
          <p:cNvSpPr txBox="1"/>
          <p:nvPr>
            <p:ph idx="1" type="body"/>
          </p:nvPr>
        </p:nvSpPr>
        <p:spPr>
          <a:xfrm>
            <a:off x="83808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6" name="Google Shape;146;p35"/>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35"/>
          <p:cNvSpPr txBox="1"/>
          <p:nvPr>
            <p:ph idx="3" type="body"/>
          </p:nvPr>
        </p:nvSpPr>
        <p:spPr>
          <a:xfrm>
            <a:off x="622620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48" name="Shape 148"/>
        <p:cNvGrpSpPr/>
        <p:nvPr/>
      </p:nvGrpSpPr>
      <p:grpSpPr>
        <a:xfrm>
          <a:off x="0" y="0"/>
          <a:ext cx="0" cy="0"/>
          <a:chOff x="0" y="0"/>
          <a:chExt cx="0" cy="0"/>
        </a:xfrm>
      </p:grpSpPr>
      <p:sp>
        <p:nvSpPr>
          <p:cNvPr id="149" name="Google Shape;149;p36"/>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1" name="Google Shape;151;p36"/>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2" name="Google Shape;152;p36"/>
          <p:cNvSpPr txBox="1"/>
          <p:nvPr>
            <p:ph idx="3" type="body"/>
          </p:nvPr>
        </p:nvSpPr>
        <p:spPr>
          <a:xfrm>
            <a:off x="838080" y="409824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153" name="Shape 153"/>
        <p:cNvGrpSpPr/>
        <p:nvPr/>
      </p:nvGrpSpPr>
      <p:grpSpPr>
        <a:xfrm>
          <a:off x="0" y="0"/>
          <a:ext cx="0" cy="0"/>
          <a:chOff x="0" y="0"/>
          <a:chExt cx="0" cy="0"/>
        </a:xfrm>
      </p:grpSpPr>
      <p:sp>
        <p:nvSpPr>
          <p:cNvPr id="154" name="Google Shape;154;p37"/>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7"/>
          <p:cNvSpPr txBox="1"/>
          <p:nvPr>
            <p:ph idx="1" type="body"/>
          </p:nvPr>
        </p:nvSpPr>
        <p:spPr>
          <a:xfrm>
            <a:off x="838080" y="182556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6" name="Google Shape;156;p37"/>
          <p:cNvSpPr txBox="1"/>
          <p:nvPr>
            <p:ph idx="2" type="body"/>
          </p:nvPr>
        </p:nvSpPr>
        <p:spPr>
          <a:xfrm>
            <a:off x="838080" y="409824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57" name="Shape 157"/>
        <p:cNvGrpSpPr/>
        <p:nvPr/>
      </p:nvGrpSpPr>
      <p:grpSpPr>
        <a:xfrm>
          <a:off x="0" y="0"/>
          <a:ext cx="0" cy="0"/>
          <a:chOff x="0" y="0"/>
          <a:chExt cx="0" cy="0"/>
        </a:xfrm>
      </p:grpSpPr>
      <p:sp>
        <p:nvSpPr>
          <p:cNvPr id="158" name="Google Shape;158;p38"/>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0" name="Google Shape;160;p38"/>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38"/>
          <p:cNvSpPr txBox="1"/>
          <p:nvPr>
            <p:ph idx="3" type="body"/>
          </p:nvPr>
        </p:nvSpPr>
        <p:spPr>
          <a:xfrm>
            <a:off x="83808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38"/>
          <p:cNvSpPr txBox="1"/>
          <p:nvPr>
            <p:ph idx="4" type="body"/>
          </p:nvPr>
        </p:nvSpPr>
        <p:spPr>
          <a:xfrm>
            <a:off x="622620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63" name="Shape 163"/>
        <p:cNvGrpSpPr/>
        <p:nvPr/>
      </p:nvGrpSpPr>
      <p:grpSpPr>
        <a:xfrm>
          <a:off x="0" y="0"/>
          <a:ext cx="0" cy="0"/>
          <a:chOff x="0" y="0"/>
          <a:chExt cx="0" cy="0"/>
        </a:xfrm>
      </p:grpSpPr>
      <p:sp>
        <p:nvSpPr>
          <p:cNvPr id="164" name="Google Shape;164;p39"/>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39"/>
          <p:cNvSpPr txBox="1"/>
          <p:nvPr>
            <p:ph idx="1" type="body"/>
          </p:nvPr>
        </p:nvSpPr>
        <p:spPr>
          <a:xfrm>
            <a:off x="83808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39"/>
          <p:cNvSpPr txBox="1"/>
          <p:nvPr>
            <p:ph idx="2" type="body"/>
          </p:nvPr>
        </p:nvSpPr>
        <p:spPr>
          <a:xfrm>
            <a:off x="439344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39"/>
          <p:cNvSpPr txBox="1"/>
          <p:nvPr>
            <p:ph idx="3" type="body"/>
          </p:nvPr>
        </p:nvSpPr>
        <p:spPr>
          <a:xfrm>
            <a:off x="7949160" y="182556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39"/>
          <p:cNvSpPr txBox="1"/>
          <p:nvPr>
            <p:ph idx="4" type="body"/>
          </p:nvPr>
        </p:nvSpPr>
        <p:spPr>
          <a:xfrm>
            <a:off x="83808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39"/>
          <p:cNvSpPr txBox="1"/>
          <p:nvPr>
            <p:ph idx="5" type="body"/>
          </p:nvPr>
        </p:nvSpPr>
        <p:spPr>
          <a:xfrm>
            <a:off x="439344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39"/>
          <p:cNvSpPr txBox="1"/>
          <p:nvPr>
            <p:ph idx="6" type="body"/>
          </p:nvPr>
        </p:nvSpPr>
        <p:spPr>
          <a:xfrm>
            <a:off x="7949160" y="4098240"/>
            <a:ext cx="338580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 type="body"/>
          </p:nvPr>
        </p:nvSpPr>
        <p:spPr>
          <a:xfrm>
            <a:off x="83808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2" type="body"/>
          </p:nvPr>
        </p:nvSpPr>
        <p:spPr>
          <a:xfrm>
            <a:off x="622620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8" name="Shape 28"/>
        <p:cNvGrpSpPr/>
        <p:nvPr/>
      </p:nvGrpSpPr>
      <p:grpSpPr>
        <a:xfrm>
          <a:off x="0" y="0"/>
          <a:ext cx="0" cy="0"/>
          <a:chOff x="0" y="0"/>
          <a:chExt cx="0" cy="0"/>
        </a:xfrm>
      </p:grpSpPr>
      <p:sp>
        <p:nvSpPr>
          <p:cNvPr id="29" name="Google Shape;29;p7"/>
          <p:cNvSpPr txBox="1"/>
          <p:nvPr>
            <p:ph idx="1" type="subTitle"/>
          </p:nvPr>
        </p:nvSpPr>
        <p:spPr>
          <a:xfrm>
            <a:off x="838080" y="365040"/>
            <a:ext cx="10515240" cy="614412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622620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83808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838080" y="1825560"/>
            <a:ext cx="5131080" cy="435096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9"/>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3" type="body"/>
          </p:nvPr>
        </p:nvSpPr>
        <p:spPr>
          <a:xfrm>
            <a:off x="6226200" y="409824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10"/>
          <p:cNvSpPr txBox="1"/>
          <p:nvPr>
            <p:ph type="title"/>
          </p:nvPr>
        </p:nvSpPr>
        <p:spPr>
          <a:xfrm>
            <a:off x="838080" y="365040"/>
            <a:ext cx="10515240" cy="132516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 type="body"/>
          </p:nvPr>
        </p:nvSpPr>
        <p:spPr>
          <a:xfrm>
            <a:off x="83808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0"/>
          <p:cNvSpPr txBox="1"/>
          <p:nvPr>
            <p:ph idx="2" type="body"/>
          </p:nvPr>
        </p:nvSpPr>
        <p:spPr>
          <a:xfrm>
            <a:off x="6226200" y="1825560"/>
            <a:ext cx="513108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0"/>
          <p:cNvSpPr txBox="1"/>
          <p:nvPr>
            <p:ph idx="3" type="body"/>
          </p:nvPr>
        </p:nvSpPr>
        <p:spPr>
          <a:xfrm>
            <a:off x="838080" y="4098240"/>
            <a:ext cx="10515240" cy="20750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latin typeface="Times New Roman"/>
              <a:ea typeface="Times New Roman"/>
              <a:cs typeface="Times New Roman"/>
              <a:sym typeface="Times New Roman"/>
            </a:endParaRPr>
          </a:p>
        </p:txBody>
      </p:sp>
      <p:sp>
        <p:nvSpPr>
          <p:cNvPr id="14" name="Google Shape;14;p1"/>
          <p:cNvSpPr txBox="1"/>
          <p:nvPr>
            <p:ph idx="1" type="body"/>
          </p:nvPr>
        </p:nvSpPr>
        <p:spPr>
          <a:xfrm>
            <a:off x="609480" y="1604520"/>
            <a:ext cx="10972440" cy="39776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6" name="Google Shape;66;p1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7" name="Google Shape;67;p1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14"/>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7" name="Shape 117"/>
        <p:cNvGrpSpPr/>
        <p:nvPr/>
      </p:nvGrpSpPr>
      <p:grpSpPr>
        <a:xfrm>
          <a:off x="0" y="0"/>
          <a:ext cx="0" cy="0"/>
          <a:chOff x="0" y="0"/>
          <a:chExt cx="0" cy="0"/>
        </a:xfrm>
      </p:grpSpPr>
      <p:sp>
        <p:nvSpPr>
          <p:cNvPr id="118" name="Google Shape;118;p2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9" name="Google Shape;119;p2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Google Shape;120;p2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latin typeface="Times New Roman"/>
              <a:ea typeface="Times New Roman"/>
              <a:cs typeface="Times New Roman"/>
              <a:sym typeface="Times New Roman"/>
            </a:endParaRPr>
          </a:p>
        </p:txBody>
      </p:sp>
      <p:sp>
        <p:nvSpPr>
          <p:cNvPr id="121" name="Google Shape;121;p27"/>
          <p:cNvSpPr txBox="1"/>
          <p:nvPr>
            <p:ph type="title"/>
          </p:nvPr>
        </p:nvSpPr>
        <p:spPr>
          <a:xfrm>
            <a:off x="609480" y="273600"/>
            <a:ext cx="10972440" cy="1144800"/>
          </a:xfrm>
          <a:prstGeom prst="rect">
            <a:avLst/>
          </a:prstGeom>
          <a:noFill/>
          <a:ln>
            <a:noFill/>
          </a:ln>
        </p:spPr>
        <p:txBody>
          <a:bodyPr anchorCtr="0" anchor="ctr"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2" name="Google Shape;122;p27"/>
          <p:cNvSpPr txBox="1"/>
          <p:nvPr>
            <p:ph idx="1" type="body"/>
          </p:nvPr>
        </p:nvSpPr>
        <p:spPr>
          <a:xfrm>
            <a:off x="609480" y="1604520"/>
            <a:ext cx="10972440" cy="39776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opendata-ajuntament.barcelona.cat/data/ca/dataset" TargetMode="External"/><Relationship Id="rId4" Type="http://schemas.openxmlformats.org/officeDocument/2006/relationships/image" Target="../media/image2.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40"/>
          <p:cNvSpPr txBox="1"/>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1" lang="ca-ES" sz="5400" u="none" cap="none" strike="noStrike">
                <a:solidFill>
                  <a:srgbClr val="2E75B5"/>
                </a:solidFill>
                <a:latin typeface="Montserrat Alternates"/>
                <a:ea typeface="Montserrat Alternates"/>
                <a:cs typeface="Montserrat Alternates"/>
                <a:sym typeface="Montserrat Alternates"/>
              </a:rPr>
              <a:t>Evolució del comerç als barris de Barcelona</a:t>
            </a:r>
            <a:br>
              <a:rPr b="0" i="0" lang="ca-ES" sz="1800" u="none" cap="none" strike="noStrike"/>
            </a:br>
            <a:endParaRPr b="0" i="0" sz="5400" u="none" cap="none" strike="noStrike">
              <a:solidFill>
                <a:srgbClr val="000000"/>
              </a:solidFill>
              <a:latin typeface="Arial"/>
              <a:ea typeface="Arial"/>
              <a:cs typeface="Arial"/>
              <a:sym typeface="Arial"/>
            </a:endParaRPr>
          </a:p>
        </p:txBody>
      </p:sp>
      <p:pic>
        <p:nvPicPr>
          <p:cNvPr id="177" name="Google Shape;177;p40"/>
          <p:cNvPicPr preferRelativeResize="0"/>
          <p:nvPr/>
        </p:nvPicPr>
        <p:blipFill rotWithShape="1">
          <a:blip r:embed="rId3">
            <a:alphaModFix/>
          </a:blip>
          <a:srcRect b="0" l="0" r="0" t="0"/>
          <a:stretch/>
        </p:blipFill>
        <p:spPr>
          <a:xfrm>
            <a:off x="6964560" y="3510000"/>
            <a:ext cx="3206160" cy="2138760"/>
          </a:xfrm>
          <a:prstGeom prst="rect">
            <a:avLst/>
          </a:prstGeom>
          <a:noFill/>
          <a:ln>
            <a:noFill/>
          </a:ln>
        </p:spPr>
      </p:pic>
      <p:pic>
        <p:nvPicPr>
          <p:cNvPr id="178" name="Google Shape;178;p40"/>
          <p:cNvPicPr preferRelativeResize="0"/>
          <p:nvPr/>
        </p:nvPicPr>
        <p:blipFill rotWithShape="1">
          <a:blip r:embed="rId4">
            <a:alphaModFix/>
          </a:blip>
          <a:srcRect b="0" l="0" r="0" t="0"/>
          <a:stretch/>
        </p:blipFill>
        <p:spPr>
          <a:xfrm>
            <a:off x="1240560" y="3510000"/>
            <a:ext cx="3973680" cy="1095120"/>
          </a:xfrm>
          <a:prstGeom prst="rect">
            <a:avLst/>
          </a:prstGeom>
          <a:noFill/>
          <a:ln>
            <a:noFill/>
          </a:ln>
        </p:spPr>
      </p:pic>
      <p:sp>
        <p:nvSpPr>
          <p:cNvPr id="179" name="Google Shape;179;p40"/>
          <p:cNvSpPr/>
          <p:nvPr/>
        </p:nvSpPr>
        <p:spPr>
          <a:xfrm>
            <a:off x="1491840" y="4626720"/>
            <a:ext cx="3728160" cy="413280"/>
          </a:xfrm>
          <a:prstGeom prst="rect">
            <a:avLst/>
          </a:prstGeom>
          <a:noFill/>
          <a:ln>
            <a:noFill/>
          </a:ln>
        </p:spPr>
        <p:txBody>
          <a:bodyPr anchorCtr="0" anchor="t" bIns="91425" lIns="91425" spcFirstLastPara="1" rIns="91425" wrap="square" tIns="91425">
            <a:noAutofit/>
          </a:bodyPr>
          <a:lstStyle/>
          <a:p>
            <a:pPr indent="0" lvl="0" marL="228600" marR="0" rtl="0" algn="just">
              <a:lnSpc>
                <a:spcPct val="150000"/>
              </a:lnSpc>
              <a:spcBef>
                <a:spcPts val="0"/>
              </a:spcBef>
              <a:spcAft>
                <a:spcPts val="0"/>
              </a:spcAft>
              <a:buNone/>
            </a:pPr>
            <a:r>
              <a:rPr b="1" i="1" lang="ca-ES" sz="1400" u="none" cap="none" strike="noStrike">
                <a:solidFill>
                  <a:srgbClr val="000000"/>
                </a:solidFill>
                <a:latin typeface="Open Sans"/>
                <a:ea typeface="Open Sans"/>
                <a:cs typeface="Open Sans"/>
                <a:sym typeface="Open Sans"/>
              </a:rPr>
              <a:t>CFGM d’Activitats Comercials 1T 2018-2019</a:t>
            </a:r>
            <a:endParaRPr b="0" i="0" sz="1400" u="none" cap="none" strike="noStrike">
              <a:latin typeface="Arial"/>
              <a:ea typeface="Arial"/>
              <a:cs typeface="Arial"/>
              <a:sym typeface="Arial"/>
            </a:endParaRPr>
          </a:p>
          <a:p>
            <a:pPr indent="0" lvl="0" marL="228600" marR="0" rtl="0" algn="just">
              <a:lnSpc>
                <a:spcPct val="150000"/>
              </a:lnSpc>
              <a:spcBef>
                <a:spcPts val="0"/>
              </a:spcBef>
              <a:spcAft>
                <a:spcPts val="0"/>
              </a:spcAft>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49"/>
          <p:cNvPicPr preferRelativeResize="0"/>
          <p:nvPr/>
        </p:nvPicPr>
        <p:blipFill rotWithShape="1">
          <a:blip r:embed="rId3">
            <a:alphaModFix/>
          </a:blip>
          <a:srcRect b="0" l="0" r="0" t="0"/>
          <a:stretch/>
        </p:blipFill>
        <p:spPr>
          <a:xfrm>
            <a:off x="727200" y="737640"/>
            <a:ext cx="10570680" cy="5445720"/>
          </a:xfrm>
          <a:prstGeom prst="rect">
            <a:avLst/>
          </a:prstGeom>
          <a:noFill/>
          <a:ln>
            <a:noFill/>
          </a:ln>
        </p:spPr>
      </p:pic>
      <p:pic>
        <p:nvPicPr>
          <p:cNvPr id="250" name="Google Shape;250;p49"/>
          <p:cNvPicPr preferRelativeResize="0"/>
          <p:nvPr/>
        </p:nvPicPr>
        <p:blipFill rotWithShape="1">
          <a:blip r:embed="rId4">
            <a:alphaModFix/>
          </a:blip>
          <a:srcRect b="0" l="0" r="0" t="0"/>
          <a:stretch/>
        </p:blipFill>
        <p:spPr>
          <a:xfrm>
            <a:off x="8820000" y="5760360"/>
            <a:ext cx="1440000" cy="360000"/>
          </a:xfrm>
          <a:prstGeom prst="rect">
            <a:avLst/>
          </a:prstGeom>
          <a:noFill/>
          <a:ln>
            <a:noFill/>
          </a:ln>
        </p:spPr>
      </p:pic>
      <p:pic>
        <p:nvPicPr>
          <p:cNvPr id="251" name="Google Shape;251;p49"/>
          <p:cNvPicPr preferRelativeResize="0"/>
          <p:nvPr/>
        </p:nvPicPr>
        <p:blipFill rotWithShape="1">
          <a:blip r:embed="rId5">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50"/>
          <p:cNvSpPr txBox="1"/>
          <p:nvPr/>
        </p:nvSpPr>
        <p:spPr>
          <a:xfrm>
            <a:off x="838080" y="1311480"/>
            <a:ext cx="10515240" cy="4350960"/>
          </a:xfrm>
          <a:prstGeom prst="rect">
            <a:avLst/>
          </a:prstGeom>
          <a:noFill/>
          <a:ln>
            <a:noFill/>
          </a:ln>
        </p:spPr>
        <p:txBody>
          <a:bodyPr anchorCtr="0" anchor="t" bIns="45700" lIns="91425" spcFirstLastPara="1" rIns="91425" wrap="square" tIns="45700">
            <a:noAutofit/>
          </a:bodyPr>
          <a:lstStyle/>
          <a:p>
            <a:pPr indent="-228240" lvl="0" marL="228600" marR="0" rtl="0" algn="l">
              <a:lnSpc>
                <a:spcPct val="80000"/>
              </a:lnSpc>
              <a:spcBef>
                <a:spcPts val="0"/>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a:t>
            </a:r>
            <a:r>
              <a:rPr b="0" i="1" lang="ca-ES" sz="2400" u="none" cap="none" strike="noStrike">
                <a:solidFill>
                  <a:srgbClr val="000000"/>
                </a:solidFill>
                <a:latin typeface="Calibri"/>
                <a:ea typeface="Calibri"/>
                <a:cs typeface="Calibri"/>
                <a:sym typeface="Calibri"/>
              </a:rPr>
              <a:t>Superfície dels locals cadastrals de la ciutat de Barcelona usos desagregats anys 2009-2016</a:t>
            </a:r>
            <a:r>
              <a:rPr b="0" i="0" lang="ca-ES" sz="2400" u="none" cap="none" strike="noStrike">
                <a:solidFill>
                  <a:srgbClr val="000000"/>
                </a:solidFill>
                <a:latin typeface="Calibri"/>
                <a:ea typeface="Calibri"/>
                <a:cs typeface="Calibri"/>
                <a:sym typeface="Calibri"/>
              </a:rPr>
              <a:t>” Open data Bcn Servei de dades obertes de l’Ajuntament de Barcelona </a:t>
            </a:r>
            <a:endParaRPr b="0" i="0" sz="2400" u="none" cap="none" strike="noStrike">
              <a:solidFill>
                <a:srgbClr val="000000"/>
              </a:solidFill>
              <a:latin typeface="Arial"/>
              <a:ea typeface="Arial"/>
              <a:cs typeface="Arial"/>
              <a:sym typeface="Arial"/>
            </a:endParaRPr>
          </a:p>
          <a:p>
            <a:pPr indent="-228240" lvl="0" marL="228600" marR="0" rtl="0" algn="l">
              <a:lnSpc>
                <a:spcPct val="80000"/>
              </a:lnSpc>
              <a:spcBef>
                <a:spcPts val="1001"/>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a:t>
            </a:r>
            <a:r>
              <a:rPr b="0" i="1" lang="ca-ES" sz="2400" u="none" cap="none" strike="noStrike">
                <a:solidFill>
                  <a:srgbClr val="000000"/>
                </a:solidFill>
                <a:latin typeface="Calibri"/>
                <a:ea typeface="Calibri"/>
                <a:cs typeface="Calibri"/>
                <a:sym typeface="Calibri"/>
              </a:rPr>
              <a:t>Mercats Municipals de la ciutat de Barcelona</a:t>
            </a:r>
            <a:r>
              <a:rPr b="0" i="0" lang="ca-ES" sz="2400" u="none" cap="none" strike="noStrike">
                <a:solidFill>
                  <a:srgbClr val="000000"/>
                </a:solidFill>
                <a:latin typeface="Calibri"/>
                <a:ea typeface="Calibri"/>
                <a:cs typeface="Calibri"/>
                <a:sym typeface="Calibri"/>
              </a:rPr>
              <a:t>” Open data Bcn Servei de dades obertes de l’Ajuntament de Barcelona </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1001"/>
              </a:spcBef>
              <a:spcAft>
                <a:spcPts val="0"/>
              </a:spcAft>
              <a:buNone/>
            </a:pPr>
            <a:r>
              <a:rPr b="0" i="1" lang="ca-ES" sz="2400" u="sng" cap="none" strike="noStrike">
                <a:solidFill>
                  <a:schemeClr val="hlink"/>
                </a:solidFill>
                <a:latin typeface="Calibri"/>
                <a:ea typeface="Calibri"/>
                <a:cs typeface="Calibri"/>
                <a:sym typeface="Calibri"/>
                <a:hlinkClick r:id="rId3"/>
              </a:rPr>
              <a:t>https://opendata-ajuntament.barcelona.cat/data/ca/dataset</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1001"/>
              </a:spcBef>
              <a:spcAft>
                <a:spcPts val="0"/>
              </a:spcAft>
              <a:buNone/>
            </a:pPr>
            <a:r>
              <a:rPr b="0" i="1" lang="ca-ES" sz="2400" u="none" cap="none" strike="noStrike">
                <a:solidFill>
                  <a:srgbClr val="0000FF"/>
                </a:solidFill>
                <a:latin typeface="Calibri"/>
                <a:ea typeface="Calibri"/>
                <a:cs typeface="Calibri"/>
                <a:sym typeface="Calibri"/>
              </a:rPr>
              <a:t> </a:t>
            </a:r>
            <a:endParaRPr b="0" i="0" sz="2400" u="none" cap="none" strike="noStrike">
              <a:solidFill>
                <a:srgbClr val="000000"/>
              </a:solidFill>
              <a:latin typeface="Arial"/>
              <a:ea typeface="Arial"/>
              <a:cs typeface="Arial"/>
              <a:sym typeface="Arial"/>
            </a:endParaRPr>
          </a:p>
          <a:p>
            <a:pPr indent="-228240" lvl="0" marL="228600" marR="0" rtl="0" algn="l">
              <a:lnSpc>
                <a:spcPct val="80000"/>
              </a:lnSpc>
              <a:spcBef>
                <a:spcPts val="1001"/>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a:t>
            </a:r>
            <a:r>
              <a:rPr b="0" i="1" lang="ca-ES" sz="2400" u="none" cap="none" strike="noStrike">
                <a:solidFill>
                  <a:srgbClr val="000000"/>
                </a:solidFill>
                <a:latin typeface="Calibri"/>
                <a:ea typeface="Calibri"/>
                <a:cs typeface="Calibri"/>
                <a:sym typeface="Calibri"/>
              </a:rPr>
              <a:t>Pla estratègic Mercats de Barcelona 2015/2025</a:t>
            </a:r>
            <a:r>
              <a:rPr b="0" i="0" lang="ca-ES" sz="2400" u="none" cap="none" strike="noStrike">
                <a:solidFill>
                  <a:srgbClr val="000000"/>
                </a:solidFill>
                <a:latin typeface="Calibri"/>
                <a:ea typeface="Calibri"/>
                <a:cs typeface="Calibri"/>
                <a:sym typeface="Calibri"/>
              </a:rPr>
              <a:t>” Ajuntament de Barcelona </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1001"/>
              </a:spcBef>
              <a:spcAft>
                <a:spcPts val="0"/>
              </a:spcAft>
              <a:buNone/>
            </a:pPr>
            <a:r>
              <a:rPr b="0" i="1" lang="ca-ES" sz="2400" u="none" cap="none" strike="noStrike">
                <a:solidFill>
                  <a:srgbClr val="0000FF"/>
                </a:solidFill>
                <a:latin typeface="Calibri"/>
                <a:ea typeface="Calibri"/>
                <a:cs typeface="Calibri"/>
                <a:sym typeface="Calibri"/>
              </a:rPr>
              <a:t>http://ajuntament.barcelona.cat/mercats/ca/content/pla-estrat%C3%A8gic-mercats-de-barcelona-2015-2025 </a:t>
            </a:r>
            <a:endParaRPr b="0" i="0" sz="2400" u="none" cap="none" strike="noStrike">
              <a:solidFill>
                <a:srgbClr val="000000"/>
              </a:solidFill>
              <a:latin typeface="Arial"/>
              <a:ea typeface="Arial"/>
              <a:cs typeface="Arial"/>
              <a:sym typeface="Arial"/>
            </a:endParaRPr>
          </a:p>
        </p:txBody>
      </p:sp>
      <p:sp>
        <p:nvSpPr>
          <p:cNvPr id="257" name="Google Shape;257;p50"/>
          <p:cNvSpPr txBox="1"/>
          <p:nvPr/>
        </p:nvSpPr>
        <p:spPr>
          <a:xfrm>
            <a:off x="1080000" y="360000"/>
            <a:ext cx="5101920" cy="900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br>
              <a:rPr b="0" i="0" lang="ca-ES" sz="1800" u="none" cap="none" strike="noStrike"/>
            </a:br>
            <a:r>
              <a:rPr b="1" i="0" lang="ca-ES" sz="4000" u="none" cap="none" strike="noStrike">
                <a:solidFill>
                  <a:srgbClr val="0084D1"/>
                </a:solidFill>
                <a:latin typeface="Arial"/>
                <a:ea typeface="Arial"/>
                <a:cs typeface="Arial"/>
                <a:sym typeface="Arial"/>
              </a:rPr>
              <a:t>Dades utilitzades </a:t>
            </a:r>
            <a:br>
              <a:rPr b="0" i="0" lang="ca-ES" sz="1800" u="none" cap="none" strike="noStrike"/>
            </a:br>
            <a:br>
              <a:rPr b="0" i="0" lang="ca-ES" sz="1800" u="none" cap="none" strike="noStrike"/>
            </a:br>
            <a:endParaRPr b="0" i="0" sz="4000" u="none" cap="none" strike="noStrike">
              <a:solidFill>
                <a:srgbClr val="000000"/>
              </a:solidFill>
              <a:latin typeface="Arial"/>
              <a:ea typeface="Arial"/>
              <a:cs typeface="Arial"/>
              <a:sym typeface="Arial"/>
            </a:endParaRPr>
          </a:p>
        </p:txBody>
      </p:sp>
      <p:pic>
        <p:nvPicPr>
          <p:cNvPr id="258" name="Google Shape;258;p50"/>
          <p:cNvPicPr preferRelativeResize="0"/>
          <p:nvPr/>
        </p:nvPicPr>
        <p:blipFill rotWithShape="1">
          <a:blip r:embed="rId4">
            <a:alphaModFix/>
          </a:blip>
          <a:srcRect b="0" l="0" r="0" t="0"/>
          <a:stretch/>
        </p:blipFill>
        <p:spPr>
          <a:xfrm>
            <a:off x="8820000" y="5760360"/>
            <a:ext cx="1440000" cy="360000"/>
          </a:xfrm>
          <a:prstGeom prst="rect">
            <a:avLst/>
          </a:prstGeom>
          <a:noFill/>
          <a:ln>
            <a:noFill/>
          </a:ln>
        </p:spPr>
      </p:pic>
      <p:pic>
        <p:nvPicPr>
          <p:cNvPr id="259" name="Google Shape;259;p50"/>
          <p:cNvPicPr preferRelativeResize="0"/>
          <p:nvPr/>
        </p:nvPicPr>
        <p:blipFill rotWithShape="1">
          <a:blip r:embed="rId5">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51"/>
          <p:cNvSpPr txBox="1"/>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ca-ES" sz="4000" u="none" cap="none" strike="noStrike">
                <a:solidFill>
                  <a:srgbClr val="0084D1"/>
                </a:solidFill>
                <a:latin typeface="Arial"/>
                <a:ea typeface="Arial"/>
                <a:cs typeface="Arial"/>
                <a:sym typeface="Arial"/>
              </a:rPr>
              <a:t>Conclusió i proposta de millora</a:t>
            </a:r>
            <a:r>
              <a:rPr b="1" i="0" lang="ca-ES" sz="3600" u="none" cap="none" strike="noStrike">
                <a:solidFill>
                  <a:srgbClr val="0084D1"/>
                </a:solidFill>
                <a:latin typeface="Arial"/>
                <a:ea typeface="Arial"/>
                <a:cs typeface="Arial"/>
                <a:sym typeface="Arial"/>
              </a:rPr>
              <a:t> </a:t>
            </a:r>
            <a:br>
              <a:rPr b="0" i="0" lang="ca-ES" sz="1800" u="none" cap="none" strike="noStrike"/>
            </a:br>
            <a:endParaRPr b="0" i="0" sz="3600" u="none" cap="none" strike="noStrike">
              <a:solidFill>
                <a:srgbClr val="000000"/>
              </a:solidFill>
              <a:latin typeface="Arial"/>
              <a:ea typeface="Arial"/>
              <a:cs typeface="Arial"/>
              <a:sym typeface="Arial"/>
            </a:endParaRPr>
          </a:p>
        </p:txBody>
      </p:sp>
      <p:sp>
        <p:nvSpPr>
          <p:cNvPr id="265" name="Google Shape;265;p51"/>
          <p:cNvSpPr txBox="1"/>
          <p:nvPr/>
        </p:nvSpPr>
        <p:spPr>
          <a:xfrm>
            <a:off x="824760" y="1080000"/>
            <a:ext cx="10155240" cy="5760000"/>
          </a:xfrm>
          <a:prstGeom prst="rect">
            <a:avLst/>
          </a:prstGeom>
          <a:noFill/>
          <a:ln>
            <a:noFill/>
          </a:ln>
        </p:spPr>
        <p:txBody>
          <a:bodyPr anchorCtr="0" anchor="t" bIns="45700" lIns="91425" spcFirstLastPara="1" rIns="91425" wrap="square" tIns="45700">
            <a:noAutofit/>
          </a:bodyPr>
          <a:lstStyle/>
          <a:p>
            <a:pPr indent="-228240" lvl="0" marL="228600" marR="0" rtl="0" algn="l">
              <a:lnSpc>
                <a:spcPct val="150000"/>
              </a:lnSpc>
              <a:spcBef>
                <a:spcPts val="0"/>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El comerç a la majoria de barris de Barcelona està perdent presència, principalment les formes de comerç tradicional, això implica pèrdua d’identitat de la nostra ciutat. </a:t>
            </a:r>
            <a:endParaRPr b="0" i="0" sz="2400" u="none" cap="none" strike="noStrike">
              <a:solidFill>
                <a:srgbClr val="000000"/>
              </a:solidFill>
              <a:latin typeface="Arial"/>
              <a:ea typeface="Arial"/>
              <a:cs typeface="Arial"/>
              <a:sym typeface="Arial"/>
            </a:endParaRPr>
          </a:p>
          <a:p>
            <a:pPr indent="-228240" lvl="0" marL="228600" marR="0" rtl="0" algn="l">
              <a:lnSpc>
                <a:spcPct val="150000"/>
              </a:lnSpc>
              <a:spcBef>
                <a:spcPts val="1001"/>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La millora o simplement canvi d’aquesta tendència és complexa i passaria per una voluntat més ferma des de les administracions. </a:t>
            </a:r>
            <a:endParaRPr b="0" i="0" sz="2400" u="none" cap="none" strike="noStrike">
              <a:solidFill>
                <a:srgbClr val="000000"/>
              </a:solidFill>
              <a:latin typeface="Arial"/>
              <a:ea typeface="Arial"/>
              <a:cs typeface="Arial"/>
              <a:sym typeface="Arial"/>
            </a:endParaRPr>
          </a:p>
          <a:p>
            <a:pPr indent="-228240" lvl="0" marL="228600" marR="0" rtl="0" algn="l">
              <a:lnSpc>
                <a:spcPct val="150000"/>
              </a:lnSpc>
              <a:spcBef>
                <a:spcPts val="1001"/>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Per millorar aquesta situació l’Ajuntament de Barcelona està la remodelant els mercats municipals, ja que són la infraestructura que concentra més comerç tradicional en menor espai i a més arreplega al seu voltant gran part de la resta del comerç als barris.</a:t>
            </a:r>
            <a:r>
              <a:rPr b="0" i="0" lang="ca-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66" name="Google Shape;266;p51"/>
          <p:cNvPicPr preferRelativeResize="0"/>
          <p:nvPr/>
        </p:nvPicPr>
        <p:blipFill rotWithShape="1">
          <a:blip r:embed="rId3">
            <a:alphaModFix/>
          </a:blip>
          <a:srcRect b="0" l="0" r="0" t="0"/>
          <a:stretch/>
        </p:blipFill>
        <p:spPr>
          <a:xfrm>
            <a:off x="8820000" y="5940000"/>
            <a:ext cx="1440000" cy="360000"/>
          </a:xfrm>
          <a:prstGeom prst="rect">
            <a:avLst/>
          </a:prstGeom>
          <a:noFill/>
          <a:ln>
            <a:noFill/>
          </a:ln>
        </p:spPr>
      </p:pic>
      <p:pic>
        <p:nvPicPr>
          <p:cNvPr id="267" name="Google Shape;267;p51"/>
          <p:cNvPicPr preferRelativeResize="0"/>
          <p:nvPr/>
        </p:nvPicPr>
        <p:blipFill rotWithShape="1">
          <a:blip r:embed="rId4">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41"/>
          <p:cNvPicPr preferRelativeResize="0"/>
          <p:nvPr/>
        </p:nvPicPr>
        <p:blipFill rotWithShape="1">
          <a:blip r:embed="rId3">
            <a:alphaModFix/>
          </a:blip>
          <a:srcRect b="0" l="0" r="0" t="0"/>
          <a:stretch/>
        </p:blipFill>
        <p:spPr>
          <a:xfrm>
            <a:off x="8820000" y="5760000"/>
            <a:ext cx="1440000" cy="360000"/>
          </a:xfrm>
          <a:prstGeom prst="rect">
            <a:avLst/>
          </a:prstGeom>
          <a:noFill/>
          <a:ln>
            <a:noFill/>
          </a:ln>
        </p:spPr>
      </p:pic>
      <p:sp>
        <p:nvSpPr>
          <p:cNvPr id="185" name="Google Shape;185;p41"/>
          <p:cNvSpPr/>
          <p:nvPr/>
        </p:nvSpPr>
        <p:spPr>
          <a:xfrm>
            <a:off x="866160" y="583560"/>
            <a:ext cx="10809720" cy="49546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a-ES" sz="4000" u="none" cap="none" strike="noStrike">
                <a:solidFill>
                  <a:srgbClr val="2E75B5"/>
                </a:solidFill>
                <a:latin typeface="Arial"/>
                <a:ea typeface="Arial"/>
                <a:cs typeface="Arial"/>
                <a:sym typeface="Arial"/>
              </a:rPr>
              <a:t>Objectiu general</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ca-ES" sz="2400" u="none" cap="none" strike="noStrike">
                <a:solidFill>
                  <a:srgbClr val="000000"/>
                </a:solidFill>
                <a:latin typeface="Calibri"/>
                <a:ea typeface="Calibri"/>
                <a:cs typeface="Calibri"/>
                <a:sym typeface="Calibri"/>
              </a:rPr>
              <a:t>L’ estudi del comerç a la ciutat de Barcelona. </a:t>
            </a:r>
            <a:endParaRPr b="0" i="0" sz="2400" u="none" cap="none" strike="noStrike">
              <a:latin typeface="Arial"/>
              <a:ea typeface="Arial"/>
              <a:cs typeface="Arial"/>
              <a:sym typeface="Arial"/>
            </a:endParaRPr>
          </a:p>
          <a:p>
            <a:pPr indent="-190080" lvl="0" marL="343080" marR="0" rtl="0" algn="l">
              <a:lnSpc>
                <a:spcPct val="100000"/>
              </a:lnSpc>
              <a:spcBef>
                <a:spcPts val="0"/>
              </a:spcBef>
              <a:spcAft>
                <a:spcPts val="0"/>
              </a:spcAft>
              <a:buNone/>
            </a:pPr>
            <a:r>
              <a:t/>
            </a:r>
            <a:endParaRPr b="0" i="0" sz="2400" u="none" cap="none" strike="noStrike">
              <a:latin typeface="Arial"/>
              <a:ea typeface="Arial"/>
              <a:cs typeface="Arial"/>
              <a:sym typeface="Arial"/>
            </a:endParaRPr>
          </a:p>
          <a:p>
            <a:pPr indent="-342720" lvl="0" marL="343080" marR="0" rtl="0" algn="l">
              <a:lnSpc>
                <a:spcPct val="150000"/>
              </a:lnSpc>
              <a:spcBef>
                <a:spcPts val="0"/>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L’observació directa ens feia intuir que el comerç tradicional estava perdent presència davant els comerços de marques internacionals i les noves formes de petit comerç de conveniència, habitualment regentats per persones immigrants.</a:t>
            </a:r>
            <a:endParaRPr b="0" i="0" sz="2400" u="none" cap="none" strike="noStrike">
              <a:latin typeface="Arial"/>
              <a:ea typeface="Arial"/>
              <a:cs typeface="Arial"/>
              <a:sym typeface="Arial"/>
            </a:endParaRPr>
          </a:p>
          <a:p>
            <a:pPr indent="0" lvl="0" marL="0" marR="0" rtl="0" algn="l">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 </a:t>
            </a:r>
            <a:endParaRPr b="0" i="0" sz="2400" u="none" cap="none" strike="noStrike">
              <a:latin typeface="Arial"/>
              <a:ea typeface="Arial"/>
              <a:cs typeface="Arial"/>
              <a:sym typeface="Arial"/>
            </a:endParaRPr>
          </a:p>
          <a:p>
            <a:pPr indent="-342720" lvl="0" marL="343080" marR="0" rtl="0" algn="l">
              <a:lnSpc>
                <a:spcPct val="150000"/>
              </a:lnSpc>
              <a:spcBef>
                <a:spcPts val="0"/>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Les dades per informar d’aquesta transformació s’han extret dels </a:t>
            </a:r>
            <a:r>
              <a:rPr b="0" i="1" lang="ca-ES" sz="2400" u="none" cap="none" strike="noStrike">
                <a:solidFill>
                  <a:srgbClr val="000000"/>
                </a:solidFill>
                <a:latin typeface="Calibri"/>
                <a:ea typeface="Calibri"/>
                <a:cs typeface="Calibri"/>
                <a:sym typeface="Calibri"/>
              </a:rPr>
              <a:t>datasets</a:t>
            </a:r>
            <a:r>
              <a:rPr b="0" i="0" lang="ca-ES" sz="2400" u="none" cap="none" strike="noStrike">
                <a:solidFill>
                  <a:srgbClr val="000000"/>
                </a:solidFill>
                <a:latin typeface="Calibri"/>
                <a:ea typeface="Calibri"/>
                <a:cs typeface="Calibri"/>
                <a:sym typeface="Calibri"/>
              </a:rPr>
              <a:t> del portal Barcelona Dades Obertes, ja que un dels objectius del repte és treballar amb dades públiques.</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ca-ES" sz="2400" u="none" cap="none" strike="noStrike">
                <a:solidFill>
                  <a:srgbClr val="000000"/>
                </a:solidFill>
                <a:latin typeface="Calibri"/>
                <a:ea typeface="Calibri"/>
                <a:cs typeface="Calibri"/>
                <a:sym typeface="Calibri"/>
              </a:rPr>
              <a:t> </a:t>
            </a:r>
            <a:endParaRPr b="0" i="0" sz="2400" u="none" cap="none" strike="noStrike">
              <a:latin typeface="Arial"/>
              <a:ea typeface="Arial"/>
              <a:cs typeface="Arial"/>
              <a:sym typeface="Arial"/>
            </a:endParaRPr>
          </a:p>
        </p:txBody>
      </p:sp>
      <p:pic>
        <p:nvPicPr>
          <p:cNvPr id="186" name="Google Shape;186;p41"/>
          <p:cNvPicPr preferRelativeResize="0"/>
          <p:nvPr/>
        </p:nvPicPr>
        <p:blipFill rotWithShape="1">
          <a:blip r:embed="rId4">
            <a:alphaModFix/>
          </a:blip>
          <a:srcRect b="0" l="0" r="0" t="0"/>
          <a:stretch/>
        </p:blipFill>
        <p:spPr>
          <a:xfrm>
            <a:off x="10254960" y="5760000"/>
            <a:ext cx="1445040" cy="897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42"/>
          <p:cNvSpPr/>
          <p:nvPr/>
        </p:nvSpPr>
        <p:spPr>
          <a:xfrm>
            <a:off x="876960" y="517680"/>
            <a:ext cx="10821960" cy="53240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a-ES" sz="4000" u="none" cap="none" strike="noStrike">
                <a:solidFill>
                  <a:srgbClr val="2E75B5"/>
                </a:solidFill>
                <a:latin typeface="Arial"/>
                <a:ea typeface="Arial"/>
                <a:cs typeface="Arial"/>
                <a:sym typeface="Arial"/>
              </a:rPr>
              <a:t>Metodologia</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l">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Vam utilitzar els fitxers de “</a:t>
            </a:r>
            <a:r>
              <a:rPr b="0" i="1" lang="ca-ES" sz="2400" u="none" cap="none" strike="noStrike">
                <a:solidFill>
                  <a:srgbClr val="000000"/>
                </a:solidFill>
                <a:latin typeface="Calibri"/>
                <a:ea typeface="Calibri"/>
                <a:cs typeface="Calibri"/>
                <a:sym typeface="Calibri"/>
              </a:rPr>
              <a:t>Superfície dels locals cadastrals de la ciutat de Barcelona</a:t>
            </a:r>
            <a:r>
              <a:rPr b="0" i="0" lang="ca-ES" sz="2400" u="none" cap="none" strike="noStrike">
                <a:solidFill>
                  <a:srgbClr val="000000"/>
                </a:solidFill>
                <a:latin typeface="Calibri"/>
                <a:ea typeface="Calibri"/>
                <a:cs typeface="Calibri"/>
                <a:sym typeface="Calibri"/>
              </a:rPr>
              <a:t>”</a:t>
            </a:r>
            <a:endParaRPr b="0" i="0" sz="2400" u="none" cap="none" strike="noStrike">
              <a:latin typeface="Arial"/>
              <a:ea typeface="Arial"/>
              <a:cs typeface="Arial"/>
              <a:sym typeface="Arial"/>
            </a:endParaRPr>
          </a:p>
          <a:p>
            <a:pPr indent="0" lvl="0" marL="0" marR="0" rtl="0" algn="l">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 anys 2016-2009 i s’han filtrat els registres ja que només treballem amb els registres de comerç .</a:t>
            </a:r>
            <a:endParaRPr b="0" i="0" sz="2400" u="none" cap="none" strike="noStrike">
              <a:latin typeface="Arial"/>
              <a:ea typeface="Arial"/>
              <a:cs typeface="Arial"/>
              <a:sym typeface="Arial"/>
            </a:endParaRPr>
          </a:p>
          <a:p>
            <a:pPr indent="0" lvl="0" marL="0" marR="0" rtl="0" algn="l">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Es va considerar que era mes descriptiu per estudiar l’evolució del comerç la diferència de la superfície total (m2) dedicats enlloc del nombre total d’establiments ja que podria donar-se el cas de canvi de petits locals per d’altres més grans sense suposar una pèrdua.</a:t>
            </a:r>
            <a:endParaRPr b="0" i="0" sz="2400" u="none" cap="none" strike="noStrike">
              <a:latin typeface="Arial"/>
              <a:ea typeface="Arial"/>
              <a:cs typeface="Arial"/>
              <a:sym typeface="Arial"/>
            </a:endParaRPr>
          </a:p>
          <a:p>
            <a:pPr indent="0" lvl="0" marL="0" marR="0" rtl="0" algn="l">
              <a:lnSpc>
                <a:spcPct val="150000"/>
              </a:lnSpc>
              <a:spcBef>
                <a:spcPts val="0"/>
              </a:spcBef>
              <a:spcAft>
                <a:spcPts val="0"/>
              </a:spcAft>
              <a:buNone/>
            </a:pPr>
            <a: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latin typeface="Arial"/>
              <a:ea typeface="Arial"/>
              <a:cs typeface="Arial"/>
              <a:sym typeface="Arial"/>
            </a:endParaRPr>
          </a:p>
        </p:txBody>
      </p:sp>
      <p:pic>
        <p:nvPicPr>
          <p:cNvPr id="192" name="Google Shape;192;p42"/>
          <p:cNvPicPr preferRelativeResize="0"/>
          <p:nvPr/>
        </p:nvPicPr>
        <p:blipFill rotWithShape="1">
          <a:blip r:embed="rId3">
            <a:alphaModFix/>
          </a:blip>
          <a:srcRect b="0" l="0" r="0" t="0"/>
          <a:stretch/>
        </p:blipFill>
        <p:spPr>
          <a:xfrm>
            <a:off x="8820000" y="5760360"/>
            <a:ext cx="1440000" cy="360000"/>
          </a:xfrm>
          <a:prstGeom prst="rect">
            <a:avLst/>
          </a:prstGeom>
          <a:noFill/>
          <a:ln>
            <a:noFill/>
          </a:ln>
        </p:spPr>
      </p:pic>
      <p:pic>
        <p:nvPicPr>
          <p:cNvPr id="193" name="Google Shape;193;p42"/>
          <p:cNvPicPr preferRelativeResize="0"/>
          <p:nvPr/>
        </p:nvPicPr>
        <p:blipFill rotWithShape="1">
          <a:blip r:embed="rId4">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43"/>
          <p:cNvSpPr txBox="1"/>
          <p:nvPr/>
        </p:nvSpPr>
        <p:spPr>
          <a:xfrm>
            <a:off x="824760" y="1620000"/>
            <a:ext cx="10515240" cy="4350960"/>
          </a:xfrm>
          <a:prstGeom prst="rect">
            <a:avLst/>
          </a:prstGeom>
          <a:noFill/>
          <a:ln>
            <a:noFill/>
          </a:ln>
        </p:spPr>
        <p:txBody>
          <a:bodyPr anchorCtr="0" anchor="t" bIns="45700" lIns="91425" spcFirstLastPara="1" rIns="91425" wrap="square" tIns="45700">
            <a:noAutofit/>
          </a:bodyPr>
          <a:lstStyle/>
          <a:p>
            <a:pPr indent="-50400" lvl="0" marL="22860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28240" lvl="0" marL="228600" marR="0" rtl="0" algn="l">
              <a:lnSpc>
                <a:spcPct val="150000"/>
              </a:lnSpc>
              <a:spcBef>
                <a:spcPts val="1001"/>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Es van modificar les dades per poder comprovar la diferència de m2 dels anys 2016-2009 als barris de Barcelona.</a:t>
            </a:r>
            <a:endParaRPr b="0" i="0" sz="2400" u="none" cap="none" strike="noStrike">
              <a:solidFill>
                <a:srgbClr val="000000"/>
              </a:solidFill>
              <a:latin typeface="Arial"/>
              <a:ea typeface="Arial"/>
              <a:cs typeface="Arial"/>
              <a:sym typeface="Arial"/>
            </a:endParaRPr>
          </a:p>
          <a:p>
            <a:pPr indent="-228240" lvl="0" marL="228600" marR="0" rtl="0" algn="l">
              <a:lnSpc>
                <a:spcPct val="150000"/>
              </a:lnSpc>
              <a:spcBef>
                <a:spcPts val="1001"/>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Als gràfics es van representar els barris amb major pèrdua de comerç i els barris amb menor pèrdua de comerç utilitzant els colors que van representar als mapes.</a:t>
            </a:r>
            <a:endParaRPr b="0" i="0" sz="2400" u="none" cap="none" strike="noStrike">
              <a:solidFill>
                <a:srgbClr val="000000"/>
              </a:solidFill>
              <a:latin typeface="Arial"/>
              <a:ea typeface="Arial"/>
              <a:cs typeface="Arial"/>
              <a:sym typeface="Arial"/>
            </a:endParaRPr>
          </a:p>
        </p:txBody>
      </p:sp>
      <p:sp>
        <p:nvSpPr>
          <p:cNvPr id="199" name="Google Shape;199;p43"/>
          <p:cNvSpPr txBox="1"/>
          <p:nvPr/>
        </p:nvSpPr>
        <p:spPr>
          <a:xfrm>
            <a:off x="824760" y="474840"/>
            <a:ext cx="10515240" cy="132516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ca-ES" sz="4000" u="none" cap="none" strike="noStrike">
                <a:solidFill>
                  <a:srgbClr val="2E75B5"/>
                </a:solidFill>
                <a:latin typeface="Arial"/>
                <a:ea typeface="Arial"/>
                <a:cs typeface="Arial"/>
                <a:sym typeface="Arial"/>
              </a:rPr>
              <a:t>Generació de gràfics al full de càlcul </a:t>
            </a:r>
            <a:br>
              <a:rPr b="0" i="0" lang="ca-ES" sz="1800" u="none" cap="none" strike="noStrike"/>
            </a:br>
            <a:r>
              <a:rPr b="1" i="0" lang="ca-ES" sz="4000" u="none" cap="none" strike="noStrike">
                <a:solidFill>
                  <a:srgbClr val="2E75B5"/>
                </a:solidFill>
                <a:latin typeface="Arial"/>
                <a:ea typeface="Arial"/>
                <a:cs typeface="Arial"/>
                <a:sym typeface="Arial"/>
              </a:rPr>
              <a:t>de representació de les dades</a:t>
            </a:r>
            <a:br>
              <a:rPr b="0" i="0" lang="ca-ES" sz="1800" u="none" cap="none" strike="noStrike"/>
            </a:br>
            <a:br>
              <a:rPr b="0" i="0" lang="ca-ES" sz="1800" u="none" cap="none" strike="noStrike"/>
            </a:br>
            <a:endParaRPr b="0" i="0" sz="4000" u="none" cap="none" strike="noStrike">
              <a:solidFill>
                <a:srgbClr val="000000"/>
              </a:solidFill>
              <a:latin typeface="Arial"/>
              <a:ea typeface="Arial"/>
              <a:cs typeface="Arial"/>
              <a:sym typeface="Arial"/>
            </a:endParaRPr>
          </a:p>
        </p:txBody>
      </p:sp>
      <p:pic>
        <p:nvPicPr>
          <p:cNvPr id="200" name="Google Shape;200;p43"/>
          <p:cNvPicPr preferRelativeResize="0"/>
          <p:nvPr/>
        </p:nvPicPr>
        <p:blipFill rotWithShape="1">
          <a:blip r:embed="rId3">
            <a:alphaModFix/>
          </a:blip>
          <a:srcRect b="0" l="0" r="0" t="0"/>
          <a:stretch/>
        </p:blipFill>
        <p:spPr>
          <a:xfrm>
            <a:off x="8820000" y="5760360"/>
            <a:ext cx="1440000" cy="360000"/>
          </a:xfrm>
          <a:prstGeom prst="rect">
            <a:avLst/>
          </a:prstGeom>
          <a:noFill/>
          <a:ln>
            <a:noFill/>
          </a:ln>
        </p:spPr>
      </p:pic>
      <p:pic>
        <p:nvPicPr>
          <p:cNvPr id="201" name="Google Shape;201;p43"/>
          <p:cNvPicPr preferRelativeResize="0"/>
          <p:nvPr/>
        </p:nvPicPr>
        <p:blipFill rotWithShape="1">
          <a:blip r:embed="rId4">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44"/>
          <p:cNvPicPr preferRelativeResize="0"/>
          <p:nvPr/>
        </p:nvPicPr>
        <p:blipFill rotWithShape="1">
          <a:blip r:embed="rId3">
            <a:alphaModFix/>
          </a:blip>
          <a:srcRect b="0" l="0" r="0" t="0"/>
          <a:stretch/>
        </p:blipFill>
        <p:spPr>
          <a:xfrm>
            <a:off x="540000" y="1800000"/>
            <a:ext cx="5810400" cy="3660840"/>
          </a:xfrm>
          <a:prstGeom prst="rect">
            <a:avLst/>
          </a:prstGeom>
          <a:noFill/>
          <a:ln>
            <a:noFill/>
          </a:ln>
        </p:spPr>
      </p:pic>
      <p:pic>
        <p:nvPicPr>
          <p:cNvPr id="207" name="Google Shape;207;p44"/>
          <p:cNvPicPr preferRelativeResize="0"/>
          <p:nvPr/>
        </p:nvPicPr>
        <p:blipFill rotWithShape="1">
          <a:blip r:embed="rId4">
            <a:alphaModFix/>
          </a:blip>
          <a:srcRect b="0" l="0" r="0" t="0"/>
          <a:stretch/>
        </p:blipFill>
        <p:spPr>
          <a:xfrm>
            <a:off x="5902920" y="1810800"/>
            <a:ext cx="5775120" cy="3686760"/>
          </a:xfrm>
          <a:prstGeom prst="rect">
            <a:avLst/>
          </a:prstGeom>
          <a:noFill/>
          <a:ln>
            <a:noFill/>
          </a:ln>
        </p:spPr>
      </p:pic>
      <p:pic>
        <p:nvPicPr>
          <p:cNvPr id="208" name="Google Shape;208;p44"/>
          <p:cNvPicPr preferRelativeResize="0"/>
          <p:nvPr/>
        </p:nvPicPr>
        <p:blipFill rotWithShape="1">
          <a:blip r:embed="rId5">
            <a:alphaModFix/>
          </a:blip>
          <a:srcRect b="0" l="0" r="0" t="0"/>
          <a:stretch/>
        </p:blipFill>
        <p:spPr>
          <a:xfrm>
            <a:off x="8820000" y="5760360"/>
            <a:ext cx="1440000" cy="360000"/>
          </a:xfrm>
          <a:prstGeom prst="rect">
            <a:avLst/>
          </a:prstGeom>
          <a:noFill/>
          <a:ln>
            <a:noFill/>
          </a:ln>
        </p:spPr>
      </p:pic>
      <p:pic>
        <p:nvPicPr>
          <p:cNvPr id="209" name="Google Shape;209;p44"/>
          <p:cNvPicPr preferRelativeResize="0"/>
          <p:nvPr/>
        </p:nvPicPr>
        <p:blipFill rotWithShape="1">
          <a:blip r:embed="rId6">
            <a:alphaModFix/>
          </a:blip>
          <a:srcRect b="0" l="0" r="0" t="0"/>
          <a:stretch/>
        </p:blipFill>
        <p:spPr>
          <a:xfrm>
            <a:off x="10254960" y="5760360"/>
            <a:ext cx="1445040" cy="897480"/>
          </a:xfrm>
          <a:prstGeom prst="rect">
            <a:avLst/>
          </a:prstGeom>
          <a:noFill/>
          <a:ln>
            <a:noFill/>
          </a:ln>
        </p:spPr>
      </p:pic>
      <p:sp>
        <p:nvSpPr>
          <p:cNvPr id="210" name="Google Shape;210;p44"/>
          <p:cNvSpPr txBox="1"/>
          <p:nvPr/>
        </p:nvSpPr>
        <p:spPr>
          <a:xfrm>
            <a:off x="900000" y="474840"/>
            <a:ext cx="10515240" cy="132516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ca-ES" sz="4000" u="none" cap="none" strike="noStrike">
                <a:solidFill>
                  <a:srgbClr val="2E75B5"/>
                </a:solidFill>
                <a:latin typeface="Arial"/>
                <a:ea typeface="Arial"/>
                <a:cs typeface="Arial"/>
                <a:sym typeface="Arial"/>
              </a:rPr>
              <a:t>Generació de gràfics al full de càlcul </a:t>
            </a:r>
            <a:br>
              <a:rPr b="0" i="0" lang="ca-ES" sz="1800" u="none" cap="none" strike="noStrike"/>
            </a:br>
            <a:r>
              <a:rPr b="1" i="0" lang="ca-ES" sz="4000" u="none" cap="none" strike="noStrike">
                <a:solidFill>
                  <a:srgbClr val="2E75B5"/>
                </a:solidFill>
                <a:latin typeface="Arial"/>
                <a:ea typeface="Arial"/>
                <a:cs typeface="Arial"/>
                <a:sym typeface="Arial"/>
              </a:rPr>
              <a:t>de representació de les dades</a:t>
            </a:r>
            <a:br>
              <a:rPr b="0" i="0" lang="ca-ES" sz="1800" u="none" cap="none" strike="noStrike"/>
            </a:br>
            <a:br>
              <a:rPr b="0" i="0" lang="ca-ES" sz="1800" u="none" cap="none" strike="noStrike"/>
            </a:b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45"/>
          <p:cNvSpPr/>
          <p:nvPr/>
        </p:nvSpPr>
        <p:spPr>
          <a:xfrm>
            <a:off x="1532880" y="517680"/>
            <a:ext cx="8474760" cy="504000"/>
          </a:xfrm>
          <a:prstGeom prst="rect">
            <a:avLst/>
          </a:prstGeom>
          <a:noFill/>
          <a:ln>
            <a:noFill/>
          </a:ln>
        </p:spPr>
        <p:txBody>
          <a:bodyPr anchorCtr="0" anchor="t" bIns="45700" lIns="91425" spcFirstLastPara="1" rIns="91425" wrap="square" tIns="45700">
            <a:noAutofit/>
          </a:bodyPr>
          <a:lstStyle/>
          <a:p>
            <a:pPr indent="0" lvl="0" marL="228600" marR="0" rtl="0" algn="just">
              <a:lnSpc>
                <a:spcPct val="150000"/>
              </a:lnSpc>
              <a:spcBef>
                <a:spcPts val="0"/>
              </a:spcBef>
              <a:spcAft>
                <a:spcPts val="0"/>
              </a:spcAft>
              <a:buNone/>
            </a:pPr>
            <a:r>
              <a:rPr b="1" i="0" lang="ca-ES" sz="2000" u="none" cap="none" strike="noStrike">
                <a:solidFill>
                  <a:srgbClr val="000000"/>
                </a:solidFill>
                <a:latin typeface="Open Sans"/>
                <a:ea typeface="Open Sans"/>
                <a:cs typeface="Open Sans"/>
                <a:sym typeface="Open Sans"/>
              </a:rPr>
              <a:t> </a:t>
            </a:r>
            <a:endParaRPr b="0" i="0" sz="2000" u="none" cap="none" strike="noStrike">
              <a:latin typeface="Arial"/>
              <a:ea typeface="Arial"/>
              <a:cs typeface="Arial"/>
              <a:sym typeface="Arial"/>
            </a:endParaRPr>
          </a:p>
        </p:txBody>
      </p:sp>
      <p:pic>
        <p:nvPicPr>
          <p:cNvPr id="216" name="Google Shape;216;p45"/>
          <p:cNvPicPr preferRelativeResize="0"/>
          <p:nvPr/>
        </p:nvPicPr>
        <p:blipFill rotWithShape="1">
          <a:blip r:embed="rId3">
            <a:alphaModFix/>
          </a:blip>
          <a:srcRect b="0" l="0" r="0" t="0"/>
          <a:stretch/>
        </p:blipFill>
        <p:spPr>
          <a:xfrm>
            <a:off x="563760" y="1202400"/>
            <a:ext cx="7311240" cy="4746960"/>
          </a:xfrm>
          <a:prstGeom prst="rect">
            <a:avLst/>
          </a:prstGeom>
          <a:noFill/>
          <a:ln>
            <a:noFill/>
          </a:ln>
        </p:spPr>
      </p:pic>
      <p:pic>
        <p:nvPicPr>
          <p:cNvPr id="217" name="Google Shape;217;p45"/>
          <p:cNvPicPr preferRelativeResize="0"/>
          <p:nvPr/>
        </p:nvPicPr>
        <p:blipFill rotWithShape="1">
          <a:blip r:embed="rId4">
            <a:alphaModFix/>
          </a:blip>
          <a:srcRect b="0" l="0" r="0" t="0"/>
          <a:stretch/>
        </p:blipFill>
        <p:spPr>
          <a:xfrm>
            <a:off x="7875000" y="2186640"/>
            <a:ext cx="3349080" cy="3099960"/>
          </a:xfrm>
          <a:prstGeom prst="rect">
            <a:avLst/>
          </a:prstGeom>
          <a:noFill/>
          <a:ln>
            <a:noFill/>
          </a:ln>
        </p:spPr>
      </p:pic>
      <p:sp>
        <p:nvSpPr>
          <p:cNvPr id="218" name="Google Shape;218;p45"/>
          <p:cNvSpPr/>
          <p:nvPr/>
        </p:nvSpPr>
        <p:spPr>
          <a:xfrm>
            <a:off x="1177560" y="517680"/>
            <a:ext cx="10521360" cy="16923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a-ES" sz="2800" u="none" cap="none" strike="noStrike">
                <a:solidFill>
                  <a:srgbClr val="2E75B5"/>
                </a:solidFill>
                <a:latin typeface="David"/>
                <a:ea typeface="David"/>
                <a:cs typeface="David"/>
                <a:sym typeface="David"/>
              </a:rPr>
              <a:t>Representació de les dades</a:t>
            </a:r>
            <a:r>
              <a:rPr b="1" i="0" lang="ca-ES" sz="2800" u="none" cap="none" strike="noStrike">
                <a:solidFill>
                  <a:srgbClr val="000000"/>
                </a:solidFill>
                <a:latin typeface="Calibri"/>
                <a:ea typeface="Calibri"/>
                <a:cs typeface="Calibri"/>
                <a:sym typeface="Calibri"/>
              </a:rPr>
              <a:t> </a:t>
            </a:r>
            <a:r>
              <a:rPr b="1" i="0" lang="ca-ES" sz="2800" u="none" cap="none" strike="noStrike">
                <a:solidFill>
                  <a:srgbClr val="2E75B5"/>
                </a:solidFill>
                <a:latin typeface="David"/>
                <a:ea typeface="David"/>
                <a:cs typeface="David"/>
                <a:sym typeface="David"/>
              </a:rPr>
              <a:t>amb Instamaps</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latin typeface="Arial"/>
              <a:ea typeface="Arial"/>
              <a:cs typeface="Arial"/>
              <a:sym typeface="Arial"/>
            </a:endParaRPr>
          </a:p>
        </p:txBody>
      </p:sp>
      <p:pic>
        <p:nvPicPr>
          <p:cNvPr id="219" name="Google Shape;219;p45"/>
          <p:cNvPicPr preferRelativeResize="0"/>
          <p:nvPr/>
        </p:nvPicPr>
        <p:blipFill rotWithShape="1">
          <a:blip r:embed="rId5">
            <a:alphaModFix/>
          </a:blip>
          <a:srcRect b="0" l="0" r="0" t="0"/>
          <a:stretch/>
        </p:blipFill>
        <p:spPr>
          <a:xfrm>
            <a:off x="8820000" y="5760360"/>
            <a:ext cx="1440000" cy="360000"/>
          </a:xfrm>
          <a:prstGeom prst="rect">
            <a:avLst/>
          </a:prstGeom>
          <a:noFill/>
          <a:ln>
            <a:noFill/>
          </a:ln>
        </p:spPr>
      </p:pic>
      <p:pic>
        <p:nvPicPr>
          <p:cNvPr id="220" name="Google Shape;220;p45"/>
          <p:cNvPicPr preferRelativeResize="0"/>
          <p:nvPr/>
        </p:nvPicPr>
        <p:blipFill rotWithShape="1">
          <a:blip r:embed="rId6">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6"/>
          <p:cNvSpPr/>
          <p:nvPr/>
        </p:nvSpPr>
        <p:spPr>
          <a:xfrm>
            <a:off x="1532880" y="517680"/>
            <a:ext cx="8474760" cy="884880"/>
          </a:xfrm>
          <a:prstGeom prst="rect">
            <a:avLst/>
          </a:prstGeom>
          <a:noFill/>
          <a:ln>
            <a:noFill/>
          </a:ln>
        </p:spPr>
        <p:txBody>
          <a:bodyPr anchorCtr="0" anchor="t" bIns="45700" lIns="91425" spcFirstLastPara="1" rIns="91425" wrap="square" tIns="45700">
            <a:noAutofit/>
          </a:bodyPr>
          <a:lstStyle/>
          <a:p>
            <a:pPr indent="0" lvl="0" marL="228600" marR="0" rtl="0" algn="just">
              <a:lnSpc>
                <a:spcPct val="150000"/>
              </a:lnSpc>
              <a:spcBef>
                <a:spcPts val="0"/>
              </a:spcBef>
              <a:spcAft>
                <a:spcPts val="0"/>
              </a:spcAft>
              <a:buNone/>
            </a:pPr>
            <a:r>
              <a:rPr b="1" i="0" lang="ca-ES" sz="2000" u="none" cap="none" strike="noStrike">
                <a:solidFill>
                  <a:srgbClr val="000000"/>
                </a:solidFill>
                <a:latin typeface="Open Sans"/>
                <a:ea typeface="Open Sans"/>
                <a:cs typeface="Open Sans"/>
                <a:sym typeface="Open Sans"/>
              </a:rPr>
              <a:t> </a:t>
            </a:r>
            <a:endParaRPr b="0" i="0" sz="2000" u="none" cap="none" strike="noStrike">
              <a:latin typeface="Arial"/>
              <a:ea typeface="Arial"/>
              <a:cs typeface="Arial"/>
              <a:sym typeface="Arial"/>
            </a:endParaRPr>
          </a:p>
          <a:p>
            <a:pPr indent="0" lvl="0" marL="228600" marR="0" rtl="0" algn="just">
              <a:lnSpc>
                <a:spcPct val="150000"/>
              </a:lnSpc>
              <a:spcBef>
                <a:spcPts val="0"/>
              </a:spcBef>
              <a:spcAft>
                <a:spcPts val="0"/>
              </a:spcAft>
              <a:buNone/>
            </a:pPr>
            <a:r>
              <a:t/>
            </a:r>
            <a:endParaRPr b="0" i="0" sz="2000" u="none" cap="none" strike="noStrike">
              <a:latin typeface="Arial"/>
              <a:ea typeface="Arial"/>
              <a:cs typeface="Arial"/>
              <a:sym typeface="Arial"/>
            </a:endParaRPr>
          </a:p>
        </p:txBody>
      </p:sp>
      <p:sp>
        <p:nvSpPr>
          <p:cNvPr id="226" name="Google Shape;226;p46"/>
          <p:cNvSpPr/>
          <p:nvPr/>
        </p:nvSpPr>
        <p:spPr>
          <a:xfrm>
            <a:off x="1177560" y="517680"/>
            <a:ext cx="10702440" cy="16923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ca-ES" sz="4000" u="none" cap="none" strike="noStrike">
                <a:solidFill>
                  <a:srgbClr val="2E75B5"/>
                </a:solidFill>
                <a:latin typeface="Arial"/>
                <a:ea typeface="Arial"/>
                <a:cs typeface="Arial"/>
                <a:sym typeface="Arial"/>
              </a:rPr>
              <a:t>Causes de la disminució del comerç tradicional</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p:txBody>
      </p:sp>
      <p:sp>
        <p:nvSpPr>
          <p:cNvPr id="227" name="Google Shape;227;p46"/>
          <p:cNvSpPr/>
          <p:nvPr/>
        </p:nvSpPr>
        <p:spPr>
          <a:xfrm>
            <a:off x="709920" y="1080000"/>
            <a:ext cx="10450080" cy="4675680"/>
          </a:xfrm>
          <a:prstGeom prst="rect">
            <a:avLst/>
          </a:prstGeom>
          <a:noFill/>
          <a:ln>
            <a:noFill/>
          </a:ln>
        </p:spPr>
        <p:txBody>
          <a:bodyPr anchorCtr="0" anchor="t" bIns="36700" lIns="36700" spcFirstLastPara="1" rIns="36700" wrap="square" tIns="36700">
            <a:noAutofit/>
          </a:bodyPr>
          <a:lstStyle/>
          <a:p>
            <a:pPr indent="-456840" lvl="0" marL="457200" marR="0" rtl="0" algn="l">
              <a:lnSpc>
                <a:spcPct val="150000"/>
              </a:lnSpc>
              <a:spcBef>
                <a:spcPts val="0"/>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La gentrificació:</a:t>
            </a:r>
            <a:endParaRPr b="0" i="0" sz="2400" u="none" cap="none" strike="noStrike">
              <a:latin typeface="Arial"/>
              <a:ea typeface="Arial"/>
              <a:cs typeface="Arial"/>
              <a:sym typeface="Arial"/>
            </a:endParaRPr>
          </a:p>
          <a:p>
            <a:pPr indent="0" lvl="0" marL="457200" marR="0" rtl="0" algn="just">
              <a:lnSpc>
                <a:spcPct val="150000"/>
              </a:lnSpc>
              <a:spcBef>
                <a:spcPts val="0"/>
              </a:spcBef>
              <a:spcAft>
                <a:spcPts val="0"/>
              </a:spcAft>
              <a:buNone/>
            </a:pPr>
            <a:r>
              <a:t/>
            </a:r>
            <a:endParaRPr b="0" i="0" sz="2400" u="none" cap="none" strike="noStrike">
              <a:latin typeface="Arial"/>
              <a:ea typeface="Arial"/>
              <a:cs typeface="Arial"/>
              <a:sym typeface="Arial"/>
            </a:endParaRPr>
          </a:p>
          <a:p>
            <a:pPr indent="0" lvl="0" marL="457200" marR="0" rtl="0" algn="just">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És el procés de transformació que passa un barri deprimit de classe mitja-baixa, generalment cèntric i popular pel què s’expulsa a les persones, en aquest cas comerciants, que han viscut sempre i entren altres amb més poder adquisitiu.</a:t>
            </a:r>
            <a:endParaRPr b="0" i="0" sz="2400" u="none" cap="none" strike="noStrike">
              <a:latin typeface="Arial"/>
              <a:ea typeface="Arial"/>
              <a:cs typeface="Arial"/>
              <a:sym typeface="Arial"/>
            </a:endParaRPr>
          </a:p>
          <a:p>
            <a:pPr indent="0" lvl="0" marL="0" marR="0" rtl="0" algn="just">
              <a:lnSpc>
                <a:spcPct val="150000"/>
              </a:lnSpc>
              <a:spcBef>
                <a:spcPts val="0"/>
              </a:spcBef>
              <a:spcAft>
                <a:spcPts val="0"/>
              </a:spcAft>
              <a:buNone/>
            </a:pPr>
            <a:r>
              <a:t/>
            </a:r>
            <a:endParaRPr b="0" i="0" sz="2400" u="none" cap="none" strike="noStrike">
              <a:latin typeface="Arial"/>
              <a:ea typeface="Arial"/>
              <a:cs typeface="Arial"/>
              <a:sym typeface="Arial"/>
            </a:endParaRPr>
          </a:p>
          <a:p>
            <a:pPr indent="-342720" lvl="0" marL="343080" marR="0" rtl="0" algn="just">
              <a:lnSpc>
                <a:spcPct val="150000"/>
              </a:lnSpc>
              <a:spcBef>
                <a:spcPts val="0"/>
              </a:spcBef>
              <a:spcAft>
                <a:spcPts val="0"/>
              </a:spcAft>
              <a:buClr>
                <a:srgbClr val="000000"/>
              </a:buClr>
              <a:buSzPts val="1080"/>
              <a:buFont typeface="Arial"/>
              <a:buChar char="•"/>
            </a:pPr>
            <a:r>
              <a:rPr b="0" i="0" lang="ca-ES" sz="2400" u="none" cap="none" strike="noStrike">
                <a:solidFill>
                  <a:srgbClr val="000000"/>
                </a:solidFill>
                <a:latin typeface="Calibri"/>
                <a:ea typeface="Calibri"/>
                <a:cs typeface="Calibri"/>
                <a:sym typeface="Calibri"/>
              </a:rPr>
              <a:t>Les noves formes de comerç:</a:t>
            </a:r>
            <a:endParaRPr b="0" i="0" sz="2400" u="none" cap="none" strike="noStrike">
              <a:latin typeface="Arial"/>
              <a:ea typeface="Arial"/>
              <a:cs typeface="Arial"/>
              <a:sym typeface="Arial"/>
            </a:endParaRPr>
          </a:p>
          <a:p>
            <a:pPr indent="0" lvl="0" marL="0" marR="0" rtl="0" algn="just">
              <a:lnSpc>
                <a:spcPct val="150000"/>
              </a:lnSpc>
              <a:spcBef>
                <a:spcPts val="0"/>
              </a:spcBef>
              <a:spcAft>
                <a:spcPts val="0"/>
              </a:spcAft>
              <a:buNone/>
            </a:pPr>
            <a:r>
              <a:t/>
            </a:r>
            <a:endParaRPr b="0" i="0" sz="2400" u="none" cap="none" strike="noStrike">
              <a:latin typeface="Arial"/>
              <a:ea typeface="Arial"/>
              <a:cs typeface="Arial"/>
              <a:sym typeface="Arial"/>
            </a:endParaRPr>
          </a:p>
          <a:p>
            <a:pPr indent="0" lvl="0" marL="0" marR="0" rtl="0" algn="just">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	Comerç de conveniència</a:t>
            </a:r>
            <a:endParaRPr b="0" i="0" sz="2400" u="none" cap="none" strike="noStrike">
              <a:latin typeface="Arial"/>
              <a:ea typeface="Arial"/>
              <a:cs typeface="Arial"/>
              <a:sym typeface="Arial"/>
            </a:endParaRPr>
          </a:p>
          <a:p>
            <a:pPr indent="0" lvl="0" marL="0" marR="0" rtl="0" algn="just">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	Marques internacionals</a:t>
            </a:r>
            <a:endParaRPr b="0" i="0" sz="2400" u="none" cap="none" strike="noStrike">
              <a:latin typeface="Arial"/>
              <a:ea typeface="Arial"/>
              <a:cs typeface="Arial"/>
              <a:sym typeface="Arial"/>
            </a:endParaRPr>
          </a:p>
          <a:p>
            <a:pPr indent="0" lvl="0" marL="0" marR="0" rtl="0" algn="just">
              <a:lnSpc>
                <a:spcPct val="150000"/>
              </a:lnSpc>
              <a:spcBef>
                <a:spcPts val="0"/>
              </a:spcBef>
              <a:spcAft>
                <a:spcPts val="0"/>
              </a:spcAft>
              <a:buNone/>
            </a:pPr>
            <a:r>
              <a:t/>
            </a:r>
            <a:endParaRPr b="0" i="0" sz="2400" u="none" cap="none" strike="noStrike">
              <a:latin typeface="Arial"/>
              <a:ea typeface="Arial"/>
              <a:cs typeface="Arial"/>
              <a:sym typeface="Arial"/>
            </a:endParaRPr>
          </a:p>
          <a:p>
            <a:pPr indent="0" lvl="0" marL="0" marR="0" rtl="0" algn="just">
              <a:lnSpc>
                <a:spcPct val="100000"/>
              </a:lnSpc>
              <a:spcBef>
                <a:spcPts val="0"/>
              </a:spcBef>
              <a:spcAft>
                <a:spcPts val="0"/>
              </a:spcAft>
              <a:buNone/>
            </a:pPr>
            <a:r>
              <a:t/>
            </a:r>
            <a:endParaRPr b="0" i="0" sz="2400" u="none" cap="none" strike="noStrike">
              <a:latin typeface="Arial"/>
              <a:ea typeface="Arial"/>
              <a:cs typeface="Arial"/>
              <a:sym typeface="Arial"/>
            </a:endParaRPr>
          </a:p>
        </p:txBody>
      </p:sp>
      <p:pic>
        <p:nvPicPr>
          <p:cNvPr id="228" name="Google Shape;228;p46"/>
          <p:cNvPicPr preferRelativeResize="0"/>
          <p:nvPr/>
        </p:nvPicPr>
        <p:blipFill rotWithShape="1">
          <a:blip r:embed="rId3">
            <a:alphaModFix/>
          </a:blip>
          <a:srcRect b="0" l="0" r="0" t="0"/>
          <a:stretch/>
        </p:blipFill>
        <p:spPr>
          <a:xfrm>
            <a:off x="8820000" y="5760360"/>
            <a:ext cx="1440000" cy="360000"/>
          </a:xfrm>
          <a:prstGeom prst="rect">
            <a:avLst/>
          </a:prstGeom>
          <a:noFill/>
          <a:ln>
            <a:noFill/>
          </a:ln>
        </p:spPr>
      </p:pic>
      <p:pic>
        <p:nvPicPr>
          <p:cNvPr id="229" name="Google Shape;229;p46"/>
          <p:cNvPicPr preferRelativeResize="0"/>
          <p:nvPr/>
        </p:nvPicPr>
        <p:blipFill rotWithShape="1">
          <a:blip r:embed="rId4">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47"/>
          <p:cNvPicPr preferRelativeResize="0"/>
          <p:nvPr/>
        </p:nvPicPr>
        <p:blipFill rotWithShape="1">
          <a:blip r:embed="rId3">
            <a:alphaModFix/>
          </a:blip>
          <a:srcRect b="0" l="0" r="0" t="0"/>
          <a:stretch/>
        </p:blipFill>
        <p:spPr>
          <a:xfrm>
            <a:off x="2007720" y="1440000"/>
            <a:ext cx="6452280" cy="4557600"/>
          </a:xfrm>
          <a:prstGeom prst="rect">
            <a:avLst/>
          </a:prstGeom>
          <a:noFill/>
          <a:ln>
            <a:noFill/>
          </a:ln>
        </p:spPr>
      </p:pic>
      <p:sp>
        <p:nvSpPr>
          <p:cNvPr id="235" name="Google Shape;235;p47"/>
          <p:cNvSpPr/>
          <p:nvPr/>
        </p:nvSpPr>
        <p:spPr>
          <a:xfrm>
            <a:off x="2289600" y="479520"/>
            <a:ext cx="6095520" cy="64584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ca-ES" sz="2400" u="none" cap="none" strike="noStrike">
                <a:solidFill>
                  <a:srgbClr val="000000"/>
                </a:solidFill>
                <a:latin typeface="Calibri"/>
                <a:ea typeface="Calibri"/>
                <a:cs typeface="Calibri"/>
                <a:sym typeface="Calibri"/>
              </a:rPr>
              <a:t>La manca de relleu generacional és una causa de desaparició del comerç tradicional als barris.</a:t>
            </a:r>
            <a:endParaRPr b="0" i="0" sz="2400" u="none" cap="none" strike="noStrike">
              <a:latin typeface="Arial"/>
              <a:ea typeface="Arial"/>
              <a:cs typeface="Arial"/>
              <a:sym typeface="Arial"/>
            </a:endParaRPr>
          </a:p>
        </p:txBody>
      </p:sp>
      <p:pic>
        <p:nvPicPr>
          <p:cNvPr id="236" name="Google Shape;236;p47"/>
          <p:cNvPicPr preferRelativeResize="0"/>
          <p:nvPr/>
        </p:nvPicPr>
        <p:blipFill rotWithShape="1">
          <a:blip r:embed="rId4">
            <a:alphaModFix/>
          </a:blip>
          <a:srcRect b="0" l="0" r="0" t="0"/>
          <a:stretch/>
        </p:blipFill>
        <p:spPr>
          <a:xfrm>
            <a:off x="8820000" y="5760360"/>
            <a:ext cx="1440000" cy="360000"/>
          </a:xfrm>
          <a:prstGeom prst="rect">
            <a:avLst/>
          </a:prstGeom>
          <a:noFill/>
          <a:ln>
            <a:noFill/>
          </a:ln>
        </p:spPr>
      </p:pic>
      <p:pic>
        <p:nvPicPr>
          <p:cNvPr id="237" name="Google Shape;237;p47"/>
          <p:cNvPicPr preferRelativeResize="0"/>
          <p:nvPr/>
        </p:nvPicPr>
        <p:blipFill rotWithShape="1">
          <a:blip r:embed="rId5">
            <a:alphaModFix/>
          </a:blip>
          <a:srcRect b="0" l="0" r="0" t="0"/>
          <a:stretch/>
        </p:blipFill>
        <p:spPr>
          <a:xfrm>
            <a:off x="10254960" y="5760360"/>
            <a:ext cx="1445040" cy="8974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8"/>
          <p:cNvSpPr/>
          <p:nvPr/>
        </p:nvSpPr>
        <p:spPr>
          <a:xfrm>
            <a:off x="1785600" y="446760"/>
            <a:ext cx="8210160" cy="4883400"/>
          </a:xfrm>
          <a:prstGeom prst="rect">
            <a:avLst/>
          </a:prstGeom>
          <a:noFill/>
          <a:ln>
            <a:noFill/>
          </a:ln>
        </p:spPr>
        <p:txBody>
          <a:bodyPr anchorCtr="0" anchor="t" bIns="36700" lIns="36700" spcFirstLastPara="1" rIns="36700" wrap="square" tIns="36700">
            <a:noAutofit/>
          </a:bodyPr>
          <a:lstStyle/>
          <a:p>
            <a:pPr indent="0" lvl="0" marL="0" marR="0" rtl="0" algn="l">
              <a:lnSpc>
                <a:spcPct val="100000"/>
              </a:lnSpc>
              <a:spcBef>
                <a:spcPts val="0"/>
              </a:spcBef>
              <a:spcAft>
                <a:spcPts val="0"/>
              </a:spcAft>
              <a:buNone/>
            </a:pPr>
            <a:r>
              <a:rPr b="1" i="0" lang="ca-ES" sz="4000" u="none" cap="none" strike="noStrike">
                <a:solidFill>
                  <a:srgbClr val="0084D1"/>
                </a:solidFill>
                <a:latin typeface="Arial"/>
                <a:ea typeface="Arial"/>
                <a:cs typeface="Arial"/>
                <a:sym typeface="Arial"/>
              </a:rPr>
              <a:t>Algunes accions de l’Ajuntament</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latin typeface="Arial"/>
              <a:ea typeface="Arial"/>
              <a:cs typeface="Arial"/>
              <a:sym typeface="Arial"/>
            </a:endParaRPr>
          </a:p>
          <a:p>
            <a:pPr indent="0" lvl="0" marL="0" marR="0" rtl="0" algn="just">
              <a:lnSpc>
                <a:spcPct val="150000"/>
              </a:lnSpc>
              <a:spcBef>
                <a:spcPts val="0"/>
              </a:spcBef>
              <a:spcAft>
                <a:spcPts val="0"/>
              </a:spcAft>
              <a:buNone/>
            </a:pPr>
            <a:r>
              <a:rPr b="0" i="0" lang="ca-ES" sz="2400" u="none" cap="none" strike="noStrike">
                <a:solidFill>
                  <a:srgbClr val="000000"/>
                </a:solidFill>
                <a:latin typeface="Calibri"/>
                <a:ea typeface="Calibri"/>
                <a:cs typeface="Calibri"/>
                <a:sym typeface="Calibri"/>
              </a:rPr>
              <a:t>L’Ajuntament està remodelant els mercats de Barcelona. Igualment té iniciatives, com mercats al carrer, que intenten afavorir el comerç als barris de Barcelona. Els mercats municipals són la infraestructura que concentra més comerç tradicional en menor espai. A més arrepleguen al seu voltant gran part de la resta del comerç als barris.</a:t>
            </a:r>
            <a:endParaRPr b="0" i="0" sz="2400" u="none" cap="none" strike="noStrike">
              <a:latin typeface="Arial"/>
              <a:ea typeface="Arial"/>
              <a:cs typeface="Arial"/>
              <a:sym typeface="Arial"/>
            </a:endParaRPr>
          </a:p>
        </p:txBody>
      </p:sp>
      <p:pic>
        <p:nvPicPr>
          <p:cNvPr id="243" name="Google Shape;243;p48"/>
          <p:cNvPicPr preferRelativeResize="0"/>
          <p:nvPr/>
        </p:nvPicPr>
        <p:blipFill rotWithShape="1">
          <a:blip r:embed="rId3">
            <a:alphaModFix/>
          </a:blip>
          <a:srcRect b="0" l="0" r="0" t="0"/>
          <a:stretch/>
        </p:blipFill>
        <p:spPr>
          <a:xfrm>
            <a:off x="8820000" y="5760360"/>
            <a:ext cx="1440000" cy="360000"/>
          </a:xfrm>
          <a:prstGeom prst="rect">
            <a:avLst/>
          </a:prstGeom>
          <a:noFill/>
          <a:ln>
            <a:noFill/>
          </a:ln>
        </p:spPr>
      </p:pic>
      <p:pic>
        <p:nvPicPr>
          <p:cNvPr id="244" name="Google Shape;244;p48"/>
          <p:cNvPicPr preferRelativeResize="0"/>
          <p:nvPr/>
        </p:nvPicPr>
        <p:blipFill rotWithShape="1">
          <a:blip r:embed="rId4">
            <a:alphaModFix/>
          </a:blip>
          <a:srcRect b="0" l="0" r="0" t="0"/>
          <a:stretch/>
        </p:blipFill>
        <p:spPr>
          <a:xfrm>
            <a:off x="10254960" y="5760360"/>
            <a:ext cx="1445040" cy="8974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