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9144000" cy="6858000" type="screen4x3"/>
  <p:notesSz cx="9942513" cy="67611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38D54-2B17-467F-B10A-31D15F0A8C4A}" type="datetimeFigureOut">
              <a:rPr lang="ca-ES" smtClean="0"/>
              <a:t>06/05/2019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D5829-3CC3-4834-A040-AD6369B9D013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1427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1325669" y="3211553"/>
            <a:ext cx="7291176" cy="30425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67273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r>
              <a:t>Haga clic para modificar el estilo de subtítulo del patrón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 del títol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Nivell del cos u</a:t>
            </a:r>
          </a:p>
          <a:p>
            <a:pPr lvl="1"/>
            <a:r>
              <a:t>Nivell del cos dos</a:t>
            </a:r>
          </a:p>
          <a:p>
            <a:pPr lvl="2"/>
            <a:r>
              <a:t>Nivell del cos tres</a:t>
            </a:r>
          </a:p>
          <a:p>
            <a:pPr lvl="3"/>
            <a:r>
              <a:t>Nivell del cos quatre</a:t>
            </a:r>
          </a:p>
          <a:p>
            <a:pPr lvl="4"/>
            <a:r>
              <a:t>Nivell del cos cinc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</a:lstStyle>
          <a:p>
            <a:r>
              <a:t>Haga clic para modificar los estilos de texto del patrón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Haga clic para modificar los estilos de texto del patrón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Haga clic para modificar el estilo de título del patrón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Haga clic para modificar el estilo de título del patrón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Haga clic para modificar los estilos de texto del patrón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Haga clic para modificar el estilo de título del patrón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Haga clic para modificar los estilos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subTitle" sz="quarter" idx="1"/>
          </p:nvPr>
        </p:nvSpPr>
        <p:spPr>
          <a:xfrm>
            <a:off x="1143000" y="3602037"/>
            <a:ext cx="6858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716" y="-24714"/>
            <a:ext cx="9255213" cy="7191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 defTabSz="905255">
              <a:defRPr sz="3564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% increment del preu de l’habitatge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sz="half" idx="1"/>
          </p:nvPr>
        </p:nvSpPr>
        <p:spPr>
          <a:xfrm>
            <a:off x="5067298" y="914398"/>
            <a:ext cx="3390902" cy="577850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Per copsar l’increment del preu de l’habitatge s’han utilitzat els datasets referents </a:t>
            </a:r>
            <a:r>
              <a:rPr b="1"/>
              <a:t>al lloguer mig per barris dels anys 2014 i 2018</a:t>
            </a:r>
            <a:r>
              <a:t>, que són els que estaven a l’abast.</a:t>
            </a:r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S’observen </a:t>
            </a:r>
            <a:r>
              <a:rPr b="1"/>
              <a:t>significatives diferències d’increment de preu</a:t>
            </a:r>
            <a:r>
              <a:t> entre els barris tot i el increment generalitzat.</a:t>
            </a:r>
          </a:p>
        </p:txBody>
      </p:sp>
      <p:graphicFrame>
        <p:nvGraphicFramePr>
          <p:cNvPr id="163" name="Table 163"/>
          <p:cNvGraphicFramePr/>
          <p:nvPr/>
        </p:nvGraphicFramePr>
        <p:xfrm>
          <a:off x="412124" y="1030465"/>
          <a:ext cx="4471873" cy="55476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3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59,72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Provençals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48,35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46,97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Parc i la Llacuna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43,46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42,22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41,88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37,63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36,71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36,64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34,35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34,07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33,63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Baix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33,47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d'en Grassot i Gràcia Nova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33,01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32,70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32,64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32,38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Horta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31,75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31,38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 - Badal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31,35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31,34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Font de la Guatlla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30,26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Diagonal Mar i el Front Marítim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21,67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 defTabSz="722376">
              <a:defRPr sz="2844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% increment població amb titulació superior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sz="half" idx="1"/>
          </p:nvPr>
        </p:nvSpPr>
        <p:spPr>
          <a:xfrm>
            <a:off x="5067298" y="914398"/>
            <a:ext cx="3390902" cy="577850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El datasets referents al nivell acadèmic de la població  dels anys 2009 i 2018 ens ha donat la possibilitat  de calcular l’</a:t>
            </a:r>
            <a:r>
              <a:rPr b="1"/>
              <a:t>increment percentual per barris de la població amb estudis superiors</a:t>
            </a:r>
            <a:r>
              <a:t>.</a:t>
            </a:r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Si gairebé </a:t>
            </a:r>
            <a:r>
              <a:rPr b="1"/>
              <a:t>en tots els barris s’ha donat un increment</a:t>
            </a:r>
            <a:r>
              <a:t> en aquest sentit, e</a:t>
            </a:r>
            <a:r>
              <a:rPr b="1"/>
              <a:t>s troben diferències significatives entre barris</a:t>
            </a:r>
            <a:r>
              <a:t> i permet incorporar aquesta </a:t>
            </a:r>
            <a:r>
              <a:rPr b="1"/>
              <a:t>variable com a un dels indicadors de gentrificació</a:t>
            </a:r>
          </a:p>
        </p:txBody>
      </p:sp>
      <p:graphicFrame>
        <p:nvGraphicFramePr>
          <p:cNvPr id="167" name="Table 167"/>
          <p:cNvGraphicFramePr/>
          <p:nvPr/>
        </p:nvGraphicFramePr>
        <p:xfrm>
          <a:off x="412124" y="1030465"/>
          <a:ext cx="4471873" cy="55476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3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Diagonal Mar i el Front Marítim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15,16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Parc i la Llacuna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14,55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12,81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10,84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10,63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9,97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Provençals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9,96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d'en Grassot i Gràcia Nova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9,46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9,43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9,35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9,15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Font de la Guatlla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8,84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8,66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8,62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8,42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8,38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8,35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Horta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8,31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 - Badal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8,06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Baix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7,52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6,46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6,20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3,19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habitatges turístics / 1000 hab.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half" idx="1"/>
          </p:nvPr>
        </p:nvSpPr>
        <p:spPr>
          <a:xfrm>
            <a:off x="5067298" y="914398"/>
            <a:ext cx="3390902" cy="577850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El fenòmen dels pisos turístics és una altra variable que hem estudiat. </a:t>
            </a:r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És un dels factors que intervenen en la gentrificació i que veiem que </a:t>
            </a:r>
            <a:r>
              <a:rPr b="1"/>
              <a:t>la seva distribució a la ciutat és força desigual</a:t>
            </a:r>
            <a:r>
              <a:t>. </a:t>
            </a:r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El barri que en té més és la Dreta de l’Eixample, que no apareix en aquesta llista (no podríem dir que fós un barri degradat i/o popular ni la seva renda tampoc li permet)</a:t>
            </a:r>
          </a:p>
        </p:txBody>
      </p:sp>
      <p:graphicFrame>
        <p:nvGraphicFramePr>
          <p:cNvPr id="171" name="Table 171"/>
          <p:cNvGraphicFramePr/>
          <p:nvPr/>
        </p:nvGraphicFramePr>
        <p:xfrm>
          <a:off x="412124" y="1030465"/>
          <a:ext cx="4471873" cy="55476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3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15,33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14,93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14,87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13,00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11,45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11,39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11,08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10,32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Diagonal Mar i el Front Marítim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9,36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7,43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Font de la Guatlla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7,08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6,89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d'en Grassot i Gràcia Nova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6,55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Parc i la Llacuna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6,55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5,92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4,43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 - Badal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4,41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Baix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4,11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3,74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1,90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Provençals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1,64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0,49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Horta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restaurants / 1000 hab.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5067298" y="914398"/>
            <a:ext cx="3390902" cy="5778501"/>
          </a:xfrm>
          <a:prstGeom prst="rect">
            <a:avLst/>
          </a:prstGeom>
        </p:spPr>
        <p:txBody>
          <a:bodyPr/>
          <a:lstStyle/>
          <a:p>
            <a:pPr algn="l" defTabSz="886968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r>
              <a:t>Tot i que no disposem d’una sèrie històrica del nombre de restaurants per barris, s’ha incorporat el </a:t>
            </a:r>
            <a:r>
              <a:rPr b="1"/>
              <a:t>càlcul del nombre de restaurants respecte a la població del barri donat que es considera un indicador de gentrificació.</a:t>
            </a:r>
          </a:p>
          <a:p>
            <a:pPr algn="l" defTabSz="886968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r>
              <a:t>S’observa que </a:t>
            </a:r>
            <a:r>
              <a:rPr b="1"/>
              <a:t>la seva distribució a la ciutat és força desigual</a:t>
            </a:r>
            <a:r>
              <a:t>. </a:t>
            </a:r>
          </a:p>
          <a:p>
            <a:pPr algn="l" defTabSz="886968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r>
              <a:t>També seria interessant l’estudi d’altres tipus de comerç, però no es disposen dades precises al respecte.</a:t>
            </a:r>
          </a:p>
        </p:txBody>
      </p:sp>
      <p:graphicFrame>
        <p:nvGraphicFramePr>
          <p:cNvPr id="175" name="Table 175"/>
          <p:cNvGraphicFramePr/>
          <p:nvPr/>
        </p:nvGraphicFramePr>
        <p:xfrm>
          <a:off x="412124" y="1030465"/>
          <a:ext cx="4471873" cy="55476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3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19,02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13,63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13,14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7,24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6,22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5,15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4,96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4,12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Diagonal Mar i el Front Marítim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4,09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Parc i la Llacuna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3,89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3,41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3,19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2,13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Provençals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1,73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1,68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1,46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d'en Grassot i Gràcia Nova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1,24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1,14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Horta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1,08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1,06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Font de la Guatlla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0,78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Baix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0,78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 - Badal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0,50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10509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ca-ES" dirty="0" smtClean="0"/>
              <a:t>Índex de</a:t>
            </a:r>
            <a:br>
              <a:rPr lang="ca-ES" dirty="0" smtClean="0"/>
            </a:br>
            <a:r>
              <a:rPr lang="ca-ES" dirty="0" err="1" smtClean="0"/>
              <a:t>gentrificació</a:t>
            </a:r>
            <a:endParaRPr dirty="0"/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5268446" y="5182530"/>
            <a:ext cx="3240001" cy="15103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886968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r>
              <a:rPr lang="ca-ES" dirty="0" smtClean="0"/>
              <a:t>La normalització dels indicadors i el càlcul de l’índex dona els resultats de la taula adjunta.</a:t>
            </a:r>
          </a:p>
        </p:txBody>
      </p:sp>
      <p:graphicFrame>
        <p:nvGraphicFramePr>
          <p:cNvPr id="175" name="Table 175"/>
          <p:cNvGraphicFramePr/>
          <p:nvPr>
            <p:extLst>
              <p:ext uri="{D42A27DB-BD31-4B8C-83A1-F6EECF244321}">
                <p14:modId xmlns:p14="http://schemas.microsoft.com/office/powerpoint/2010/main" val="2248081454"/>
              </p:ext>
            </p:extLst>
          </p:nvPr>
        </p:nvGraphicFramePr>
        <p:xfrm>
          <a:off x="412124" y="165090"/>
          <a:ext cx="4471873" cy="652781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3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la Vila de Gràcia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1,00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it-IT" b="1" dirty="0">
                          <a:effectLst/>
                          <a:latin typeface="Arial" panose="020B0604020202020204" pitchFamily="34" charset="0"/>
                        </a:rPr>
                        <a:t>Sant Pere, Santa Caterina i la Ribera</a:t>
                      </a:r>
                      <a:endParaRPr lang="it-IT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0,89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Sant Antoni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0,87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el Barri Gòtic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0,79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la Barceloneta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0,78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la Sagrada Família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0,73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el Poblenou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0,72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el Raval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0,69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el Poble Sec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0,63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el Fort </a:t>
                      </a:r>
                      <a:r>
                        <a:rPr lang="ca-ES" b="1" dirty="0" err="1">
                          <a:effectLst/>
                          <a:latin typeface="Arial" panose="020B0604020202020204" pitchFamily="34" charset="0"/>
                        </a:rPr>
                        <a:t>Pienc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0,62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Sants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0,60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es-ES" b="1" dirty="0">
                          <a:effectLst/>
                          <a:latin typeface="Arial" panose="020B0604020202020204" pitchFamily="34" charset="0"/>
                        </a:rPr>
                        <a:t>Diagonal Mar i el Front </a:t>
                      </a:r>
                      <a:r>
                        <a:rPr lang="es-ES" b="1" dirty="0" err="1">
                          <a:effectLst/>
                          <a:latin typeface="Arial" panose="020B0604020202020204" pitchFamily="34" charset="0"/>
                        </a:rPr>
                        <a:t>Marítim</a:t>
                      </a:r>
                      <a:r>
                        <a:rPr lang="es-ES" b="1" dirty="0">
                          <a:effectLst/>
                          <a:latin typeface="Arial" panose="020B0604020202020204" pitchFamily="34" charset="0"/>
                        </a:rPr>
                        <a:t> del </a:t>
                      </a:r>
                      <a:r>
                        <a:rPr lang="es-ES" b="1" dirty="0" err="1">
                          <a:effectLst/>
                          <a:latin typeface="Arial" panose="020B0604020202020204" pitchFamily="34" charset="0"/>
                        </a:rPr>
                        <a:t>Poblenou</a:t>
                      </a:r>
                      <a:endParaRPr lang="es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0,59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es-ES" b="1" dirty="0">
                          <a:effectLst/>
                          <a:latin typeface="Arial" panose="020B0604020202020204" pitchFamily="34" charset="0"/>
                        </a:rPr>
                        <a:t>el </a:t>
                      </a:r>
                      <a:r>
                        <a:rPr lang="es-ES" b="1" dirty="0" err="1">
                          <a:effectLst/>
                          <a:latin typeface="Arial" panose="020B0604020202020204" pitchFamily="34" charset="0"/>
                        </a:rPr>
                        <a:t>Parc</a:t>
                      </a:r>
                      <a:r>
                        <a:rPr lang="es-ES" b="1" dirty="0">
                          <a:effectLst/>
                          <a:latin typeface="Arial" panose="020B0604020202020204" pitchFamily="34" charset="0"/>
                        </a:rPr>
                        <a:t> i la </a:t>
                      </a:r>
                      <a:r>
                        <a:rPr lang="es-ES" b="1" dirty="0" err="1">
                          <a:effectLst/>
                          <a:latin typeface="Arial" panose="020B0604020202020204" pitchFamily="34" charset="0"/>
                        </a:rPr>
                        <a:t>Llacuna</a:t>
                      </a:r>
                      <a:r>
                        <a:rPr lang="es-ES" b="1" dirty="0">
                          <a:effectLst/>
                          <a:latin typeface="Arial" panose="020B0604020202020204" pitchFamily="34" charset="0"/>
                        </a:rPr>
                        <a:t> del </a:t>
                      </a:r>
                      <a:r>
                        <a:rPr lang="es-ES" b="1" dirty="0" err="1">
                          <a:effectLst/>
                          <a:latin typeface="Arial" panose="020B0604020202020204" pitchFamily="34" charset="0"/>
                        </a:rPr>
                        <a:t>Poblenou</a:t>
                      </a:r>
                      <a:endParaRPr lang="es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0,55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 err="1">
                          <a:effectLst/>
                          <a:latin typeface="Arial" panose="020B0604020202020204" pitchFamily="34" charset="0"/>
                        </a:rPr>
                        <a:t>Hostafrancs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0,51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it-IT" b="1" dirty="0">
                          <a:effectLst/>
                          <a:latin typeface="Arial" panose="020B0604020202020204" pitchFamily="34" charset="0"/>
                        </a:rPr>
                        <a:t>el Camp d'en Grassot i Gràcia Nova</a:t>
                      </a:r>
                      <a:endParaRPr lang="it-IT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0,45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Provençals del Poblenou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0,31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es-ES" b="1">
                          <a:effectLst/>
                          <a:latin typeface="Arial" panose="020B0604020202020204" pitchFamily="34" charset="0"/>
                        </a:rPr>
                        <a:t>el Camp de l'Arpa del Clot</a:t>
                      </a:r>
                      <a:endParaRPr lang="es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0,30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el Baix Guinardó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0,22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fr-FR" b="1">
                          <a:effectLst/>
                          <a:latin typeface="Arial" panose="020B0604020202020204" pitchFamily="34" charset="0"/>
                        </a:rPr>
                        <a:t>la Font de la Guatlla</a:t>
                      </a:r>
                      <a:endParaRPr lang="fr-FR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0,18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Sants - Badal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0,17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el Guinardó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0,14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>
                          <a:effectLst/>
                          <a:latin typeface="Arial" panose="020B0604020202020204" pitchFamily="34" charset="0"/>
                        </a:rPr>
                        <a:t>Sant Andreu</a:t>
                      </a:r>
                      <a:endParaRPr lang="ca-E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0,11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3818">
                <a:tc>
                  <a:txBody>
                    <a:bodyPr/>
                    <a:lstStyle/>
                    <a:p>
                      <a:pPr algn="l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Horta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1" dirty="0">
                          <a:effectLst/>
                          <a:latin typeface="Arial" panose="020B0604020202020204" pitchFamily="34" charset="0"/>
                        </a:rPr>
                        <a:t>0,10</a:t>
                      </a:r>
                      <a:endParaRPr lang="ca-ES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b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5" name="Google Shape;1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6103" y="1394750"/>
            <a:ext cx="3240000" cy="8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8;p28"/>
          <p:cNvSpPr txBox="1">
            <a:spLocks/>
          </p:cNvSpPr>
          <p:nvPr/>
        </p:nvSpPr>
        <p:spPr>
          <a:xfrm>
            <a:off x="5256104" y="4401706"/>
            <a:ext cx="3252344" cy="61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ca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0&lt;IG&lt;1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200" b="0" i="0" u="none" strike="noStrike" kern="0" cap="none" spc="0" normalizeH="0" baseline="0" noProof="0" dirty="0" smtClean="0">
              <a:ln>
                <a:noFill/>
              </a:ln>
              <a:solidFill>
                <a:srgbClr val="212121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200" b="0" i="0" u="none" strike="noStrike" kern="0" cap="none" spc="0" normalizeH="0" baseline="0" noProof="0" dirty="0" smtClean="0">
              <a:ln>
                <a:noFill/>
              </a:ln>
              <a:solidFill>
                <a:srgbClr val="212121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ca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endParaRPr kumimoji="0" lang="ca-E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446" y="2587530"/>
            <a:ext cx="3240000" cy="15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9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ca-ES" dirty="0" smtClean="0"/>
              <a:t>anàlisi i conclusions</a:t>
            </a:r>
            <a:endParaRPr dirty="0"/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685800" y="1989055"/>
            <a:ext cx="7772400" cy="368588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l" fontAlgn="ctr">
              <a:lnSpc>
                <a:spcPct val="150000"/>
              </a:lnSpc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Els barris que presenten un índex més alt de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gentrificació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són La Vila de Gràcia,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Sant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Pere-Santa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Caterina i la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Ribera,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Sant Antoni, el 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Barri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Gòtic, la Barceloneta, la 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Sagrada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Família, el Poblenou, el Raval, el 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Poble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Sec, el 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Fort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Pienc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Sants.</a:t>
            </a: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ctr">
              <a:lnSpc>
                <a:spcPct val="150000"/>
              </a:lnSpc>
            </a:pP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ctr">
              <a:lnSpc>
                <a:spcPct val="150000"/>
              </a:lnSpc>
            </a:pP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 compleix l’objectiu de veure la possibilitat de mesurar la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gentrificació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partir de dades exclusivament quantitatives, donat que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seu contrast amb la percepció subjectiva de barris </a:t>
            </a:r>
            <a:r>
              <a:rPr lang="ca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gentrificats</a:t>
            </a:r>
            <a:r>
              <a:rPr lang="ca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mostra coherència.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886968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endParaRPr lang="ca-ES" dirty="0" smtClean="0"/>
          </a:p>
        </p:txBody>
      </p:sp>
    </p:spTree>
    <p:extLst>
      <p:ext uri="{BB962C8B-B14F-4D97-AF65-F5344CB8AC3E}">
        <p14:creationId xmlns:p14="http://schemas.microsoft.com/office/powerpoint/2010/main" val="33552472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73138" y="4402317"/>
            <a:ext cx="2988297" cy="124433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685800" y="3058997"/>
            <a:ext cx="7772400" cy="838986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ctr">
              <a:lnSpc>
                <a:spcPct val="150000"/>
              </a:lnSpc>
            </a:pPr>
            <a:r>
              <a:rPr lang="ca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gràcies per la seva atenció</a:t>
            </a:r>
          </a:p>
          <a:p>
            <a:pPr fontAlgn="ctr">
              <a:lnSpc>
                <a:spcPct val="150000"/>
              </a:lnSpc>
            </a:pPr>
            <a:endParaRPr lang="ca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86968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endParaRPr lang="ca-ES" b="1" dirty="0" smtClean="0"/>
          </a:p>
        </p:txBody>
      </p:sp>
      <p:pic>
        <p:nvPicPr>
          <p:cNvPr id="1026" name="Picture 2" descr="http://www.ferrantallada.cat/sites/default/files/logo-ferran-tall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4572000"/>
            <a:ext cx="23145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74"/>
          <p:cNvSpPr txBox="1">
            <a:spLocks/>
          </p:cNvSpPr>
          <p:nvPr/>
        </p:nvSpPr>
        <p:spPr>
          <a:xfrm>
            <a:off x="681086" y="3902697"/>
            <a:ext cx="7772400" cy="66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fontAlgn="ctr" hangingPunct="1">
              <a:lnSpc>
                <a:spcPct val="150000"/>
              </a:lnSpc>
            </a:pPr>
            <a:r>
              <a:rPr lang="ca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Grup d’alumnes de 4rt de ESO</a:t>
            </a:r>
          </a:p>
          <a:p>
            <a:pPr fontAlgn="ctr" hangingPunct="1">
              <a:lnSpc>
                <a:spcPct val="150000"/>
              </a:lnSpc>
            </a:pPr>
            <a:endParaRPr lang="ca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86968" hangingPunct="1">
              <a:lnSpc>
                <a:spcPct val="150000"/>
              </a:lnSpc>
              <a:spcBef>
                <a:spcPts val="900"/>
              </a:spcBef>
              <a:defRPr sz="1649">
                <a:latin typeface="Arial"/>
                <a:ea typeface="Arial"/>
                <a:cs typeface="Arial"/>
                <a:sym typeface="Arial"/>
              </a:defRPr>
            </a:pPr>
            <a:endParaRPr lang="ca-ES" sz="1649" dirty="0" smtClea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8432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2.png" descr="https://lh5.googleusercontent.com/rW5rE9nvY62iTOQ7vzL5LL4jt2aDPCIazUEEN9WICSCjJod0anTB1P6PoxNTPnd53x79bP9_bAKLd_b7WUOvVa1WqlyqUppEJoTiE067M3wd4TxOX4yOqX6ULmDsodd-N0LKfZQWCGU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82240" y="0"/>
            <a:ext cx="95878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>
            <a:spLocks noGrp="1"/>
          </p:cNvSpPr>
          <p:nvPr>
            <p:ph type="ctrTitle"/>
          </p:nvPr>
        </p:nvSpPr>
        <p:spPr>
          <a:xfrm>
            <a:off x="3454400" y="165100"/>
            <a:ext cx="5003800" cy="749301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Gentrificació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ubTitle" idx="1"/>
          </p:nvPr>
        </p:nvSpPr>
        <p:spPr>
          <a:xfrm>
            <a:off x="3454400" y="914401"/>
            <a:ext cx="4838700" cy="547072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3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La </a:t>
            </a:r>
            <a:r>
              <a:rPr b="1"/>
              <a:t>gentrificació</a:t>
            </a:r>
            <a:r>
              <a:t> -de l’anglès </a:t>
            </a:r>
            <a:r>
              <a:rPr i="1"/>
              <a:t>gentry</a:t>
            </a:r>
            <a:r>
              <a:t>, classe alta- és un </a:t>
            </a:r>
            <a:r>
              <a:rPr b="1"/>
              <a:t>procés de renovació de barris urbans deteriorats</a:t>
            </a:r>
            <a:r>
              <a:t> </a:t>
            </a:r>
            <a:r>
              <a:rPr b="1"/>
              <a:t>per l'afluència de residents més benestants</a:t>
            </a:r>
            <a:r>
              <a:t>, un tema comú i controvertit en la política i en la planificació urbana.</a:t>
            </a:r>
            <a:endParaRPr sz="2000"/>
          </a:p>
          <a:p>
            <a:pPr algn="l">
              <a:lnSpc>
                <a:spcPct val="15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  <a:p>
            <a:pPr algn="l">
              <a:lnSpc>
                <a:spcPct val="153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La gentrificació </a:t>
            </a:r>
            <a:r>
              <a:rPr b="1"/>
              <a:t>pot millorar la qualitat material d'un veïnat</a:t>
            </a:r>
            <a:r>
              <a:t>, mentre que també pot forçar per les </a:t>
            </a:r>
            <a:r>
              <a:rPr b="1"/>
              <a:t>pujades de preus la reubicació dels actuals residents </a:t>
            </a:r>
            <a:r>
              <a:t>i negocis establerts, </a:t>
            </a:r>
            <a:r>
              <a:rPr b="1"/>
              <a:t>causant que es mudin a altres zones</a:t>
            </a:r>
            <a:r>
              <a:t>, buscant habitatges i botigues de menor cost.</a:t>
            </a:r>
          </a:p>
        </p:txBody>
      </p:sp>
      <p:sp>
        <p:nvSpPr>
          <p:cNvPr id="128" name="Shape 128"/>
          <p:cNvSpPr/>
          <p:nvPr/>
        </p:nvSpPr>
        <p:spPr>
          <a:xfrm>
            <a:off x="3454400" y="6385121"/>
            <a:ext cx="2594779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Foto de Anna Holowetzki a Unsplash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/>
          </p:nvPr>
        </p:nvSpPr>
        <p:spPr>
          <a:xfrm>
            <a:off x="3454400" y="165100"/>
            <a:ext cx="5003800" cy="749301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Objectiu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ubTitle" idx="1"/>
          </p:nvPr>
        </p:nvSpPr>
        <p:spPr>
          <a:xfrm>
            <a:off x="3454400" y="914401"/>
            <a:ext cx="4838700" cy="547072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7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Estudiar</a:t>
            </a:r>
            <a:r>
              <a:rPr dirty="0"/>
              <a:t> la </a:t>
            </a:r>
            <a:r>
              <a:rPr b="1" dirty="0" err="1"/>
              <a:t>gentrificació</a:t>
            </a:r>
            <a:r>
              <a:rPr b="1" dirty="0"/>
              <a:t> </a:t>
            </a:r>
            <a:r>
              <a:rPr b="1" dirty="0" err="1"/>
              <a:t>als</a:t>
            </a:r>
            <a:r>
              <a:rPr b="1" dirty="0"/>
              <a:t> </a:t>
            </a:r>
            <a:r>
              <a:rPr b="1" dirty="0" err="1"/>
              <a:t>barris</a:t>
            </a:r>
            <a:r>
              <a:rPr b="1" dirty="0"/>
              <a:t> de Barcelona</a:t>
            </a:r>
            <a:r>
              <a:rPr dirty="0"/>
              <a:t>, a </a:t>
            </a:r>
            <a:r>
              <a:rPr dirty="0" err="1"/>
              <a:t>partir</a:t>
            </a:r>
            <a:r>
              <a:rPr dirty="0"/>
              <a:t> de </a:t>
            </a:r>
            <a:r>
              <a:rPr dirty="0" err="1"/>
              <a:t>dades</a:t>
            </a:r>
            <a:r>
              <a:rPr dirty="0"/>
              <a:t> del </a:t>
            </a:r>
            <a:r>
              <a:rPr dirty="0" err="1"/>
              <a:t>repositori</a:t>
            </a:r>
            <a:r>
              <a:rPr dirty="0"/>
              <a:t> Open Data BCN, </a:t>
            </a:r>
            <a:r>
              <a:rPr dirty="0" err="1"/>
              <a:t>es</a:t>
            </a:r>
            <a:r>
              <a:rPr dirty="0"/>
              <a:t> a </a:t>
            </a:r>
            <a:r>
              <a:rPr dirty="0" err="1"/>
              <a:t>dir</a:t>
            </a:r>
            <a:r>
              <a:rPr dirty="0"/>
              <a:t>, de </a:t>
            </a:r>
            <a:r>
              <a:rPr dirty="0" err="1"/>
              <a:t>manera</a:t>
            </a:r>
            <a:r>
              <a:rPr dirty="0"/>
              <a:t> </a:t>
            </a:r>
            <a:r>
              <a:rPr b="1" dirty="0" err="1"/>
              <a:t>exclusivament</a:t>
            </a:r>
            <a:r>
              <a:rPr dirty="0"/>
              <a:t> </a:t>
            </a:r>
            <a:r>
              <a:rPr b="1" dirty="0" err="1"/>
              <a:t>quantitativa</a:t>
            </a:r>
            <a:r>
              <a:rPr dirty="0"/>
              <a:t>.</a:t>
            </a:r>
          </a:p>
          <a:p>
            <a:pPr algn="l">
              <a:lnSpc>
                <a:spcPct val="17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Esbrinar</a:t>
            </a:r>
            <a:r>
              <a:rPr dirty="0"/>
              <a:t> </a:t>
            </a:r>
            <a:r>
              <a:rPr b="1" dirty="0"/>
              <a:t>quins </a:t>
            </a:r>
            <a:r>
              <a:rPr b="1" dirty="0" err="1"/>
              <a:t>barris</a:t>
            </a:r>
            <a:r>
              <a:rPr b="1" dirty="0"/>
              <a:t> </a:t>
            </a:r>
            <a:r>
              <a:rPr b="1" dirty="0" err="1"/>
              <a:t>són</a:t>
            </a:r>
            <a:r>
              <a:rPr b="1"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veure</a:t>
            </a:r>
            <a:r>
              <a:rPr dirty="0"/>
              <a:t> quines </a:t>
            </a:r>
            <a:r>
              <a:rPr b="1" dirty="0"/>
              <a:t>fonts de </a:t>
            </a:r>
            <a:r>
              <a:rPr b="1" dirty="0" err="1"/>
              <a:t>dades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poden</a:t>
            </a:r>
            <a:r>
              <a:rPr dirty="0"/>
              <a:t> </a:t>
            </a:r>
            <a:r>
              <a:rPr dirty="0" err="1"/>
              <a:t>utilitzar</a:t>
            </a:r>
            <a:r>
              <a:rPr dirty="0"/>
              <a:t> per </a:t>
            </a:r>
            <a:r>
              <a:rPr b="1" dirty="0" err="1"/>
              <a:t>construir</a:t>
            </a:r>
            <a:r>
              <a:rPr b="1" dirty="0"/>
              <a:t> </a:t>
            </a:r>
            <a:r>
              <a:rPr b="1" dirty="0" err="1"/>
              <a:t>unes</a:t>
            </a:r>
            <a:r>
              <a:rPr b="1" dirty="0"/>
              <a:t> variables</a:t>
            </a:r>
            <a:r>
              <a:rPr dirty="0"/>
              <a:t> que </a:t>
            </a:r>
            <a:r>
              <a:rPr dirty="0" err="1"/>
              <a:t>ens</a:t>
            </a:r>
            <a:r>
              <a:rPr dirty="0"/>
              <a:t> ha </a:t>
            </a:r>
            <a:r>
              <a:rPr lang="ca-ES" dirty="0" smtClean="0"/>
              <a:t>de </a:t>
            </a:r>
            <a:r>
              <a:rPr dirty="0" err="1" smtClean="0"/>
              <a:t>permetre</a:t>
            </a:r>
            <a:r>
              <a:rPr dirty="0" smtClean="0"/>
              <a:t> </a:t>
            </a:r>
            <a:r>
              <a:rPr dirty="0" err="1"/>
              <a:t>crear</a:t>
            </a:r>
            <a:r>
              <a:rPr dirty="0"/>
              <a:t> un </a:t>
            </a:r>
            <a:r>
              <a:rPr b="1" dirty="0" err="1"/>
              <a:t>índex</a:t>
            </a:r>
            <a:r>
              <a:rPr b="1" dirty="0"/>
              <a:t> de </a:t>
            </a:r>
            <a:r>
              <a:rPr b="1" dirty="0" err="1"/>
              <a:t>gentrificació</a:t>
            </a:r>
            <a:r>
              <a:rPr b="1" dirty="0"/>
              <a:t>.</a:t>
            </a:r>
          </a:p>
          <a:p>
            <a:pPr algn="l">
              <a:lnSpc>
                <a:spcPct val="17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Concloure</a:t>
            </a:r>
            <a:r>
              <a:rPr dirty="0"/>
              <a:t> </a:t>
            </a:r>
            <a:r>
              <a:rPr dirty="0" err="1"/>
              <a:t>sí</a:t>
            </a:r>
            <a:r>
              <a:rPr dirty="0"/>
              <a:t> </a:t>
            </a:r>
            <a:r>
              <a:rPr dirty="0" err="1"/>
              <a:t>aquesta</a:t>
            </a:r>
            <a:r>
              <a:rPr dirty="0"/>
              <a:t> </a:t>
            </a:r>
            <a:r>
              <a:rPr dirty="0" err="1"/>
              <a:t>valoració</a:t>
            </a:r>
            <a:r>
              <a:rPr dirty="0"/>
              <a:t> </a:t>
            </a:r>
            <a:r>
              <a:rPr b="1" dirty="0"/>
              <a:t>no </a:t>
            </a:r>
            <a:r>
              <a:rPr b="1" dirty="0" err="1"/>
              <a:t>qualitativa</a:t>
            </a:r>
            <a:r>
              <a:rPr b="1" dirty="0"/>
              <a:t> </a:t>
            </a:r>
            <a:r>
              <a:rPr dirty="0" err="1"/>
              <a:t>produeix</a:t>
            </a:r>
            <a:r>
              <a:rPr dirty="0"/>
              <a:t> </a:t>
            </a:r>
            <a:r>
              <a:rPr b="1" dirty="0"/>
              <a:t>conclusions </a:t>
            </a:r>
            <a:r>
              <a:rPr b="1" dirty="0" err="1"/>
              <a:t>plausibles</a:t>
            </a:r>
            <a:r>
              <a:rPr dirty="0"/>
              <a:t>. </a:t>
            </a:r>
          </a:p>
        </p:txBody>
      </p:sp>
      <p:sp>
        <p:nvSpPr>
          <p:cNvPr id="132" name="Shape 132"/>
          <p:cNvSpPr/>
          <p:nvPr/>
        </p:nvSpPr>
        <p:spPr>
          <a:xfrm>
            <a:off x="3454399" y="6385121"/>
            <a:ext cx="2363204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Foto de Paul Thomas a Unsplash</a:t>
            </a:r>
          </a:p>
        </p:txBody>
      </p:sp>
      <p:pic>
        <p:nvPicPr>
          <p:cNvPr id="133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75715" y="0"/>
            <a:ext cx="539143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ctrTitle"/>
          </p:nvPr>
        </p:nvSpPr>
        <p:spPr>
          <a:xfrm>
            <a:off x="3454400" y="165100"/>
            <a:ext cx="5003800" cy="749301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Metodologia (1)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ubTitle" idx="1"/>
          </p:nvPr>
        </p:nvSpPr>
        <p:spPr>
          <a:xfrm>
            <a:off x="3454400" y="914401"/>
            <a:ext cx="4838700" cy="547072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Índex</a:t>
            </a:r>
            <a:r>
              <a:rPr dirty="0"/>
              <a:t> de </a:t>
            </a:r>
            <a:r>
              <a:rPr dirty="0" err="1"/>
              <a:t>Gentrificació</a:t>
            </a:r>
            <a:r>
              <a:rPr dirty="0"/>
              <a:t> (IG):</a:t>
            </a:r>
          </a:p>
          <a:p>
            <a:pPr marL="0" lvl="1" indent="457200">
              <a:lnSpc>
                <a:spcPct val="150000"/>
              </a:lnSpc>
              <a:spcBef>
                <a:spcPts val="500"/>
              </a:spcBef>
              <a:buSzTx/>
              <a:buFont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Mitjana</a:t>
            </a:r>
            <a:r>
              <a:rPr dirty="0"/>
              <a:t> de 9 </a:t>
            </a:r>
            <a:r>
              <a:rPr dirty="0" err="1"/>
              <a:t>indicadors</a:t>
            </a:r>
            <a:r>
              <a:rPr dirty="0"/>
              <a:t> que </a:t>
            </a:r>
            <a:r>
              <a:rPr dirty="0" err="1"/>
              <a:t>mesuren</a:t>
            </a:r>
            <a:r>
              <a:rPr dirty="0"/>
              <a:t> 9 </a:t>
            </a:r>
            <a:r>
              <a:rPr dirty="0" err="1"/>
              <a:t>aspectes</a:t>
            </a:r>
            <a:r>
              <a:rPr dirty="0"/>
              <a:t> de la </a:t>
            </a:r>
            <a:r>
              <a:rPr dirty="0" err="1"/>
              <a:t>gentrificació</a:t>
            </a:r>
            <a:r>
              <a:rPr dirty="0"/>
              <a:t>.</a:t>
            </a:r>
            <a:endParaRPr sz="2000" dirty="0"/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Procediment</a:t>
            </a:r>
            <a:r>
              <a:rPr dirty="0"/>
              <a:t>:</a:t>
            </a:r>
          </a:p>
          <a:p>
            <a:pPr marL="0" lvl="1" indent="457200">
              <a:lnSpc>
                <a:spcPct val="150000"/>
              </a:lnSpc>
              <a:spcBef>
                <a:spcPts val="500"/>
              </a:spcBef>
              <a:buSzTx/>
              <a:buFont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Definició</a:t>
            </a:r>
            <a:r>
              <a:rPr dirty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indicadors</a:t>
            </a:r>
            <a:endParaRPr dirty="0"/>
          </a:p>
          <a:p>
            <a:pPr marL="0" lvl="1" indent="457200">
              <a:lnSpc>
                <a:spcPct val="150000"/>
              </a:lnSpc>
              <a:spcBef>
                <a:spcPts val="500"/>
              </a:spcBef>
              <a:buSzTx/>
              <a:buFont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Cerca</a:t>
            </a:r>
            <a:r>
              <a:rPr dirty="0"/>
              <a:t> de </a:t>
            </a:r>
            <a:r>
              <a:rPr dirty="0" err="1"/>
              <a:t>dades</a:t>
            </a:r>
            <a:endParaRPr dirty="0"/>
          </a:p>
          <a:p>
            <a:pPr marL="0" lvl="1" indent="457200">
              <a:lnSpc>
                <a:spcPct val="150000"/>
              </a:lnSpc>
              <a:spcBef>
                <a:spcPts val="500"/>
              </a:spcBef>
              <a:buSzTx/>
              <a:buFont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Càlcul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anàlisi</a:t>
            </a:r>
            <a:r>
              <a:rPr dirty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indicadors</a:t>
            </a:r>
            <a:endParaRPr dirty="0"/>
          </a:p>
          <a:p>
            <a:pPr marL="0" lvl="1" indent="457200">
              <a:lnSpc>
                <a:spcPct val="150000"/>
              </a:lnSpc>
              <a:spcBef>
                <a:spcPts val="500"/>
              </a:spcBef>
              <a:buSzTx/>
              <a:buFont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Normalització</a:t>
            </a:r>
            <a:r>
              <a:rPr dirty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indicadors</a:t>
            </a:r>
            <a:endParaRPr dirty="0"/>
          </a:p>
          <a:p>
            <a:pPr marL="0" lvl="1" indent="457200">
              <a:lnSpc>
                <a:spcPct val="150000"/>
              </a:lnSpc>
              <a:spcBef>
                <a:spcPts val="500"/>
              </a:spcBef>
              <a:buSzTx/>
              <a:buFontTx/>
              <a:buNone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Càlcul</a:t>
            </a:r>
            <a:r>
              <a:rPr dirty="0"/>
              <a:t> del </a:t>
            </a:r>
            <a:r>
              <a:rPr lang="ca-ES" dirty="0" smtClean="0"/>
              <a:t>l’índex de </a:t>
            </a:r>
            <a:r>
              <a:rPr lang="ca-ES" dirty="0" err="1" smtClean="0"/>
              <a:t>gentrificació</a:t>
            </a:r>
            <a:endParaRPr sz="2000" dirty="0"/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Anàlisi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conclusions</a:t>
            </a:r>
          </a:p>
        </p:txBody>
      </p:sp>
      <p:sp>
        <p:nvSpPr>
          <p:cNvPr id="137" name="Shape 137"/>
          <p:cNvSpPr/>
          <p:nvPr/>
        </p:nvSpPr>
        <p:spPr>
          <a:xfrm>
            <a:off x="3454400" y="6385121"/>
            <a:ext cx="2255898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Foto de Erol Ahmed a Unsplash</a:t>
            </a:r>
          </a:p>
        </p:txBody>
      </p:sp>
      <p:pic>
        <p:nvPicPr>
          <p:cNvPr id="138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1873" y="0"/>
            <a:ext cx="5085960" cy="697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ctrTitle"/>
          </p:nvPr>
        </p:nvSpPr>
        <p:spPr>
          <a:xfrm>
            <a:off x="3454400" y="165100"/>
            <a:ext cx="5003800" cy="749301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Metodologia (2)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ubTitle" idx="1"/>
          </p:nvPr>
        </p:nvSpPr>
        <p:spPr>
          <a:xfrm>
            <a:off x="3454400" y="914401"/>
            <a:ext cx="5003800" cy="547072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7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La </a:t>
            </a:r>
            <a:r>
              <a:rPr dirty="0" err="1"/>
              <a:t>metodología</a:t>
            </a:r>
            <a:r>
              <a:rPr dirty="0"/>
              <a:t> </a:t>
            </a:r>
            <a:r>
              <a:rPr dirty="0" err="1"/>
              <a:t>emprada</a:t>
            </a:r>
            <a:r>
              <a:rPr dirty="0"/>
              <a:t> ha </a:t>
            </a:r>
            <a:r>
              <a:rPr dirty="0" err="1"/>
              <a:t>estat</a:t>
            </a:r>
            <a:r>
              <a:rPr dirty="0"/>
              <a:t> </a:t>
            </a:r>
            <a:r>
              <a:rPr dirty="0" err="1"/>
              <a:t>seleccionar</a:t>
            </a:r>
            <a:r>
              <a:rPr dirty="0"/>
              <a:t>, </a:t>
            </a:r>
            <a:r>
              <a:rPr dirty="0" err="1"/>
              <a:t>filtrar</a:t>
            </a:r>
            <a:r>
              <a:rPr dirty="0"/>
              <a:t>, </a:t>
            </a:r>
            <a:r>
              <a:rPr dirty="0" err="1"/>
              <a:t>comprobar</a:t>
            </a:r>
            <a:r>
              <a:rPr dirty="0"/>
              <a:t> increments, </a:t>
            </a:r>
            <a:r>
              <a:rPr dirty="0" err="1"/>
              <a:t>recodificar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encreuar</a:t>
            </a:r>
            <a:r>
              <a:rPr dirty="0"/>
              <a:t> </a:t>
            </a:r>
            <a:r>
              <a:rPr b="1" dirty="0" err="1"/>
              <a:t>els</a:t>
            </a:r>
            <a:r>
              <a:rPr b="1" dirty="0"/>
              <a:t> datasets </a:t>
            </a:r>
            <a:r>
              <a:rPr b="1" dirty="0" err="1"/>
              <a:t>disponibles</a:t>
            </a:r>
            <a:r>
              <a:rPr dirty="0"/>
              <a:t> de:</a:t>
            </a:r>
          </a:p>
          <a:p>
            <a:pPr algn="l">
              <a:lnSpc>
                <a:spcPct val="17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edat</a:t>
            </a:r>
            <a:r>
              <a:rPr dirty="0"/>
              <a:t> </a:t>
            </a:r>
            <a:r>
              <a:rPr dirty="0" err="1"/>
              <a:t>mitjana</a:t>
            </a:r>
            <a:r>
              <a:rPr dirty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edificis</a:t>
            </a:r>
            <a:r>
              <a:rPr dirty="0"/>
              <a:t> d’un </a:t>
            </a:r>
            <a:r>
              <a:rPr dirty="0" err="1"/>
              <a:t>barri</a:t>
            </a: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estat</a:t>
            </a:r>
            <a:r>
              <a:rPr dirty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habitatgtes</a:t>
            </a: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renda</a:t>
            </a:r>
            <a:r>
              <a:rPr dirty="0"/>
              <a:t> </a:t>
            </a:r>
            <a:r>
              <a:rPr dirty="0" err="1"/>
              <a:t>mitjana</a:t>
            </a:r>
            <a:r>
              <a:rPr dirty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barris</a:t>
            </a: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canvis</a:t>
            </a:r>
            <a:r>
              <a:rPr dirty="0"/>
              <a:t> de </a:t>
            </a:r>
            <a:r>
              <a:rPr dirty="0" err="1"/>
              <a:t>domicili</a:t>
            </a: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preu</a:t>
            </a:r>
            <a:r>
              <a:rPr dirty="0"/>
              <a:t> de </a:t>
            </a:r>
            <a:r>
              <a:rPr dirty="0" err="1"/>
              <a:t>l’habitatge</a:t>
            </a: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persones</a:t>
            </a:r>
            <a:r>
              <a:rPr dirty="0"/>
              <a:t> </a:t>
            </a:r>
            <a:r>
              <a:rPr dirty="0" err="1"/>
              <a:t>amb</a:t>
            </a:r>
            <a:r>
              <a:rPr dirty="0"/>
              <a:t> </a:t>
            </a:r>
            <a:r>
              <a:rPr dirty="0" err="1"/>
              <a:t>estudis</a:t>
            </a:r>
            <a:r>
              <a:rPr dirty="0"/>
              <a:t> superiors</a:t>
            </a:r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habitatges</a:t>
            </a:r>
            <a:r>
              <a:rPr dirty="0"/>
              <a:t> </a:t>
            </a:r>
            <a:r>
              <a:rPr dirty="0" err="1"/>
              <a:t>d’us</a:t>
            </a:r>
            <a:r>
              <a:rPr dirty="0"/>
              <a:t> </a:t>
            </a:r>
            <a:r>
              <a:rPr dirty="0" err="1"/>
              <a:t>turístic</a:t>
            </a:r>
            <a:endParaRPr dirty="0"/>
          </a:p>
          <a:p>
            <a:pPr marL="285750" indent="-285750" algn="l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restaurants</a:t>
            </a:r>
          </a:p>
        </p:txBody>
      </p:sp>
      <p:sp>
        <p:nvSpPr>
          <p:cNvPr id="142" name="Shape 142"/>
          <p:cNvSpPr/>
          <p:nvPr/>
        </p:nvSpPr>
        <p:spPr>
          <a:xfrm>
            <a:off x="3454400" y="6385121"/>
            <a:ext cx="2255898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Foto de Erol Ahmed a Unsplash</a:t>
            </a:r>
          </a:p>
        </p:txBody>
      </p:sp>
      <p:pic>
        <p:nvPicPr>
          <p:cNvPr id="143" name="image4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1873" y="0"/>
            <a:ext cx="5085960" cy="697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ctr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edat mitjana dels edificis per barris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ubTitle" sz="half" idx="1"/>
          </p:nvPr>
        </p:nvSpPr>
        <p:spPr>
          <a:xfrm>
            <a:off x="5067298" y="1030466"/>
            <a:ext cx="3390902" cy="547072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La </a:t>
            </a:r>
            <a:r>
              <a:rPr b="1"/>
              <a:t>gentrificació</a:t>
            </a:r>
            <a:r>
              <a:t> actúa sobre </a:t>
            </a:r>
            <a:r>
              <a:rPr b="1"/>
              <a:t>barris degradats i/o populars</a:t>
            </a:r>
            <a:r>
              <a:t>, sovint en </a:t>
            </a:r>
            <a:r>
              <a:rPr b="1"/>
              <a:t>el centre o nuclis antics </a:t>
            </a:r>
            <a:r>
              <a:t>de les ciutats, però també en </a:t>
            </a:r>
            <a:r>
              <a:rPr b="1"/>
              <a:t>antigues àrees industrials</a:t>
            </a:r>
            <a:r>
              <a:t>, així que una variable que hem utilitzat és </a:t>
            </a:r>
            <a:r>
              <a:rPr b="1"/>
              <a:t>l’antiguitat o edat mitjana dels edificis d’un barri.</a:t>
            </a:r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t>L’edat mitjana dels edificis del Gòtic, la Ribera i el Raval superen els 100 anys, i la mitjana de la ciutat 54,85 anys</a:t>
            </a:r>
          </a:p>
        </p:txBody>
      </p:sp>
      <p:graphicFrame>
        <p:nvGraphicFramePr>
          <p:cNvPr id="147" name="Table 147"/>
          <p:cNvGraphicFramePr/>
          <p:nvPr/>
        </p:nvGraphicFramePr>
        <p:xfrm>
          <a:off x="685800" y="1130162"/>
          <a:ext cx="4040746" cy="537102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8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edat mitjana dels edificis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(anys)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&gt;100,00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&gt;100,00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&gt;100,00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91,49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91,18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Dreta de l'Eixample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88,01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l'Antiga Esquerra de l'Eixample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85,68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82,70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79,83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74,85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71,64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Nova Esquerra de l'Eixample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66,92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66,55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64,88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64,80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ctr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ca-ES" dirty="0" smtClean="0"/>
              <a:t>mal </a:t>
            </a:r>
            <a:r>
              <a:rPr dirty="0" err="1" smtClean="0"/>
              <a:t>estat</a:t>
            </a:r>
            <a:r>
              <a:rPr dirty="0" smtClean="0"/>
              <a:t> </a:t>
            </a:r>
            <a:r>
              <a:rPr dirty="0" err="1"/>
              <a:t>dels</a:t>
            </a:r>
            <a:r>
              <a:rPr dirty="0"/>
              <a:t> </a:t>
            </a:r>
            <a:r>
              <a:rPr dirty="0" err="1"/>
              <a:t>habitatges</a:t>
            </a:r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ubTitle" sz="half" idx="1"/>
          </p:nvPr>
        </p:nvSpPr>
        <p:spPr>
          <a:xfrm>
            <a:off x="5067298" y="1030466"/>
            <a:ext cx="3390902" cy="547072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D’acord amb les dades del Cens de Població i Habitatges 2011 podem observar </a:t>
            </a:r>
            <a:r>
              <a:rPr b="1"/>
              <a:t>el tant per cent d’habitatges segons el mal estat de l’edifici calculat sobre el nombre total d’habitatges del barri.</a:t>
            </a:r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Habitatges en edificis en mal estat és un altre </a:t>
            </a:r>
            <a:r>
              <a:rPr b="1"/>
              <a:t>indicador de barri degradat. </a:t>
            </a:r>
          </a:p>
        </p:txBody>
      </p:sp>
      <p:graphicFrame>
        <p:nvGraphicFramePr>
          <p:cNvPr id="151" name="Table 151"/>
          <p:cNvGraphicFramePr/>
          <p:nvPr/>
        </p:nvGraphicFramePr>
        <p:xfrm>
          <a:off x="685800" y="1130162"/>
          <a:ext cx="4040746" cy="46996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8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Habitatges en mal estat respecte al barri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</a:p>
                  </a:txBody>
                  <a:tcPr marL="33995" marR="33995" marT="33995" marB="33995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Bon Pastor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9,13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5,35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3,75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2,12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2,06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2,04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1,96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1,77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1,46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1,41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1,26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Gervasi - Galvany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1,03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68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0,95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ctrTitle"/>
          </p:nvPr>
        </p:nvSpPr>
        <p:spPr>
          <a:xfrm>
            <a:off x="1828800" y="165101"/>
            <a:ext cx="6629400" cy="775058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renda mitjana dels barris</a:t>
            </a:r>
          </a:p>
        </p:txBody>
      </p:sp>
      <p:sp>
        <p:nvSpPr>
          <p:cNvPr id="154" name="Shape 154"/>
          <p:cNvSpPr>
            <a:spLocks noGrp="1"/>
          </p:cNvSpPr>
          <p:nvPr>
            <p:ph type="subTitle" sz="half" idx="1"/>
          </p:nvPr>
        </p:nvSpPr>
        <p:spPr>
          <a:xfrm>
            <a:off x="5067298" y="1133341"/>
            <a:ext cx="3390902" cy="536784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A la columna de l’esquerra trobem les dades corresponents a la </a:t>
            </a:r>
            <a:r>
              <a:rPr b="1"/>
              <a:t>renda mitjana del barri respecte a la mitjana de la ciutat a l’any 2007.</a:t>
            </a:r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A la columna de la dreta el </a:t>
            </a:r>
            <a:r>
              <a:rPr b="1"/>
              <a:t>increment en % respecte a la mitjana de la ciutat en el periode 2007-2017.</a:t>
            </a:r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t>Són dades relatives</a:t>
            </a:r>
            <a:r>
              <a:rPr b="0"/>
              <a:t>, però ens permeten </a:t>
            </a:r>
            <a:r>
              <a:t>observar importants canvis en la distribució de la renda</a:t>
            </a:r>
            <a:r>
              <a:rPr b="0"/>
              <a:t> a la ciutat.</a:t>
            </a:r>
          </a:p>
        </p:txBody>
      </p:sp>
      <p:graphicFrame>
        <p:nvGraphicFramePr>
          <p:cNvPr id="155" name="Table 155"/>
          <p:cNvGraphicFramePr/>
          <p:nvPr/>
        </p:nvGraphicFramePr>
        <p:xfrm>
          <a:off x="334850" y="766938"/>
          <a:ext cx="4546242" cy="59259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22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668">
                <a:tc>
                  <a:txBody>
                    <a:bodyPr/>
                    <a:lstStyle/>
                    <a:p>
                      <a:pPr algn="l" defTabSz="914400">
                        <a:defRPr sz="1300" b="1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algn="l" defTabSz="914400">
                        <a:defRPr sz="1300" b="1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el Raval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algn="ctr" defTabSz="914400">
                        <a:def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64,7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algn="ctr" defTabSz="914400">
                        <a:def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10,05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66,7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19,34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73,3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12,14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4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80,2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23,94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82,7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19,71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57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Provençals del Poblenou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85,7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19,37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 - Badal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85,9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-5,70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Horta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85,9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-7,10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85,9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-9,55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86,5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22,66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89,5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10,61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Font de la Guatlla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90,4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-8,30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Guinardó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-14,95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57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93,4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-12,53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94,5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5,71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43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Baix Guinardó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96,6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-4,76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34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Diagonal Mar i Front Mar. del Poblenou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101,1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48,47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101,8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0,00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101,9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2,45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675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Parc i la Llacuna del Poblenou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103,2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-2,71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103,8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0,39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d'en Grassot i Gràcia Nova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104,3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1,34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366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107,9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-1,30</a:t>
                      </a:r>
                    </a:p>
                  </a:txBody>
                  <a:tcPr marL="19254" marR="19254" marT="19254" marB="1925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ctrTitle"/>
          </p:nvPr>
        </p:nvSpPr>
        <p:spPr>
          <a:xfrm>
            <a:off x="685800" y="165100"/>
            <a:ext cx="7772400" cy="749301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canvis de domicili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ubTitle" sz="half" idx="1"/>
          </p:nvPr>
        </p:nvSpPr>
        <p:spPr>
          <a:xfrm>
            <a:off x="5067298" y="914398"/>
            <a:ext cx="3390902" cy="577850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El dataset canvis de domicili reflecta </a:t>
            </a:r>
            <a:r>
              <a:rPr b="1"/>
              <a:t>més d’un milió de canvis de domicili en deu anys</a:t>
            </a:r>
            <a:r>
              <a:t>, i ens diu el barri de </a:t>
            </a:r>
            <a:r>
              <a:rPr b="1"/>
              <a:t>procedència i el de destí.</a:t>
            </a:r>
          </a:p>
          <a:p>
            <a:pPr algn="l">
              <a:lnSpc>
                <a:spcPct val="150000"/>
              </a:lnSpc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S’ha seleccionat els moviments des de </a:t>
            </a:r>
            <a:r>
              <a:rPr b="1"/>
              <a:t>barris del 30% de renda superior cap a barris de renda mitjana i baixa, </a:t>
            </a:r>
            <a:r>
              <a:t>per veure </a:t>
            </a:r>
            <a:r>
              <a:rPr b="1"/>
              <a:t>quines són les preferències dels estrats més benestants en aquest sentit.</a:t>
            </a:r>
          </a:p>
          <a:p>
            <a:pPr algn="l">
              <a:lnSpc>
                <a:spcPct val="150000"/>
              </a:lnSpc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t>Dades normalitzades.</a:t>
            </a:r>
          </a:p>
        </p:txBody>
      </p:sp>
      <p:graphicFrame>
        <p:nvGraphicFramePr>
          <p:cNvPr id="159" name="Table 159"/>
          <p:cNvGraphicFramePr/>
          <p:nvPr/>
        </p:nvGraphicFramePr>
        <p:xfrm>
          <a:off x="412124" y="1030465"/>
          <a:ext cx="4471873" cy="55476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3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Vila de Gràcia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1,00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0,69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Sagrada Família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0,63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Raval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0,61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Antoni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0,60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Fort Pienc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0,44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d'en Grassot i Gràcia Nova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0,44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 Sec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0,41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Pere, Santa Caterina i la Ribera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0,36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Sants - Badal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0,33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Camp de l'Arpa del Clot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0,30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0,28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Baix Guinardó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0,27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Barri Gòtic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Hostafrancs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Horta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0,20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 Parc i la Llacuna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0,15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Barceloneta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0,15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Sant Andreu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0,13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15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Diagonal Mar i el Front Marítim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0,13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Provençals del Poblenou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0,11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123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la Font de la Guatlla</a:t>
                      </a:r>
                    </a:p>
                  </a:txBody>
                  <a:tcPr marL="21541" marR="21541" marT="21541" marB="21541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3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0,11</a:t>
                      </a:r>
                    </a:p>
                  </a:txBody>
                  <a:tcPr marL="21541" marR="21541" marT="21541" marB="21541" anchor="b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1835</Words>
  <Application>Microsoft Office PowerPoint</Application>
  <PresentationFormat>Presentación en pantalla (4:3)</PresentationFormat>
  <Paragraphs>488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Liberation Sans</vt:lpstr>
      <vt:lpstr>Tema de Office</vt:lpstr>
      <vt:lpstr>Presentación de PowerPoint</vt:lpstr>
      <vt:lpstr>Gentrificació</vt:lpstr>
      <vt:lpstr>Objectiu</vt:lpstr>
      <vt:lpstr>Metodologia (1)</vt:lpstr>
      <vt:lpstr>Metodologia (2)</vt:lpstr>
      <vt:lpstr>edat mitjana dels edificis per barris</vt:lpstr>
      <vt:lpstr>mal estat dels habitatges</vt:lpstr>
      <vt:lpstr>renda mitjana dels barris</vt:lpstr>
      <vt:lpstr>canvis de domicili</vt:lpstr>
      <vt:lpstr>% increment del preu de l’habitatge</vt:lpstr>
      <vt:lpstr>% increment població amb titulació superior</vt:lpstr>
      <vt:lpstr>habitatges turístics / 1000 hab.</vt:lpstr>
      <vt:lpstr>restaurants / 1000 hab.</vt:lpstr>
      <vt:lpstr>Índex de gentrificació</vt:lpstr>
      <vt:lpstr>anàlisi i conclusions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Departament d'Educació</cp:lastModifiedBy>
  <cp:revision>13</cp:revision>
  <cp:lastPrinted>2019-05-06T09:34:23Z</cp:lastPrinted>
  <dcterms:modified xsi:type="dcterms:W3CDTF">2019-05-06T14:16:51Z</dcterms:modified>
</cp:coreProperties>
</file>