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B18F6B"/>
    <a:srgbClr val="462A0A"/>
    <a:srgbClr val="B89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47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8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28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81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02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01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88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13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43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8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6A22-817D-4349-96B9-D6A34DC756D1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40F5-5F41-4388-B2EB-D0B44C1AA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5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laptop tumbl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6"/>
          <a:stretch/>
        </p:blipFill>
        <p:spPr bwMode="auto">
          <a:xfrm>
            <a:off x="3281367" y="231818"/>
            <a:ext cx="8653056" cy="6452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257574" y="231819"/>
            <a:ext cx="5795495" cy="6452315"/>
          </a:xfrm>
          <a:prstGeom prst="parallelogram">
            <a:avLst>
              <a:gd name="adj" fmla="val 26545"/>
            </a:avLst>
          </a:prstGeom>
          <a:solidFill>
            <a:schemeClr val="bg2"/>
          </a:solidFill>
          <a:ln>
            <a:solidFill>
              <a:srgbClr val="E7E6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riángulo rectángulo 5"/>
          <p:cNvSpPr/>
          <p:nvPr/>
        </p:nvSpPr>
        <p:spPr>
          <a:xfrm rot="10800000" flipH="1">
            <a:off x="257576" y="231818"/>
            <a:ext cx="1532587" cy="6452314"/>
          </a:xfrm>
          <a:prstGeom prst="rtTriangl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65298" y="416188"/>
            <a:ext cx="4122612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bold Blocky" panose="02000500000000000000" pitchFamily="2" charset="0"/>
              </a:rPr>
              <a:t>L’ÚS D’INTERNET A LES BIBLIOTEQUES SEGONS LA RENDA FAMILIAR</a:t>
            </a:r>
            <a:endParaRPr lang="es-E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bold Blocky" panose="02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0024" y="4847874"/>
            <a:ext cx="22065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aliens and cows" panose="02000506040000020004" pitchFamily="2" charset="0"/>
              </a:rPr>
              <a:t>JIALIU DÍAZ</a:t>
            </a:r>
          </a:p>
          <a:p>
            <a:r>
              <a:rPr lang="es-ES" sz="2800" dirty="0" smtClean="0">
                <a:latin typeface="aliens and cows" panose="02000506040000020004" pitchFamily="2" charset="0"/>
              </a:rPr>
              <a:t>SERGI FIBLA</a:t>
            </a:r>
          </a:p>
          <a:p>
            <a:r>
              <a:rPr lang="es-ES" sz="2800" dirty="0" smtClean="0">
                <a:latin typeface="aliens and cows" panose="02000506040000020004" pitchFamily="2" charset="0"/>
              </a:rPr>
              <a:t>JÚLIA LÓPEZ</a:t>
            </a:r>
            <a:endParaRPr lang="es-ES" sz="2800" dirty="0">
              <a:latin typeface="aliens and cows" panose="02000506040000020004" pitchFamily="2" charset="0"/>
            </a:endParaRPr>
          </a:p>
          <a:p>
            <a:r>
              <a:rPr lang="es-ES" sz="2800" dirty="0">
                <a:latin typeface="aliens and cows" panose="02000506040000020004" pitchFamily="2" charset="0"/>
              </a:rPr>
              <a:t>ÀLEX SALVADOR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10" name="Picture 2" descr="Resultat d'imatges de logo fedac amil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52" y="5068064"/>
            <a:ext cx="2326558" cy="10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6053069" y="5448037"/>
            <a:ext cx="5881354" cy="789797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025250" y="5612102"/>
            <a:ext cx="621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spc="-150" dirty="0" smtClean="0">
                <a:latin typeface="aliens and cows" panose="02000506040000020004" pitchFamily="2" charset="0"/>
              </a:rPr>
              <a:t>Amb la col·laboració de Júlia Lorenzo i Aldo Santander</a:t>
            </a:r>
            <a:endParaRPr lang="ca-ES" sz="2400" spc="-150" dirty="0">
              <a:latin typeface="aliens and cows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5048518" y="476519"/>
            <a:ext cx="90152" cy="1159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Imatge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r="12971"/>
          <a:stretch/>
        </p:blipFill>
        <p:spPr bwMode="auto">
          <a:xfrm flipH="1">
            <a:off x="3490175" y="0"/>
            <a:ext cx="8701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67554" y="489734"/>
            <a:ext cx="7173533" cy="5878532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ca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cs typeface="Arial" panose="020B0604020202020204" pitchFamily="34" charset="0"/>
              </a:rPr>
              <a:t>INTRODUCCIO</a:t>
            </a:r>
            <a:endParaRPr lang="ca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600"/>
              </a:spcAft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L’objectiu principal d’aquest estudi era esbrinar si la renda per càpita de les famílies de cada districte tenia alguna relació amb l’ús que es feia d’internet a les biblioteques. </a:t>
            </a:r>
          </a:p>
          <a:p>
            <a:pPr algn="just">
              <a:spcAft>
                <a:spcPts val="1600"/>
              </a:spcAft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Durant el projecte hem descobert la </a:t>
            </a:r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​bretxa digita​l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concepte que defineix la desigualtat provocada per l’adveniment de l’anomenada societat de la informació entre els grups de població que tenen accés a internet i a les tecnologies de la informació i la comunicació (TIC) i els que no en tenen.  Aquest fenomen fa que els que més tenen disposin de més informació, per tant més enriquiment cultural i més oportunitats, i deixa a una banda les persones que, malauradament, no tenen recursos. </a:t>
            </a:r>
          </a:p>
          <a:p>
            <a:pPr algn="just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La bretxa digital es relaciona directament amb la renda per càpita, és a dir, si un territori té una renda per càpita alta els seus habitants tenen més possibilitats de disposar de més informació, i pel contrari, aquells districtes amb una renda per càpita baixa tenen menys possibilitats de disposar-ne.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5859880" y="562301"/>
            <a:ext cx="38636" cy="10740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0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17656"/>
            <a:ext cx="10161431" cy="1642963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462A0A"/>
                </a:solidFill>
              </a:ln>
              <a:solidFill>
                <a:srgbClr val="462A0A"/>
              </a:solidFill>
            </a:endParaRPr>
          </a:p>
        </p:txBody>
      </p:sp>
      <p:pic>
        <p:nvPicPr>
          <p:cNvPr id="2050" name="Picture 2" descr="https://lh3.googleusercontent.com/OuYhwsGlyJGlN2Kp_tXL7pyhhNrsxT7lQHaKuXFSkDp0qbej7M8OszMkTrxERH4PCPCN-F_pYiBbqFKf5VqWjVEjtbHiVgR9hsaGkVIWw3CWxOJx3B7_9fcQkjK6gXid4W-n4w1HAt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415" r="1055" b="2054"/>
          <a:stretch/>
        </p:blipFill>
        <p:spPr bwMode="auto">
          <a:xfrm>
            <a:off x="302651" y="2331076"/>
            <a:ext cx="6341800" cy="3992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KhJ44rGiuFDui74i8dU_iMMnKrvghyVWH5kyjySf1ZM62-L5G7TxCfXElPZ8a2nf9ThMeYBQWsEbfX_LOCKGBDGP1Ej0gdS0WQd0ICICCIJLeul_1nMkASinJ0xkgu72rEMDi6lqV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87" y="2331076"/>
            <a:ext cx="5333032" cy="39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60607" y="577417"/>
            <a:ext cx="9440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RENDA X DISTRICTE</a:t>
            </a:r>
            <a:endParaRPr lang="es-E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ogue" pitchFamily="2" charset="0"/>
              <a:ea typeface="FISH&amp;CHI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255098" y="0"/>
            <a:ext cx="4936902" cy="6858000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https://lh3.googleusercontent.com/xL2Ul4VJZRgr4bUo5Pab5QSc_9EEnjk7k0MZwiW2SK4I8rFSi3TLIUqUZ25sT3CgsiImCBznW3c4PGglnglD_8O3ThJ4kcvycsprn8XUtz-RXkDOjgJtwkzJgr-UsTstNnUfgXTxP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878"/>
            <a:ext cx="7255099" cy="48745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332362" y="275752"/>
            <a:ext cx="478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ELS MAPES: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La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Renda per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capita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per </a:t>
            </a:r>
            <a:r>
              <a:rPr lang="ca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districtes</a:t>
            </a:r>
            <a:endParaRPr lang="ca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ogue" pitchFamily="2" charset="0"/>
              <a:ea typeface="FISH&amp;CHIPS" panose="02000603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57375" y="2604582"/>
            <a:ext cx="39323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Districte amb major renda per càpita:  </a:t>
            </a:r>
          </a:p>
          <a:p>
            <a:pPr algn="ctr"/>
            <a:r>
              <a:rPr lang="ca-ES" sz="2400" b="1" dirty="0" smtClean="0">
                <a:latin typeface="Roboto"/>
              </a:rPr>
              <a:t>   </a:t>
            </a:r>
          </a:p>
          <a:p>
            <a:pPr algn="ctr"/>
            <a:r>
              <a:rPr lang="ca-ES" sz="3600" b="1" dirty="0" smtClean="0">
                <a:latin typeface="FISH&amp;CHIPS" panose="02000603000000000000" pitchFamily="2" charset="0"/>
                <a:ea typeface="FISH&amp;CHIPS" panose="02000603000000000000" pitchFamily="2" charset="0"/>
              </a:rPr>
              <a:t>SARRIA SANT- GERVASI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757375" y="4429487"/>
            <a:ext cx="4048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Districte amb menor renda per càpita: </a:t>
            </a:r>
          </a:p>
          <a:p>
            <a:r>
              <a:rPr lang="ca-ES" sz="2400" b="1" dirty="0" smtClean="0">
                <a:latin typeface="Roboto"/>
              </a:rPr>
              <a:t>   </a:t>
            </a:r>
          </a:p>
          <a:p>
            <a:pPr algn="ctr"/>
            <a:r>
              <a:rPr lang="ca-ES" sz="2400" b="1" dirty="0">
                <a:latin typeface="Roboto"/>
                <a:ea typeface="FISH&amp;CHIPS" panose="02000603000000000000" pitchFamily="2" charset="0"/>
              </a:rPr>
              <a:t> </a:t>
            </a:r>
            <a:r>
              <a:rPr lang="ca-ES" sz="3600" b="1" dirty="0" smtClean="0">
                <a:latin typeface="FISH&amp;CHIPS" panose="02000603000000000000" pitchFamily="2" charset="0"/>
                <a:ea typeface="FISH&amp;CHIPS" panose="02000603000000000000" pitchFamily="2" charset="0"/>
              </a:rPr>
              <a:t>NOU BARRIS</a:t>
            </a:r>
            <a:endParaRPr lang="ca-ES" sz="3600" dirty="0" smtClean="0">
              <a:latin typeface="FISH&amp;CHIPS" panose="02000603000000000000" pitchFamily="2" charset="0"/>
              <a:ea typeface="FISH&amp;CHIPS" panose="02000603000000000000" pitchFamily="2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4280273" y="128299"/>
            <a:ext cx="1976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000000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NOU BARRIS</a:t>
            </a:r>
            <a:endParaRPr lang="es-ES" sz="3600" dirty="0">
              <a:latin typeface="FISH&amp;CHIPS" panose="02000603000000000000" pitchFamily="2" charset="0"/>
              <a:ea typeface="FISH&amp;CHIPS" panose="02000603000000000000" pitchFamily="2" charset="0"/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4188242" y="754589"/>
            <a:ext cx="783003" cy="1246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3041192" y="2923504"/>
            <a:ext cx="230042" cy="30239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 flipV="1">
            <a:off x="10715256" y="922152"/>
            <a:ext cx="25751" cy="10303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1673971" y="5998035"/>
            <a:ext cx="3337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 smtClean="0">
                <a:latin typeface="FISH&amp;CHIPS" panose="02000603000000000000" pitchFamily="2" charset="0"/>
                <a:ea typeface="FISH&amp;CHIPS" panose="02000603000000000000" pitchFamily="2" charset="0"/>
              </a:rPr>
              <a:t>SARRIA </a:t>
            </a:r>
            <a:r>
              <a:rPr lang="ca-ES" sz="3600" b="1" dirty="0">
                <a:latin typeface="FISH&amp;CHIPS" panose="02000603000000000000" pitchFamily="2" charset="0"/>
                <a:ea typeface="FISH&amp;CHIPS" panose="02000603000000000000" pitchFamily="2" charset="0"/>
              </a:rPr>
              <a:t>SANT- GERVASI</a:t>
            </a:r>
            <a:endParaRPr lang="es-ES" sz="3600" dirty="0"/>
          </a:p>
        </p:txBody>
      </p:sp>
      <p:cxnSp>
        <p:nvCxnSpPr>
          <p:cNvPr id="22" name="Conector recto 21"/>
          <p:cNvCxnSpPr/>
          <p:nvPr/>
        </p:nvCxnSpPr>
        <p:spPr>
          <a:xfrm flipV="1">
            <a:off x="11387072" y="3747834"/>
            <a:ext cx="90152" cy="5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1387072" y="3981448"/>
            <a:ext cx="98735" cy="49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1427854" y="3880269"/>
            <a:ext cx="94445" cy="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5186325" y="6175991"/>
            <a:ext cx="90152" cy="5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5186325" y="6409605"/>
            <a:ext cx="98735" cy="49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V="1">
            <a:off x="5227107" y="6308426"/>
            <a:ext cx="94445" cy="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6063250" y="303376"/>
            <a:ext cx="90152" cy="5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6063250" y="536990"/>
            <a:ext cx="98735" cy="49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6104032" y="435811"/>
            <a:ext cx="94445" cy="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10766765" y="5620169"/>
            <a:ext cx="90152" cy="5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10766765" y="5853783"/>
            <a:ext cx="98735" cy="49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10807547" y="5752604"/>
            <a:ext cx="94445" cy="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H="1" flipV="1">
            <a:off x="4082602" y="455851"/>
            <a:ext cx="16068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4121723" y="551019"/>
            <a:ext cx="121568" cy="39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H="1" flipV="1">
            <a:off x="4141696" y="323008"/>
            <a:ext cx="93092" cy="411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 flipV="1">
            <a:off x="1347205" y="6314437"/>
            <a:ext cx="16068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1386326" y="6409605"/>
            <a:ext cx="121568" cy="39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H="1" flipV="1">
            <a:off x="1406299" y="6181594"/>
            <a:ext cx="93092" cy="411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H="1" flipV="1">
            <a:off x="7918658" y="3887390"/>
            <a:ext cx="16068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V="1">
            <a:off x="7957779" y="3982558"/>
            <a:ext cx="121568" cy="39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H="1" flipV="1">
            <a:off x="7977752" y="3754547"/>
            <a:ext cx="93092" cy="411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H="1" flipV="1">
            <a:off x="8708345" y="5719396"/>
            <a:ext cx="16068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 flipV="1">
            <a:off x="8747466" y="5814564"/>
            <a:ext cx="121568" cy="39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H="1" flipV="1">
            <a:off x="8767439" y="5586553"/>
            <a:ext cx="93092" cy="411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H="1" flipV="1">
            <a:off x="9040073" y="3594135"/>
            <a:ext cx="12878" cy="924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H="1" flipV="1">
            <a:off x="2588654" y="5999795"/>
            <a:ext cx="12878" cy="924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99245"/>
            <a:ext cx="11165983" cy="1390918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41667" y="647029"/>
            <a:ext cx="111917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US D’INTERNET A LES BIBLIOTEQUES</a:t>
            </a:r>
            <a:endParaRPr lang="es-E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ogue" pitchFamily="2" charset="0"/>
              <a:ea typeface="FISH&amp;CHIPS" panose="02000603000000000000" pitchFamily="2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3639" y="698546"/>
            <a:ext cx="90152" cy="11591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https://lh6.googleusercontent.com/rcCoxSoqaBndBfKDi5CmCki9RP9XqI8u5nTrg8d6SkxA-oei_ztKw7hLH56s3rJ4KKghzawrHoMxrzYbb5k9mAX8Zb4N4rhS84bnbfTeP3lZ1PzQUZbIIn5CKpP2bP1oCei8WMbnVX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939" r="1094" b="1102"/>
          <a:stretch/>
        </p:blipFill>
        <p:spPr bwMode="auto">
          <a:xfrm>
            <a:off x="302653" y="2116363"/>
            <a:ext cx="6343200" cy="44218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6.googleusercontent.com/f02prADffybTjHNLIV_IPzMA6ivZ6-PuRTB5R3K1KycB6O1Kn30Habo4NVgCERrvT-woKkYtnmZIPNzgeh2LodUB3D297Vx9vX7Hv-dNcWAiyaFMxgTHD9mCnvcZQYEMw2DJ5LH2VH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923" r="980" b="1539"/>
          <a:stretch/>
        </p:blipFill>
        <p:spPr bwMode="auto">
          <a:xfrm>
            <a:off x="6671611" y="3250200"/>
            <a:ext cx="5331600" cy="32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s://lh3.googleusercontent.com/GU_GA0MbQk6EXr-4QkWJODEM1yrTbp0dWQ82lg07MUqsbTR7RTsZnmdkuFF-TNBBF39On8WPMLvonePlf7MVMB7IUHunouB4q7pi9hkJjHP57gO5kra7tKMZChhRQqX-uIjNufuok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2252"/>
            <a:ext cx="7260743" cy="48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260743" y="0"/>
            <a:ext cx="4936902" cy="6858000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332362" y="275752"/>
            <a:ext cx="4782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ea typeface="FISH&amp;CHIPS" panose="02000603000000000000" pitchFamily="2" charset="0"/>
              </a:rPr>
              <a:t>ELS MAPES: L’US D’INTERNET A LES BIBLIOTEQUES PER DISTRICTES 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ogue" pitchFamily="2" charset="0"/>
              <a:ea typeface="FISH&amp;CHIPS" panose="02000603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10152" y="3076181"/>
            <a:ext cx="393234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Districte amb major ús d’internet a les biblioteques:</a:t>
            </a:r>
          </a:p>
          <a:p>
            <a:pPr algn="ctr"/>
            <a:endParaRPr lang="ca-ES" sz="1200" b="1" dirty="0">
              <a:latin typeface="Roboto"/>
            </a:endParaRPr>
          </a:p>
          <a:p>
            <a:pPr algn="ctr"/>
            <a:r>
              <a:rPr lang="ca-ES" sz="3600" b="1" dirty="0" smtClean="0">
                <a:latin typeface="FISH&amp;CHIPS" panose="02000603000000000000" pitchFamily="2" charset="0"/>
                <a:ea typeface="FISH&amp;CHIPS" panose="02000603000000000000" pitchFamily="2" charset="0"/>
              </a:rPr>
              <a:t>EIXAMPLE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757375" y="4563997"/>
            <a:ext cx="40482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Districte </a:t>
            </a:r>
            <a:r>
              <a:rPr lang="ca-ES" sz="2000" smtClean="0">
                <a:latin typeface="Arial" panose="020B0604020202020204" pitchFamily="34" charset="0"/>
                <a:cs typeface="Arial" panose="020B0604020202020204" pitchFamily="34" charset="0"/>
              </a:rPr>
              <a:t>amb menor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ús d’internet a les biblioteques: 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200" b="1" dirty="0" smtClean="0">
              <a:latin typeface="Roboto"/>
            </a:endParaRPr>
          </a:p>
          <a:p>
            <a:pPr algn="ctr"/>
            <a:r>
              <a:rPr lang="ca-ES" sz="3600" b="1" dirty="0" smtClean="0">
                <a:latin typeface="FISH&amp;CHIPS" panose="02000603000000000000" pitchFamily="2" charset="0"/>
                <a:ea typeface="FISH&amp;CHIPS" panose="02000603000000000000" pitchFamily="2" charset="0"/>
              </a:rPr>
              <a:t>SARRIA </a:t>
            </a:r>
            <a:r>
              <a:rPr lang="ca-ES" sz="3600" b="1" dirty="0">
                <a:latin typeface="FISH&amp;CHIPS" panose="02000603000000000000" pitchFamily="2" charset="0"/>
                <a:ea typeface="FISH&amp;CHIPS" panose="02000603000000000000" pitchFamily="2" charset="0"/>
              </a:rPr>
              <a:t>SANT- GERVASI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4280273" y="128299"/>
            <a:ext cx="1976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000000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NOU BARRIS</a:t>
            </a:r>
            <a:endParaRPr lang="es-ES" sz="3600" dirty="0">
              <a:latin typeface="FISH&amp;CHIPS" panose="02000603000000000000" pitchFamily="2" charset="0"/>
              <a:ea typeface="FISH&amp;CHIPS" panose="02000603000000000000" pitchFamily="2" charset="0"/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4188242" y="754589"/>
            <a:ext cx="783003" cy="1246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3041192" y="2949262"/>
            <a:ext cx="217163" cy="29981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11203556" y="309018"/>
            <a:ext cx="53696" cy="91745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1715540" y="5999288"/>
            <a:ext cx="3222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>
                <a:latin typeface="FISH&amp;CHIPS" panose="02000603000000000000" pitchFamily="2" charset="0"/>
                <a:ea typeface="FISH&amp;CHIPS" panose="02000603000000000000" pitchFamily="2" charset="0"/>
              </a:rPr>
              <a:t>SARRIA </a:t>
            </a:r>
            <a:r>
              <a:rPr lang="ca-ES" sz="3600" b="1" dirty="0" smtClean="0">
                <a:latin typeface="FISH&amp;CHIPS" panose="02000603000000000000" pitchFamily="2" charset="0"/>
                <a:ea typeface="FISH&amp;CHIPS" panose="02000603000000000000" pitchFamily="2" charset="0"/>
              </a:rPr>
              <a:t>SANT- </a:t>
            </a:r>
            <a:r>
              <a:rPr lang="ca-ES" sz="3600" b="1" dirty="0">
                <a:latin typeface="FISH&amp;CHIPS" panose="02000603000000000000" pitchFamily="2" charset="0"/>
                <a:ea typeface="FISH&amp;CHIPS" panose="02000603000000000000" pitchFamily="2" charset="0"/>
              </a:rPr>
              <a:t>GERVASI</a:t>
            </a:r>
            <a:endParaRPr lang="es-ES" sz="3600" dirty="0"/>
          </a:p>
        </p:txBody>
      </p:sp>
      <p:cxnSp>
        <p:nvCxnSpPr>
          <p:cNvPr id="22" name="Conector recto 21"/>
          <p:cNvCxnSpPr/>
          <p:nvPr/>
        </p:nvCxnSpPr>
        <p:spPr>
          <a:xfrm flipV="1">
            <a:off x="11601719" y="5540168"/>
            <a:ext cx="90152" cy="5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1601719" y="5773782"/>
            <a:ext cx="98735" cy="49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1642501" y="5672603"/>
            <a:ext cx="94445" cy="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5186325" y="6175991"/>
            <a:ext cx="90152" cy="5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5186325" y="6409605"/>
            <a:ext cx="98735" cy="49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V="1">
            <a:off x="5227107" y="6308426"/>
            <a:ext cx="94445" cy="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6063250" y="303376"/>
            <a:ext cx="90152" cy="5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6063250" y="536990"/>
            <a:ext cx="98735" cy="49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6104032" y="435811"/>
            <a:ext cx="94445" cy="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10625800" y="4040518"/>
            <a:ext cx="90152" cy="5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10625800" y="4274132"/>
            <a:ext cx="98735" cy="49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10666582" y="4172953"/>
            <a:ext cx="94445" cy="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H="1" flipV="1">
            <a:off x="4082602" y="455851"/>
            <a:ext cx="16068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4121723" y="551019"/>
            <a:ext cx="121568" cy="39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H="1" flipV="1">
            <a:off x="4141696" y="323008"/>
            <a:ext cx="93092" cy="411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 flipV="1">
            <a:off x="1347205" y="6314437"/>
            <a:ext cx="16068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1386326" y="6409605"/>
            <a:ext cx="121568" cy="39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H="1" flipV="1">
            <a:off x="1406299" y="6181594"/>
            <a:ext cx="93092" cy="411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H="1" flipV="1">
            <a:off x="7797591" y="5680762"/>
            <a:ext cx="16068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V="1">
            <a:off x="7836712" y="5775930"/>
            <a:ext cx="121568" cy="39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H="1" flipV="1">
            <a:off x="7856685" y="5547919"/>
            <a:ext cx="93092" cy="411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H="1" flipV="1">
            <a:off x="8567380" y="4139745"/>
            <a:ext cx="16068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 flipV="1">
            <a:off x="8606501" y="4234913"/>
            <a:ext cx="121568" cy="39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H="1" flipV="1">
            <a:off x="8626474" y="4006902"/>
            <a:ext cx="93092" cy="411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H="1" flipV="1">
            <a:off x="4000893" y="3257146"/>
            <a:ext cx="1601417" cy="1056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ángulo 43"/>
          <p:cNvSpPr/>
          <p:nvPr/>
        </p:nvSpPr>
        <p:spPr>
          <a:xfrm>
            <a:off x="4971245" y="4314142"/>
            <a:ext cx="1745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000000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L’EIXAMPLE</a:t>
            </a:r>
            <a:endParaRPr lang="es-ES" sz="3600" dirty="0">
              <a:latin typeface="FISH&amp;CHIPS" panose="02000603000000000000" pitchFamily="2" charset="0"/>
              <a:ea typeface="FISH&amp;CHIPS" panose="02000603000000000000" pitchFamily="2" charset="0"/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cxnSp>
        <p:nvCxnSpPr>
          <p:cNvPr id="63" name="Conector recto 62"/>
          <p:cNvCxnSpPr/>
          <p:nvPr/>
        </p:nvCxnSpPr>
        <p:spPr>
          <a:xfrm flipH="1" flipV="1">
            <a:off x="4787492" y="4595374"/>
            <a:ext cx="16068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V="1">
            <a:off x="4826613" y="4690542"/>
            <a:ext cx="121568" cy="39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H="1" flipV="1">
            <a:off x="4846586" y="4462531"/>
            <a:ext cx="93092" cy="411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 flipV="1">
            <a:off x="6695295" y="4512482"/>
            <a:ext cx="90152" cy="5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6695295" y="4746096"/>
            <a:ext cx="98735" cy="49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V="1">
            <a:off x="6736077" y="4644917"/>
            <a:ext cx="94445" cy="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 flipV="1">
            <a:off x="9092487" y="5370490"/>
            <a:ext cx="12878" cy="924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flipH="1" flipV="1">
            <a:off x="2625146" y="6003254"/>
            <a:ext cx="12878" cy="924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4237149" y="476519"/>
            <a:ext cx="90152" cy="1159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Imatge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t="109" r="12065" b="324"/>
          <a:stretch/>
        </p:blipFill>
        <p:spPr bwMode="auto">
          <a:xfrm flipH="1">
            <a:off x="3464417" y="-12315"/>
            <a:ext cx="8727583" cy="6870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43942" y="352771"/>
            <a:ext cx="6529590" cy="61401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a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" pitchFamily="2" charset="0"/>
                <a:cs typeface="Arial" panose="020B0604020202020204" pitchFamily="34" charset="0"/>
              </a:rPr>
              <a:t>CONCLUSIO</a:t>
            </a:r>
          </a:p>
          <a:p>
            <a:pPr algn="ctr"/>
            <a:endParaRPr lang="ca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sz="3600" dirty="0" smtClean="0">
                <a:latin typeface="Vogue" pitchFamily="2" charset="0"/>
                <a:cs typeface="Arial" panose="020B0604020202020204" pitchFamily="34" charset="0"/>
              </a:rPr>
              <a:t>1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En conclusió, segons podem observar en els gràfics i mapes sí que hi ha relació inversa entre la renda per càpita de cada barri i l’ús d’internet que es fa a les biblioteques, tot i que no és definitiva en el cas de les rendes més baixes.</a:t>
            </a:r>
          </a:p>
          <a:p>
            <a:pPr algn="just"/>
            <a:r>
              <a:rPr lang="ca-ES" sz="3600" dirty="0" smtClean="0">
                <a:latin typeface="Vogue" pitchFamily="2" charset="0"/>
                <a:cs typeface="Arial" panose="020B0604020202020204" pitchFamily="34" charset="0"/>
              </a:rPr>
              <a:t>2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a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a reflexió final, creiem que la bretxa digital es fa més palesa si no fem difusió dels recursos en aquests districtes més desafavorits i acompanyem aquests recursos de formació i acompanyament.</a:t>
            </a:r>
          </a:p>
          <a:p>
            <a:r>
              <a:rPr lang="es-ES" sz="2000" dirty="0"/>
              <a:t/>
            </a:r>
            <a:br>
              <a:rPr lang="es-ES" sz="2000" dirty="0"/>
            </a:br>
            <a:endParaRPr lang="ca-E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5499279" y="691091"/>
            <a:ext cx="38636" cy="10740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282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Roboto</vt:lpstr>
      <vt:lpstr>aliens and cows</vt:lpstr>
      <vt:lpstr>Arial</vt:lpstr>
      <vt:lpstr>Calibri</vt:lpstr>
      <vt:lpstr>Calibri Light</vt:lpstr>
      <vt:lpstr>FISH&amp;CHIPS</vt:lpstr>
      <vt:lpstr>Gobold Blocky</vt:lpstr>
      <vt:lpstr>Vogue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Alumne</dc:creator>
  <cp:lastModifiedBy>Alumne</cp:lastModifiedBy>
  <cp:revision>20</cp:revision>
  <dcterms:created xsi:type="dcterms:W3CDTF">2019-05-02T11:04:58Z</dcterms:created>
  <dcterms:modified xsi:type="dcterms:W3CDTF">2019-05-06T14:51:55Z</dcterms:modified>
</cp:coreProperties>
</file>