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049" userDrawn="1">
          <p15:clr>
            <a:srgbClr val="A4A3A4"/>
          </p15:clr>
        </p15:guide>
        <p15:guide id="3" pos="303" userDrawn="1">
          <p15:clr>
            <a:srgbClr val="A4A3A4"/>
          </p15:clr>
        </p15:guide>
        <p15:guide id="4" pos="1651" userDrawn="1">
          <p15:clr>
            <a:srgbClr val="A4A3A4"/>
          </p15:clr>
        </p15:guide>
        <p15:guide id="5" orient="horz" pos="1436" userDrawn="1">
          <p15:clr>
            <a:srgbClr val="A4A3A4"/>
          </p15:clr>
        </p15:guide>
        <p15:guide id="6" orient="horz" pos="2799" userDrawn="1">
          <p15:clr>
            <a:srgbClr val="A4A3A4"/>
          </p15:clr>
        </p15:guide>
        <p15:guide id="7" orient="horz" pos="283" userDrawn="1">
          <p15:clr>
            <a:srgbClr val="A4A3A4"/>
          </p15:clr>
        </p15:guide>
        <p15:guide id="8" orient="horz" pos="4162" userDrawn="1">
          <p15:clr>
            <a:srgbClr val="A4A3A4"/>
          </p15:clr>
        </p15:guide>
        <p15:guide id="9" pos="5064" userDrawn="1">
          <p15:clr>
            <a:srgbClr val="A4A3A4"/>
          </p15:clr>
        </p15:guide>
        <p15:guide id="10" pos="4081" userDrawn="1">
          <p15:clr>
            <a:srgbClr val="A4A3A4"/>
          </p15:clr>
        </p15:guide>
        <p15:guide id="11" pos="4007" userDrawn="1">
          <p15:clr>
            <a:srgbClr val="A4A3A4"/>
          </p15:clr>
        </p15:guide>
        <p15:guide id="12" pos="37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541F6B7-CB58-421E-BDD2-4D9CC5E3548B}">
  <a:tblStyle styleId="{B541F6B7-CB58-421E-BDD2-4D9CC5E3548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74" y="66"/>
      </p:cViewPr>
      <p:guideLst>
        <p:guide orient="horz" pos="2160"/>
        <p:guide pos="3049"/>
        <p:guide pos="303"/>
        <p:guide pos="1651"/>
        <p:guide orient="horz" pos="1436"/>
        <p:guide orient="horz" pos="2799"/>
        <p:guide orient="horz" pos="283"/>
        <p:guide orient="horz" pos="4162"/>
        <p:guide pos="5064"/>
        <p:guide pos="4081"/>
        <p:guide pos="4007"/>
        <p:guide pos="375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415611" y="992767"/>
            <a:ext cx="11360800" cy="27369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415600" y="3778833"/>
            <a:ext cx="11360800" cy="10569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ca-ES" smtClean="0"/>
              <a:pPr/>
              <a:t>‹Nº›</a:t>
            </a:fld>
            <a:endParaRPr lang="ca-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415600" y="1474833"/>
            <a:ext cx="11360800" cy="26181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415600" y="4202967"/>
            <a:ext cx="11360800" cy="17343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ca-ES" smtClean="0"/>
              <a:pPr/>
              <a:t>‹Nº›</a:t>
            </a:fld>
            <a:endParaRPr lang="ca-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ca-ES" smtClean="0"/>
              <a:pPr/>
              <a:t>‹Nº›</a:t>
            </a:fld>
            <a:endParaRPr lang="ca-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15600" y="2867800"/>
            <a:ext cx="11360800" cy="11223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ca-ES" smtClean="0"/>
              <a:pPr/>
              <a:t>‹Nº›</a:t>
            </a:fld>
            <a:endParaRPr lang="ca-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ca-ES" smtClean="0"/>
              <a:pPr/>
              <a:t>‹Nº›</a:t>
            </a:fld>
            <a:endParaRPr lang="ca-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15600" y="593367"/>
            <a:ext cx="113608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ca-ES" smtClean="0"/>
              <a:pPr/>
              <a:t>‹Nº›</a:t>
            </a:fld>
            <a:endParaRPr lang="ca-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15600" y="593367"/>
            <a:ext cx="113608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ca-ES" smtClean="0"/>
              <a:pPr/>
              <a:t>‹Nº›</a:t>
            </a:fld>
            <a:endParaRPr lang="ca-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15600" y="740800"/>
            <a:ext cx="3744000" cy="1007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415600" y="1852800"/>
            <a:ext cx="3744000" cy="42393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ca-ES" smtClean="0"/>
              <a:pPr/>
              <a:t>‹Nº›</a:t>
            </a:fld>
            <a:endParaRPr lang="ca-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53667" y="600200"/>
            <a:ext cx="8490400" cy="54543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ca-ES" smtClean="0"/>
              <a:pPr/>
              <a:t>‹Nº›</a:t>
            </a:fld>
            <a:endParaRPr lang="ca-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6096000" y="-167"/>
            <a:ext cx="6096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400"/>
          </a:p>
        </p:txBody>
      </p:sp>
      <p:sp>
        <p:nvSpPr>
          <p:cNvPr id="37" name="Shape 37"/>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354000" y="3737433"/>
            <a:ext cx="5393600" cy="16467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6586000" y="965433"/>
            <a:ext cx="5116000" cy="49269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ca-ES" smtClean="0"/>
              <a:pPr/>
              <a:t>‹Nº›</a:t>
            </a:fld>
            <a:endParaRPr lang="ca-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415600" y="5640767"/>
            <a:ext cx="7998400" cy="80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ca-ES" smtClean="0"/>
              <a:pPr/>
              <a:t>‹Nº›</a:t>
            </a:fld>
            <a:endParaRPr lang="ca-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15600" y="593367"/>
            <a:ext cx="11360800" cy="7635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11296611" y="6217622"/>
            <a:ext cx="7316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ca-ES" smtClean="0"/>
              <a:pPr/>
              <a:t>‹Nº›</a:t>
            </a:fld>
            <a:endParaRPr lang="ca-E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p:cNvPicPr preferRelativeResize="0"/>
          <p:nvPr/>
        </p:nvPicPr>
        <p:blipFill>
          <a:blip r:embed="rId3">
            <a:alphaModFix/>
          </a:blip>
          <a:stretch>
            <a:fillRect/>
          </a:stretch>
        </p:blipFill>
        <p:spPr>
          <a:xfrm>
            <a:off x="4543188" y="1858465"/>
            <a:ext cx="3105598" cy="3105573"/>
          </a:xfrm>
          <a:prstGeom prst="rect">
            <a:avLst/>
          </a:prstGeom>
          <a:noFill/>
          <a:ln>
            <a:noFill/>
          </a:ln>
        </p:spPr>
      </p:pic>
      <p:pic>
        <p:nvPicPr>
          <p:cNvPr id="55" name="Shape 55"/>
          <p:cNvPicPr preferRelativeResize="0"/>
          <p:nvPr/>
        </p:nvPicPr>
        <p:blipFill>
          <a:blip r:embed="rId4">
            <a:alphaModFix/>
          </a:blip>
          <a:stretch>
            <a:fillRect/>
          </a:stretch>
        </p:blipFill>
        <p:spPr>
          <a:xfrm>
            <a:off x="3348363" y="763498"/>
            <a:ext cx="1833326" cy="1833326"/>
          </a:xfrm>
          <a:prstGeom prst="rect">
            <a:avLst/>
          </a:prstGeom>
          <a:noFill/>
          <a:ln>
            <a:noFill/>
          </a:ln>
        </p:spPr>
      </p:pic>
      <p:pic>
        <p:nvPicPr>
          <p:cNvPr id="56" name="Shape 56"/>
          <p:cNvPicPr preferRelativeResize="0"/>
          <p:nvPr/>
        </p:nvPicPr>
        <p:blipFill>
          <a:blip r:embed="rId5">
            <a:alphaModFix/>
          </a:blip>
          <a:stretch>
            <a:fillRect/>
          </a:stretch>
        </p:blipFill>
        <p:spPr>
          <a:xfrm>
            <a:off x="5222975" y="-19429"/>
            <a:ext cx="1779872" cy="1779897"/>
          </a:xfrm>
          <a:prstGeom prst="rect">
            <a:avLst/>
          </a:prstGeom>
          <a:noFill/>
          <a:ln>
            <a:noFill/>
          </a:ln>
        </p:spPr>
      </p:pic>
      <p:pic>
        <p:nvPicPr>
          <p:cNvPr id="57" name="Shape 57"/>
          <p:cNvPicPr preferRelativeResize="0"/>
          <p:nvPr/>
        </p:nvPicPr>
        <p:blipFill>
          <a:blip r:embed="rId6">
            <a:alphaModFix/>
          </a:blip>
          <a:stretch>
            <a:fillRect/>
          </a:stretch>
        </p:blipFill>
        <p:spPr>
          <a:xfrm>
            <a:off x="7201290" y="4240619"/>
            <a:ext cx="1759328" cy="1759334"/>
          </a:xfrm>
          <a:prstGeom prst="rect">
            <a:avLst/>
          </a:prstGeom>
          <a:noFill/>
          <a:ln>
            <a:noFill/>
          </a:ln>
        </p:spPr>
      </p:pic>
      <p:pic>
        <p:nvPicPr>
          <p:cNvPr id="58" name="Shape 58"/>
          <p:cNvPicPr preferRelativeResize="0"/>
          <p:nvPr/>
        </p:nvPicPr>
        <p:blipFill rotWithShape="1">
          <a:blip r:embed="rId7">
            <a:alphaModFix/>
          </a:blip>
          <a:srcRect/>
          <a:stretch/>
        </p:blipFill>
        <p:spPr>
          <a:xfrm>
            <a:off x="2668536" y="2521326"/>
            <a:ext cx="1779872" cy="1779848"/>
          </a:xfrm>
          <a:prstGeom prst="rect">
            <a:avLst/>
          </a:prstGeom>
          <a:noFill/>
          <a:ln>
            <a:noFill/>
          </a:ln>
        </p:spPr>
      </p:pic>
      <p:pic>
        <p:nvPicPr>
          <p:cNvPr id="59" name="Shape 59"/>
          <p:cNvPicPr preferRelativeResize="0"/>
          <p:nvPr/>
        </p:nvPicPr>
        <p:blipFill>
          <a:blip r:embed="rId8">
            <a:alphaModFix/>
          </a:blip>
          <a:stretch>
            <a:fillRect/>
          </a:stretch>
        </p:blipFill>
        <p:spPr>
          <a:xfrm>
            <a:off x="7743588" y="2521314"/>
            <a:ext cx="1779872" cy="1779872"/>
          </a:xfrm>
          <a:prstGeom prst="rect">
            <a:avLst/>
          </a:prstGeom>
          <a:noFill/>
          <a:ln>
            <a:noFill/>
          </a:ln>
        </p:spPr>
      </p:pic>
      <p:pic>
        <p:nvPicPr>
          <p:cNvPr id="60" name="Shape 60"/>
          <p:cNvPicPr preferRelativeResize="0"/>
          <p:nvPr/>
        </p:nvPicPr>
        <p:blipFill>
          <a:blip r:embed="rId9">
            <a:alphaModFix/>
          </a:blip>
          <a:stretch>
            <a:fillRect/>
          </a:stretch>
        </p:blipFill>
        <p:spPr>
          <a:xfrm>
            <a:off x="5222977" y="5062024"/>
            <a:ext cx="1779872" cy="1779872"/>
          </a:xfrm>
          <a:prstGeom prst="rect">
            <a:avLst/>
          </a:prstGeom>
          <a:noFill/>
          <a:ln>
            <a:noFill/>
          </a:ln>
        </p:spPr>
      </p:pic>
      <p:pic>
        <p:nvPicPr>
          <p:cNvPr id="61" name="Shape 61"/>
          <p:cNvPicPr preferRelativeResize="0"/>
          <p:nvPr/>
        </p:nvPicPr>
        <p:blipFill>
          <a:blip r:embed="rId10">
            <a:alphaModFix/>
          </a:blip>
          <a:stretch>
            <a:fillRect/>
          </a:stretch>
        </p:blipFill>
        <p:spPr>
          <a:xfrm>
            <a:off x="3397063" y="4300461"/>
            <a:ext cx="1779872" cy="1779903"/>
          </a:xfrm>
          <a:prstGeom prst="rect">
            <a:avLst/>
          </a:prstGeom>
          <a:noFill/>
          <a:ln>
            <a:noFill/>
          </a:ln>
        </p:spPr>
      </p:pic>
      <p:sp>
        <p:nvSpPr>
          <p:cNvPr id="62" name="Shape 62"/>
          <p:cNvSpPr txBox="1">
            <a:spLocks noGrp="1"/>
          </p:cNvSpPr>
          <p:nvPr>
            <p:ph type="ctrTitle"/>
          </p:nvPr>
        </p:nvSpPr>
        <p:spPr>
          <a:xfrm>
            <a:off x="6275825" y="1354075"/>
            <a:ext cx="3993600" cy="1566600"/>
          </a:xfrm>
          <a:prstGeom prst="rect">
            <a:avLst/>
          </a:prstGeom>
        </p:spPr>
        <p:txBody>
          <a:bodyPr spcFirstLastPara="1" wrap="square" lIns="91425" tIns="91425" rIns="91425" bIns="91425" anchor="t" anchorCtr="0">
            <a:noAutofit/>
          </a:bodyPr>
          <a:lstStyle/>
          <a:p>
            <a:pPr algn="r"/>
            <a:r>
              <a:rPr lang="ca" sz="3600" b="1"/>
              <a:t>la cohesió social</a:t>
            </a:r>
            <a:endParaRPr sz="3600" b="1"/>
          </a:p>
          <a:p>
            <a:pPr algn="r"/>
            <a:r>
              <a:rPr lang="ca" sz="3600" b="1"/>
              <a:t>va per barris</a:t>
            </a:r>
            <a:endParaRPr sz="36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4" name="Shape 134"/>
          <p:cNvPicPr preferRelativeResize="0"/>
          <p:nvPr/>
        </p:nvPicPr>
        <p:blipFill>
          <a:blip r:embed="rId3">
            <a:alphaModFix/>
          </a:blip>
          <a:stretch>
            <a:fillRect/>
          </a:stretch>
        </p:blipFill>
        <p:spPr>
          <a:xfrm>
            <a:off x="555217" y="328324"/>
            <a:ext cx="5935315" cy="5935315"/>
          </a:xfrm>
          <a:prstGeom prst="rect">
            <a:avLst/>
          </a:prstGeom>
          <a:noFill/>
          <a:ln>
            <a:noFill/>
          </a:ln>
        </p:spPr>
      </p:pic>
      <p:sp>
        <p:nvSpPr>
          <p:cNvPr id="132" name="Shape 132"/>
          <p:cNvSpPr txBox="1">
            <a:spLocks noGrp="1"/>
          </p:cNvSpPr>
          <p:nvPr>
            <p:ph type="ctrTitle"/>
          </p:nvPr>
        </p:nvSpPr>
        <p:spPr>
          <a:xfrm>
            <a:off x="4119950" y="96900"/>
            <a:ext cx="6372900" cy="706200"/>
          </a:xfrm>
          <a:prstGeom prst="rect">
            <a:avLst/>
          </a:prstGeom>
        </p:spPr>
        <p:txBody>
          <a:bodyPr spcFirstLastPara="1" wrap="square" lIns="91425" tIns="91425" rIns="91425" bIns="91425" anchor="t" anchorCtr="0">
            <a:noAutofit/>
          </a:bodyPr>
          <a:lstStyle/>
          <a:p>
            <a:pPr algn="r"/>
            <a:r>
              <a:rPr lang="ca" sz="3000" b="1"/>
              <a:t>Seguretat i convivència</a:t>
            </a:r>
            <a:endParaRPr sz="3000" b="1"/>
          </a:p>
          <a:p>
            <a:pPr algn="r"/>
            <a:endParaRPr sz="3600" b="1"/>
          </a:p>
          <a:p>
            <a:pPr algn="r"/>
            <a:endParaRPr sz="3600" b="1"/>
          </a:p>
        </p:txBody>
      </p:sp>
      <p:sp>
        <p:nvSpPr>
          <p:cNvPr id="133" name="Shape 133"/>
          <p:cNvSpPr txBox="1">
            <a:spLocks noGrp="1"/>
          </p:cNvSpPr>
          <p:nvPr>
            <p:ph type="ctrTitle"/>
          </p:nvPr>
        </p:nvSpPr>
        <p:spPr>
          <a:xfrm>
            <a:off x="822960" y="6156960"/>
            <a:ext cx="5105400" cy="554640"/>
          </a:xfrm>
          <a:prstGeom prst="rect">
            <a:avLst/>
          </a:prstGeom>
        </p:spPr>
        <p:txBody>
          <a:bodyPr spcFirstLastPara="1" wrap="square" lIns="91425" tIns="91425" rIns="91425" bIns="91425" anchor="t" anchorCtr="0">
            <a:noAutofit/>
          </a:bodyPr>
          <a:lstStyle/>
          <a:p>
            <a:pPr algn="l"/>
            <a:r>
              <a:rPr lang="ca" sz="1800" b="1" dirty="0"/>
              <a:t>Com més fosc és el color, més incidents.</a:t>
            </a:r>
            <a:endParaRPr sz="1800" b="1" dirty="0"/>
          </a:p>
        </p:txBody>
      </p:sp>
      <p:sp>
        <p:nvSpPr>
          <p:cNvPr id="135" name="Shape 135"/>
          <p:cNvSpPr txBox="1">
            <a:spLocks noGrp="1"/>
          </p:cNvSpPr>
          <p:nvPr>
            <p:ph type="ctrTitle"/>
          </p:nvPr>
        </p:nvSpPr>
        <p:spPr>
          <a:xfrm>
            <a:off x="6757410" y="1264920"/>
            <a:ext cx="4634700" cy="5446680"/>
          </a:xfrm>
          <a:prstGeom prst="rect">
            <a:avLst/>
          </a:prstGeom>
        </p:spPr>
        <p:txBody>
          <a:bodyPr spcFirstLastPara="1" wrap="square" lIns="91425" tIns="91425" rIns="91425" bIns="91425" anchor="t" anchorCtr="0">
            <a:noAutofit/>
          </a:bodyPr>
          <a:lstStyle/>
          <a:p>
            <a:pPr marL="457200" indent="-355600" algn="l">
              <a:buSzPts val="2000"/>
              <a:buChar char="●"/>
            </a:pPr>
            <a:r>
              <a:rPr lang="ca" sz="2000" dirty="0"/>
              <a:t>Els incidents més nombrosos són; convivència veïnal, activitats molestes en espais públics i actes contra la propietat privada.</a:t>
            </a:r>
            <a:endParaRPr sz="2000" dirty="0"/>
          </a:p>
          <a:p>
            <a:pPr algn="l"/>
            <a:endParaRPr sz="2000" dirty="0"/>
          </a:p>
          <a:p>
            <a:pPr marL="457200" indent="-355600" algn="l">
              <a:buSzPts val="2000"/>
              <a:buChar char="●"/>
            </a:pPr>
            <a:r>
              <a:rPr lang="ca" sz="2000" dirty="0"/>
              <a:t>A  Barcelona  tenim  una  taxa  de 7 incidents/100 habitants. </a:t>
            </a:r>
            <a:endParaRPr sz="2000" dirty="0"/>
          </a:p>
          <a:p>
            <a:pPr algn="l">
              <a:buClr>
                <a:srgbClr val="000000"/>
              </a:buClr>
              <a:buSzPts val="1100"/>
            </a:pPr>
            <a:endParaRPr sz="2000" dirty="0">
              <a:solidFill>
                <a:srgbClr val="2F2F2F"/>
              </a:solidFill>
            </a:endParaRPr>
          </a:p>
          <a:p>
            <a:pPr marL="457200" indent="-355600" algn="l">
              <a:buClr>
                <a:srgbClr val="2F2F2F"/>
              </a:buClr>
              <a:buSzPts val="2000"/>
              <a:buChar char="●"/>
            </a:pPr>
            <a:r>
              <a:rPr lang="ca" sz="2000" dirty="0">
                <a:solidFill>
                  <a:srgbClr val="2F2F2F"/>
                </a:solidFill>
              </a:rPr>
              <a:t>Ciutat Vella és el districte amb la proporció d’incidents més elevada.</a:t>
            </a:r>
            <a:endParaRPr sz="2000" dirty="0">
              <a:solidFill>
                <a:srgbClr val="2F2F2F"/>
              </a:solidFill>
            </a:endParaRPr>
          </a:p>
          <a:p>
            <a:pPr algn="l">
              <a:buClr>
                <a:srgbClr val="000000"/>
              </a:buClr>
              <a:buSzPts val="1100"/>
            </a:pPr>
            <a:endParaRPr sz="2000" dirty="0">
              <a:solidFill>
                <a:srgbClr val="2F2F2F"/>
              </a:solidFill>
            </a:endParaRPr>
          </a:p>
          <a:p>
            <a:pPr marL="457200" indent="-355600" algn="l">
              <a:buClr>
                <a:srgbClr val="2F2F2F"/>
              </a:buClr>
              <a:buSzPts val="2000"/>
              <a:buChar char="●"/>
            </a:pPr>
            <a:r>
              <a:rPr lang="ca" sz="2000" dirty="0">
                <a:solidFill>
                  <a:srgbClr val="2F2F2F"/>
                </a:solidFill>
              </a:rPr>
              <a:t>Podem veure una gran diferència entre el nombre d’incidents del barri que més en pateix i el que menys (47,6 incidents/100 hab).</a:t>
            </a:r>
            <a:endParaRPr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ctrTitle"/>
          </p:nvPr>
        </p:nvSpPr>
        <p:spPr>
          <a:xfrm>
            <a:off x="4004550" y="255225"/>
            <a:ext cx="6372900" cy="706200"/>
          </a:xfrm>
          <a:prstGeom prst="rect">
            <a:avLst/>
          </a:prstGeom>
        </p:spPr>
        <p:txBody>
          <a:bodyPr spcFirstLastPara="1" wrap="square" lIns="91425" tIns="91425" rIns="91425" bIns="91425" anchor="t" anchorCtr="0">
            <a:noAutofit/>
          </a:bodyPr>
          <a:lstStyle/>
          <a:p>
            <a:pPr algn="r">
              <a:buSzPts val="1100"/>
            </a:pPr>
            <a:r>
              <a:rPr lang="ca" sz="3000" b="1"/>
              <a:t>Correlació d’indicadors</a:t>
            </a:r>
            <a:endParaRPr sz="3000" b="1"/>
          </a:p>
          <a:p>
            <a:pPr algn="r"/>
            <a:endParaRPr sz="2400" b="1"/>
          </a:p>
          <a:p>
            <a:pPr algn="r"/>
            <a:endParaRPr sz="3600" b="1"/>
          </a:p>
          <a:p>
            <a:pPr algn="r"/>
            <a:endParaRPr sz="3600" b="1"/>
          </a:p>
        </p:txBody>
      </p:sp>
      <p:sp>
        <p:nvSpPr>
          <p:cNvPr id="141" name="Shape 141"/>
          <p:cNvSpPr txBox="1">
            <a:spLocks noGrp="1"/>
          </p:cNvSpPr>
          <p:nvPr>
            <p:ph type="ctrTitle"/>
          </p:nvPr>
        </p:nvSpPr>
        <p:spPr>
          <a:xfrm>
            <a:off x="914400" y="5440680"/>
            <a:ext cx="10515600" cy="1165870"/>
          </a:xfrm>
          <a:prstGeom prst="rect">
            <a:avLst/>
          </a:prstGeom>
        </p:spPr>
        <p:txBody>
          <a:bodyPr spcFirstLastPara="1" wrap="square" lIns="91425" tIns="91425" rIns="91425" bIns="91425" anchor="t" anchorCtr="0">
            <a:noAutofit/>
          </a:bodyPr>
          <a:lstStyle/>
          <a:p>
            <a:pPr algn="l"/>
            <a:r>
              <a:rPr lang="ca" sz="2000" dirty="0"/>
              <a:t>S’observa la</a:t>
            </a:r>
            <a:r>
              <a:rPr lang="ca" sz="2000" b="1" dirty="0"/>
              <a:t> forta correlació entre renda, atur i nivell d’estudis</a:t>
            </a:r>
            <a:r>
              <a:rPr lang="ca" sz="2000" dirty="0"/>
              <a:t> i el seu pes sobre l’índex.  L’esperança de vida correlaciona positivament de manera feble amb la renda i negativament i també feble amb l’atur, el nivell d’estudis i la seguretat. </a:t>
            </a:r>
            <a:endParaRPr sz="2000" dirty="0"/>
          </a:p>
          <a:p>
            <a:pPr algn="l"/>
            <a:endParaRPr sz="1800" dirty="0"/>
          </a:p>
        </p:txBody>
      </p:sp>
      <p:graphicFrame>
        <p:nvGraphicFramePr>
          <p:cNvPr id="142" name="Shape 142"/>
          <p:cNvGraphicFramePr/>
          <p:nvPr>
            <p:extLst>
              <p:ext uri="{D42A27DB-BD31-4B8C-83A1-F6EECF244321}">
                <p14:modId xmlns:p14="http://schemas.microsoft.com/office/powerpoint/2010/main" val="221069540"/>
              </p:ext>
            </p:extLst>
          </p:nvPr>
        </p:nvGraphicFramePr>
        <p:xfrm>
          <a:off x="1417320" y="961428"/>
          <a:ext cx="9109073" cy="4067776"/>
        </p:xfrm>
        <a:graphic>
          <a:graphicData uri="http://schemas.openxmlformats.org/drawingml/2006/table">
            <a:tbl>
              <a:tblPr>
                <a:noFill/>
                <a:tableStyleId>{B541F6B7-CB58-421E-BDD2-4D9CC5E3548B}</a:tableStyleId>
              </a:tblPr>
              <a:tblGrid>
                <a:gridCol w="1513930">
                  <a:extLst>
                    <a:ext uri="{9D8B030D-6E8A-4147-A177-3AD203B41FA5}">
                      <a16:colId xmlns:a16="http://schemas.microsoft.com/office/drawing/2014/main" val="20000"/>
                    </a:ext>
                  </a:extLst>
                </a:gridCol>
                <a:gridCol w="966885">
                  <a:extLst>
                    <a:ext uri="{9D8B030D-6E8A-4147-A177-3AD203B41FA5}">
                      <a16:colId xmlns:a16="http://schemas.microsoft.com/office/drawing/2014/main" val="20001"/>
                    </a:ext>
                  </a:extLst>
                </a:gridCol>
                <a:gridCol w="763317">
                  <a:extLst>
                    <a:ext uri="{9D8B030D-6E8A-4147-A177-3AD203B41FA5}">
                      <a16:colId xmlns:a16="http://schemas.microsoft.com/office/drawing/2014/main" val="20002"/>
                    </a:ext>
                  </a:extLst>
                </a:gridCol>
                <a:gridCol w="801512">
                  <a:extLst>
                    <a:ext uri="{9D8B030D-6E8A-4147-A177-3AD203B41FA5}">
                      <a16:colId xmlns:a16="http://schemas.microsoft.com/office/drawing/2014/main" val="20003"/>
                    </a:ext>
                  </a:extLst>
                </a:gridCol>
                <a:gridCol w="1119554">
                  <a:extLst>
                    <a:ext uri="{9D8B030D-6E8A-4147-A177-3AD203B41FA5}">
                      <a16:colId xmlns:a16="http://schemas.microsoft.com/office/drawing/2014/main" val="20004"/>
                    </a:ext>
                  </a:extLst>
                </a:gridCol>
                <a:gridCol w="890550">
                  <a:extLst>
                    <a:ext uri="{9D8B030D-6E8A-4147-A177-3AD203B41FA5}">
                      <a16:colId xmlns:a16="http://schemas.microsoft.com/office/drawing/2014/main" val="20005"/>
                    </a:ext>
                  </a:extLst>
                </a:gridCol>
                <a:gridCol w="1081387">
                  <a:extLst>
                    <a:ext uri="{9D8B030D-6E8A-4147-A177-3AD203B41FA5}">
                      <a16:colId xmlns:a16="http://schemas.microsoft.com/office/drawing/2014/main" val="20006"/>
                    </a:ext>
                  </a:extLst>
                </a:gridCol>
                <a:gridCol w="1094119">
                  <a:extLst>
                    <a:ext uri="{9D8B030D-6E8A-4147-A177-3AD203B41FA5}">
                      <a16:colId xmlns:a16="http://schemas.microsoft.com/office/drawing/2014/main" val="20007"/>
                    </a:ext>
                  </a:extLst>
                </a:gridCol>
                <a:gridCol w="877819">
                  <a:extLst>
                    <a:ext uri="{9D8B030D-6E8A-4147-A177-3AD203B41FA5}">
                      <a16:colId xmlns:a16="http://schemas.microsoft.com/office/drawing/2014/main" val="20008"/>
                    </a:ext>
                  </a:extLst>
                </a:gridCol>
              </a:tblGrid>
              <a:tr h="508472">
                <a:tc>
                  <a:txBody>
                    <a:bodyPr/>
                    <a:lstStyle/>
                    <a:p>
                      <a:pPr marL="0" lvl="0" indent="0" rtl="0">
                        <a:spcBef>
                          <a:spcPts val="0"/>
                        </a:spcBef>
                        <a:spcAft>
                          <a:spcPts val="0"/>
                        </a:spcAft>
                        <a:buNone/>
                      </a:pPr>
                      <a:endParaRPr sz="1500"/>
                    </a:p>
                  </a:txBody>
                  <a:tcPr marL="30082" marR="30082" marT="96246" marB="96246"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rtl="0">
                        <a:lnSpc>
                          <a:spcPct val="115000"/>
                        </a:lnSpc>
                        <a:spcBef>
                          <a:spcPts val="0"/>
                        </a:spcBef>
                        <a:spcAft>
                          <a:spcPts val="0"/>
                        </a:spcAft>
                        <a:buNone/>
                      </a:pPr>
                      <a:r>
                        <a:rPr lang="ca" sz="1100" b="1"/>
                        <a:t>RENDA</a:t>
                      </a:r>
                      <a:endParaRPr sz="1100" b="1"/>
                    </a:p>
                  </a:txBody>
                  <a:tcPr marL="30082" marR="30082" marT="96246" marB="96246"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A5A5A5"/>
                      </a:solidFill>
                      <a:prstDash val="solid"/>
                      <a:round/>
                      <a:headEnd type="none" w="sm" len="sm"/>
                      <a:tailEnd type="none" w="sm" len="sm"/>
                    </a:lnT>
                    <a:lnB w="9525" cap="flat" cmpd="sng">
                      <a:solidFill>
                        <a:srgbClr val="CCCCCC"/>
                      </a:solidFill>
                      <a:prstDash val="solid"/>
                      <a:round/>
                      <a:headEnd type="none" w="sm" len="sm"/>
                      <a:tailEnd type="none" w="sm" len="sm"/>
                    </a:lnB>
                    <a:solidFill>
                      <a:srgbClr val="BFBFBF"/>
                    </a:solidFill>
                  </a:tcPr>
                </a:tc>
                <a:tc>
                  <a:txBody>
                    <a:bodyPr/>
                    <a:lstStyle/>
                    <a:p>
                      <a:pPr marL="0" lvl="0" indent="0" rtl="0">
                        <a:lnSpc>
                          <a:spcPct val="115000"/>
                        </a:lnSpc>
                        <a:spcBef>
                          <a:spcPts val="0"/>
                        </a:spcBef>
                        <a:spcAft>
                          <a:spcPts val="0"/>
                        </a:spcAft>
                        <a:buNone/>
                      </a:pPr>
                      <a:r>
                        <a:rPr lang="ca" sz="1100" b="1"/>
                        <a:t>ATUR</a:t>
                      </a:r>
                      <a:endParaRPr sz="1100" b="1"/>
                    </a:p>
                  </a:txBody>
                  <a:tcPr marL="30082" marR="30082" marT="96246" marB="96246"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A5A5A5"/>
                      </a:solidFill>
                      <a:prstDash val="solid"/>
                      <a:round/>
                      <a:headEnd type="none" w="sm" len="sm"/>
                      <a:tailEnd type="none" w="sm" len="sm"/>
                    </a:lnT>
                    <a:lnB w="9525" cap="flat" cmpd="sng">
                      <a:solidFill>
                        <a:srgbClr val="CCCCCC"/>
                      </a:solidFill>
                      <a:prstDash val="solid"/>
                      <a:round/>
                      <a:headEnd type="none" w="sm" len="sm"/>
                      <a:tailEnd type="none" w="sm" len="sm"/>
                    </a:lnB>
                    <a:solidFill>
                      <a:srgbClr val="BFBFBF"/>
                    </a:solidFill>
                  </a:tcPr>
                </a:tc>
                <a:tc>
                  <a:txBody>
                    <a:bodyPr/>
                    <a:lstStyle/>
                    <a:p>
                      <a:pPr marL="0" lvl="0" indent="0" rtl="0">
                        <a:lnSpc>
                          <a:spcPct val="115000"/>
                        </a:lnSpc>
                        <a:spcBef>
                          <a:spcPts val="0"/>
                        </a:spcBef>
                        <a:spcAft>
                          <a:spcPts val="0"/>
                        </a:spcAft>
                        <a:buNone/>
                      </a:pPr>
                      <a:r>
                        <a:rPr lang="ca" sz="1100" b="1"/>
                        <a:t>POB 75</a:t>
                      </a:r>
                      <a:endParaRPr sz="1100" b="1"/>
                    </a:p>
                  </a:txBody>
                  <a:tcPr marL="30082" marR="30082" marT="96246" marB="96246"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A5A5A5"/>
                      </a:solidFill>
                      <a:prstDash val="solid"/>
                      <a:round/>
                      <a:headEnd type="none" w="sm" len="sm"/>
                      <a:tailEnd type="none" w="sm" len="sm"/>
                    </a:lnT>
                    <a:lnB w="9525" cap="flat" cmpd="sng">
                      <a:solidFill>
                        <a:srgbClr val="CCCCCC"/>
                      </a:solidFill>
                      <a:prstDash val="solid"/>
                      <a:round/>
                      <a:headEnd type="none" w="sm" len="sm"/>
                      <a:tailEnd type="none" w="sm" len="sm"/>
                    </a:lnB>
                    <a:solidFill>
                      <a:srgbClr val="BFBFBF"/>
                    </a:solidFill>
                  </a:tcPr>
                </a:tc>
                <a:tc>
                  <a:txBody>
                    <a:bodyPr/>
                    <a:lstStyle/>
                    <a:p>
                      <a:pPr marL="0" lvl="0" indent="0" rtl="0">
                        <a:lnSpc>
                          <a:spcPct val="115000"/>
                        </a:lnSpc>
                        <a:spcBef>
                          <a:spcPts val="0"/>
                        </a:spcBef>
                        <a:spcAft>
                          <a:spcPts val="0"/>
                        </a:spcAft>
                        <a:buNone/>
                      </a:pPr>
                      <a:r>
                        <a:rPr lang="ca" sz="1100" b="1"/>
                        <a:t>NIVELL ACA</a:t>
                      </a:r>
                      <a:endParaRPr sz="1100" b="1"/>
                    </a:p>
                  </a:txBody>
                  <a:tcPr marL="30082" marR="30082" marT="96246" marB="96246"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A5A5A5"/>
                      </a:solidFill>
                      <a:prstDash val="solid"/>
                      <a:round/>
                      <a:headEnd type="none" w="sm" len="sm"/>
                      <a:tailEnd type="none" w="sm" len="sm"/>
                    </a:lnT>
                    <a:lnB w="9525" cap="flat" cmpd="sng">
                      <a:solidFill>
                        <a:srgbClr val="CCCCCC"/>
                      </a:solidFill>
                      <a:prstDash val="solid"/>
                      <a:round/>
                      <a:headEnd type="none" w="sm" len="sm"/>
                      <a:tailEnd type="none" w="sm" len="sm"/>
                    </a:lnB>
                    <a:solidFill>
                      <a:srgbClr val="BFBFBF"/>
                    </a:solidFill>
                  </a:tcPr>
                </a:tc>
                <a:tc>
                  <a:txBody>
                    <a:bodyPr/>
                    <a:lstStyle/>
                    <a:p>
                      <a:pPr marL="0" lvl="0" indent="0" rtl="0">
                        <a:lnSpc>
                          <a:spcPct val="115000"/>
                        </a:lnSpc>
                        <a:spcBef>
                          <a:spcPts val="0"/>
                        </a:spcBef>
                        <a:spcAft>
                          <a:spcPts val="0"/>
                        </a:spcAft>
                        <a:buNone/>
                      </a:pPr>
                      <a:r>
                        <a:rPr lang="ca" sz="1100" b="1"/>
                        <a:t>ESP VIDA</a:t>
                      </a:r>
                      <a:endParaRPr sz="1100" b="1"/>
                    </a:p>
                  </a:txBody>
                  <a:tcPr marL="30082" marR="30082" marT="96246" marB="96246"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A5A5A5"/>
                      </a:solidFill>
                      <a:prstDash val="solid"/>
                      <a:round/>
                      <a:headEnd type="none" w="sm" len="sm"/>
                      <a:tailEnd type="none" w="sm" len="sm"/>
                    </a:lnT>
                    <a:lnB w="9525" cap="flat" cmpd="sng">
                      <a:solidFill>
                        <a:srgbClr val="CCCCCC"/>
                      </a:solidFill>
                      <a:prstDash val="solid"/>
                      <a:round/>
                      <a:headEnd type="none" w="sm" len="sm"/>
                      <a:tailEnd type="none" w="sm" len="sm"/>
                    </a:lnB>
                    <a:solidFill>
                      <a:srgbClr val="BFBFBF"/>
                    </a:solidFill>
                  </a:tcPr>
                </a:tc>
                <a:tc>
                  <a:txBody>
                    <a:bodyPr/>
                    <a:lstStyle/>
                    <a:p>
                      <a:pPr marL="0" lvl="0" indent="0" rtl="0">
                        <a:lnSpc>
                          <a:spcPct val="115000"/>
                        </a:lnSpc>
                        <a:spcBef>
                          <a:spcPts val="0"/>
                        </a:spcBef>
                        <a:spcAft>
                          <a:spcPts val="0"/>
                        </a:spcAft>
                        <a:buNone/>
                      </a:pPr>
                      <a:r>
                        <a:rPr lang="ca" sz="1100" b="1"/>
                        <a:t>EXTRACOM</a:t>
                      </a:r>
                      <a:endParaRPr sz="1100" b="1"/>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BFBF"/>
                    </a:solidFill>
                  </a:tcPr>
                </a:tc>
                <a:tc>
                  <a:txBody>
                    <a:bodyPr/>
                    <a:lstStyle/>
                    <a:p>
                      <a:pPr marL="0" lvl="0" indent="0" rtl="0">
                        <a:lnSpc>
                          <a:spcPct val="115000"/>
                        </a:lnSpc>
                        <a:spcBef>
                          <a:spcPts val="0"/>
                        </a:spcBef>
                        <a:spcAft>
                          <a:spcPts val="0"/>
                        </a:spcAft>
                        <a:buNone/>
                      </a:pPr>
                      <a:r>
                        <a:rPr lang="ca" sz="1100" b="1"/>
                        <a:t>SEGURETAT</a:t>
                      </a:r>
                      <a:endParaRPr sz="1100" b="1"/>
                    </a:p>
                  </a:txBody>
                  <a:tcPr marL="30082" marR="30082" marT="96246" marB="96246"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A5A5A5"/>
                      </a:solidFill>
                      <a:prstDash val="solid"/>
                      <a:round/>
                      <a:headEnd type="none" w="sm" len="sm"/>
                      <a:tailEnd type="none" w="sm" len="sm"/>
                    </a:lnT>
                    <a:lnB w="9525" cap="flat" cmpd="sng">
                      <a:solidFill>
                        <a:srgbClr val="CCCCCC"/>
                      </a:solidFill>
                      <a:prstDash val="solid"/>
                      <a:round/>
                      <a:headEnd type="none" w="sm" len="sm"/>
                      <a:tailEnd type="none" w="sm" len="sm"/>
                    </a:lnB>
                    <a:solidFill>
                      <a:srgbClr val="BFBFBF"/>
                    </a:solidFill>
                  </a:tcPr>
                </a:tc>
                <a:tc>
                  <a:txBody>
                    <a:bodyPr/>
                    <a:lstStyle/>
                    <a:p>
                      <a:pPr marL="0" lvl="0" indent="0" rtl="0">
                        <a:lnSpc>
                          <a:spcPct val="115000"/>
                        </a:lnSpc>
                        <a:spcBef>
                          <a:spcPts val="0"/>
                        </a:spcBef>
                        <a:spcAft>
                          <a:spcPts val="0"/>
                        </a:spcAft>
                        <a:buNone/>
                      </a:pPr>
                      <a:r>
                        <a:rPr lang="ca" sz="1100" b="1"/>
                        <a:t>COHESI</a:t>
                      </a:r>
                      <a:endParaRPr sz="1100" b="1"/>
                    </a:p>
                  </a:txBody>
                  <a:tcPr marL="30082" marR="30082" marT="96246" marB="96246"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BFBF"/>
                    </a:solidFill>
                  </a:tcPr>
                </a:tc>
                <a:extLst>
                  <a:ext uri="{0D108BD9-81ED-4DB2-BD59-A6C34878D82A}">
                    <a16:rowId xmlns:a16="http://schemas.microsoft.com/office/drawing/2014/main" val="10000"/>
                  </a:ext>
                </a:extLst>
              </a:tr>
              <a:tr h="508472">
                <a:tc>
                  <a:txBody>
                    <a:bodyPr/>
                    <a:lstStyle/>
                    <a:p>
                      <a:pPr marL="0" lvl="0" indent="0" rtl="0">
                        <a:lnSpc>
                          <a:spcPct val="115000"/>
                        </a:lnSpc>
                        <a:spcBef>
                          <a:spcPts val="0"/>
                        </a:spcBef>
                        <a:spcAft>
                          <a:spcPts val="0"/>
                        </a:spcAft>
                        <a:buNone/>
                      </a:pPr>
                      <a:r>
                        <a:rPr lang="ca" sz="1100" b="1"/>
                        <a:t>RENDA</a:t>
                      </a:r>
                      <a:endParaRPr sz="1100" b="1"/>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BFBF"/>
                    </a:solidFill>
                  </a:tcPr>
                </a:tc>
                <a:tc>
                  <a:txBody>
                    <a:bodyPr/>
                    <a:lstStyle/>
                    <a:p>
                      <a:pPr marL="0" lvl="0" indent="0" rtl="0">
                        <a:spcBef>
                          <a:spcPts val="0"/>
                        </a:spcBef>
                        <a:spcAft>
                          <a:spcPts val="0"/>
                        </a:spcAft>
                        <a:buNone/>
                      </a:pPr>
                      <a:endParaRPr sz="1500"/>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ca" sz="1300"/>
                        <a:t>-0,79</a:t>
                      </a:r>
                      <a:endParaRPr sz="1300"/>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578625"/>
                    </a:solidFill>
                  </a:tcPr>
                </a:tc>
                <a:tc>
                  <a:txBody>
                    <a:bodyPr/>
                    <a:lstStyle/>
                    <a:p>
                      <a:pPr marL="0" lvl="0" indent="0" algn="r" rtl="0">
                        <a:lnSpc>
                          <a:spcPct val="115000"/>
                        </a:lnSpc>
                        <a:spcBef>
                          <a:spcPts val="0"/>
                        </a:spcBef>
                        <a:spcAft>
                          <a:spcPts val="0"/>
                        </a:spcAft>
                        <a:buNone/>
                      </a:pPr>
                      <a:r>
                        <a:rPr lang="ca" sz="1300"/>
                        <a:t>-0,2</a:t>
                      </a:r>
                      <a:endParaRPr sz="1300"/>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CE159"/>
                    </a:solidFill>
                  </a:tcPr>
                </a:tc>
                <a:tc>
                  <a:txBody>
                    <a:bodyPr/>
                    <a:lstStyle/>
                    <a:p>
                      <a:pPr marL="0" lvl="0" indent="0" algn="r" rtl="0">
                        <a:lnSpc>
                          <a:spcPct val="115000"/>
                        </a:lnSpc>
                        <a:spcBef>
                          <a:spcPts val="0"/>
                        </a:spcBef>
                        <a:spcAft>
                          <a:spcPts val="0"/>
                        </a:spcAft>
                        <a:buNone/>
                      </a:pPr>
                      <a:r>
                        <a:rPr lang="ca" sz="1300"/>
                        <a:t>-0,85</a:t>
                      </a:r>
                      <a:endParaRPr sz="1300"/>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578625"/>
                    </a:solidFill>
                  </a:tcPr>
                </a:tc>
                <a:tc>
                  <a:txBody>
                    <a:bodyPr/>
                    <a:lstStyle/>
                    <a:p>
                      <a:pPr marL="0" lvl="0" indent="0" algn="r" rtl="0">
                        <a:lnSpc>
                          <a:spcPct val="115000"/>
                        </a:lnSpc>
                        <a:spcBef>
                          <a:spcPts val="0"/>
                        </a:spcBef>
                        <a:spcAft>
                          <a:spcPts val="0"/>
                        </a:spcAft>
                        <a:buNone/>
                      </a:pPr>
                      <a:r>
                        <a:rPr lang="ca" sz="1300"/>
                        <a:t>0,37</a:t>
                      </a:r>
                      <a:endParaRPr sz="1300"/>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6DC037"/>
                    </a:solidFill>
                  </a:tcPr>
                </a:tc>
                <a:tc>
                  <a:txBody>
                    <a:bodyPr/>
                    <a:lstStyle/>
                    <a:p>
                      <a:pPr marL="0" lvl="0" indent="0" algn="r" rtl="0">
                        <a:lnSpc>
                          <a:spcPct val="115000"/>
                        </a:lnSpc>
                        <a:spcBef>
                          <a:spcPts val="0"/>
                        </a:spcBef>
                        <a:spcAft>
                          <a:spcPts val="0"/>
                        </a:spcAft>
                        <a:buNone/>
                      </a:pPr>
                      <a:r>
                        <a:rPr lang="ca" sz="1300"/>
                        <a:t>-0,35</a:t>
                      </a:r>
                      <a:endParaRPr sz="1300"/>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6DC037"/>
                    </a:solidFill>
                  </a:tcPr>
                </a:tc>
                <a:tc>
                  <a:txBody>
                    <a:bodyPr/>
                    <a:lstStyle/>
                    <a:p>
                      <a:pPr marL="0" lvl="0" indent="0" algn="r" rtl="0">
                        <a:lnSpc>
                          <a:spcPct val="115000"/>
                        </a:lnSpc>
                        <a:spcBef>
                          <a:spcPts val="0"/>
                        </a:spcBef>
                        <a:spcAft>
                          <a:spcPts val="0"/>
                        </a:spcAft>
                        <a:buNone/>
                      </a:pPr>
                      <a:r>
                        <a:rPr lang="ca" sz="1300"/>
                        <a:t>0,04</a:t>
                      </a:r>
                      <a:endParaRPr sz="1300"/>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ca" sz="1300"/>
                        <a:t>0,84</a:t>
                      </a:r>
                      <a:endParaRPr sz="1300"/>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578625"/>
                    </a:solidFill>
                  </a:tcPr>
                </a:tc>
                <a:extLst>
                  <a:ext uri="{0D108BD9-81ED-4DB2-BD59-A6C34878D82A}">
                    <a16:rowId xmlns:a16="http://schemas.microsoft.com/office/drawing/2014/main" val="10001"/>
                  </a:ext>
                </a:extLst>
              </a:tr>
              <a:tr h="508472">
                <a:tc>
                  <a:txBody>
                    <a:bodyPr/>
                    <a:lstStyle/>
                    <a:p>
                      <a:pPr marL="0" lvl="0" indent="0" rtl="0">
                        <a:lnSpc>
                          <a:spcPct val="115000"/>
                        </a:lnSpc>
                        <a:spcBef>
                          <a:spcPts val="0"/>
                        </a:spcBef>
                        <a:spcAft>
                          <a:spcPts val="0"/>
                        </a:spcAft>
                        <a:buNone/>
                      </a:pPr>
                      <a:r>
                        <a:rPr lang="ca" sz="1100" b="1"/>
                        <a:t>ATUR</a:t>
                      </a:r>
                      <a:endParaRPr sz="1100" b="1"/>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BFBF"/>
                    </a:solidFill>
                  </a:tcPr>
                </a:tc>
                <a:tc>
                  <a:txBody>
                    <a:bodyPr/>
                    <a:lstStyle/>
                    <a:p>
                      <a:pPr marL="0" lvl="0" indent="0" rtl="0">
                        <a:spcBef>
                          <a:spcPts val="0"/>
                        </a:spcBef>
                        <a:spcAft>
                          <a:spcPts val="0"/>
                        </a:spcAft>
                        <a:buNone/>
                      </a:pPr>
                      <a:endParaRPr sz="1500"/>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rtl="0">
                        <a:spcBef>
                          <a:spcPts val="0"/>
                        </a:spcBef>
                        <a:spcAft>
                          <a:spcPts val="0"/>
                        </a:spcAft>
                        <a:buNone/>
                      </a:pPr>
                      <a:endParaRPr sz="1500"/>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ca" sz="1300"/>
                        <a:t>0,01</a:t>
                      </a:r>
                      <a:endParaRPr sz="1300"/>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ca" sz="1300"/>
                        <a:t>0,86</a:t>
                      </a:r>
                      <a:endParaRPr sz="1300"/>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578625"/>
                    </a:solidFill>
                  </a:tcPr>
                </a:tc>
                <a:tc>
                  <a:txBody>
                    <a:bodyPr/>
                    <a:lstStyle/>
                    <a:p>
                      <a:pPr marL="0" lvl="0" indent="0" algn="r" rtl="0">
                        <a:lnSpc>
                          <a:spcPct val="115000"/>
                        </a:lnSpc>
                        <a:spcBef>
                          <a:spcPts val="0"/>
                        </a:spcBef>
                        <a:spcAft>
                          <a:spcPts val="0"/>
                        </a:spcAft>
                        <a:buNone/>
                      </a:pPr>
                      <a:r>
                        <a:rPr lang="ca" sz="1300"/>
                        <a:t>-0,35</a:t>
                      </a:r>
                      <a:endParaRPr sz="1300"/>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6DC037"/>
                    </a:solidFill>
                  </a:tcPr>
                </a:tc>
                <a:tc>
                  <a:txBody>
                    <a:bodyPr/>
                    <a:lstStyle/>
                    <a:p>
                      <a:pPr marL="0" lvl="0" indent="0" algn="r" rtl="0">
                        <a:lnSpc>
                          <a:spcPct val="115000"/>
                        </a:lnSpc>
                        <a:spcBef>
                          <a:spcPts val="0"/>
                        </a:spcBef>
                        <a:spcAft>
                          <a:spcPts val="0"/>
                        </a:spcAft>
                        <a:buNone/>
                      </a:pPr>
                      <a:r>
                        <a:rPr lang="ca" sz="1300"/>
                        <a:t>0,39</a:t>
                      </a:r>
                      <a:endParaRPr sz="1300"/>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6DC037"/>
                    </a:solidFill>
                  </a:tcPr>
                </a:tc>
                <a:tc>
                  <a:txBody>
                    <a:bodyPr/>
                    <a:lstStyle/>
                    <a:p>
                      <a:pPr marL="0" lvl="0" indent="0" algn="r" rtl="0">
                        <a:lnSpc>
                          <a:spcPct val="115000"/>
                        </a:lnSpc>
                        <a:spcBef>
                          <a:spcPts val="0"/>
                        </a:spcBef>
                        <a:spcAft>
                          <a:spcPts val="0"/>
                        </a:spcAft>
                        <a:buNone/>
                      </a:pPr>
                      <a:r>
                        <a:rPr lang="ca" sz="1300"/>
                        <a:t>0,17</a:t>
                      </a:r>
                      <a:endParaRPr sz="1300"/>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CE159"/>
                    </a:solidFill>
                  </a:tcPr>
                </a:tc>
                <a:tc>
                  <a:txBody>
                    <a:bodyPr/>
                    <a:lstStyle/>
                    <a:p>
                      <a:pPr marL="0" lvl="0" indent="0" algn="r" rtl="0">
                        <a:lnSpc>
                          <a:spcPct val="115000"/>
                        </a:lnSpc>
                        <a:spcBef>
                          <a:spcPts val="0"/>
                        </a:spcBef>
                        <a:spcAft>
                          <a:spcPts val="0"/>
                        </a:spcAft>
                        <a:buNone/>
                      </a:pPr>
                      <a:r>
                        <a:rPr lang="ca" sz="1300"/>
                        <a:t>-0,84</a:t>
                      </a:r>
                      <a:endParaRPr sz="1300"/>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578625"/>
                    </a:solidFill>
                  </a:tcPr>
                </a:tc>
                <a:extLst>
                  <a:ext uri="{0D108BD9-81ED-4DB2-BD59-A6C34878D82A}">
                    <a16:rowId xmlns:a16="http://schemas.microsoft.com/office/drawing/2014/main" val="10002"/>
                  </a:ext>
                </a:extLst>
              </a:tr>
              <a:tr h="508472">
                <a:tc>
                  <a:txBody>
                    <a:bodyPr/>
                    <a:lstStyle/>
                    <a:p>
                      <a:pPr marL="0" lvl="0" indent="0" rtl="0">
                        <a:lnSpc>
                          <a:spcPct val="115000"/>
                        </a:lnSpc>
                        <a:spcBef>
                          <a:spcPts val="0"/>
                        </a:spcBef>
                        <a:spcAft>
                          <a:spcPts val="0"/>
                        </a:spcAft>
                        <a:buNone/>
                      </a:pPr>
                      <a:r>
                        <a:rPr lang="ca" sz="1100" b="1"/>
                        <a:t>POB 75</a:t>
                      </a:r>
                      <a:endParaRPr sz="1100" b="1"/>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BFBF"/>
                    </a:solidFill>
                  </a:tcPr>
                </a:tc>
                <a:tc>
                  <a:txBody>
                    <a:bodyPr/>
                    <a:lstStyle/>
                    <a:p>
                      <a:pPr marL="0" lvl="0" indent="0" rtl="0">
                        <a:spcBef>
                          <a:spcPts val="0"/>
                        </a:spcBef>
                        <a:spcAft>
                          <a:spcPts val="0"/>
                        </a:spcAft>
                        <a:buNone/>
                      </a:pPr>
                      <a:endParaRPr sz="1500"/>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rtl="0">
                        <a:spcBef>
                          <a:spcPts val="0"/>
                        </a:spcBef>
                        <a:spcAft>
                          <a:spcPts val="0"/>
                        </a:spcAft>
                        <a:buNone/>
                      </a:pPr>
                      <a:endParaRPr sz="1500"/>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rtl="0">
                        <a:spcBef>
                          <a:spcPts val="0"/>
                        </a:spcBef>
                        <a:spcAft>
                          <a:spcPts val="0"/>
                        </a:spcAft>
                        <a:buNone/>
                      </a:pPr>
                      <a:endParaRPr sz="1500"/>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ca" sz="1300"/>
                        <a:t>0,04</a:t>
                      </a:r>
                      <a:endParaRPr sz="1300"/>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ca" sz="1300"/>
                        <a:t>0,08</a:t>
                      </a:r>
                      <a:endParaRPr sz="1300"/>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ca" sz="1300"/>
                        <a:t>-0,07</a:t>
                      </a:r>
                      <a:endParaRPr sz="1300"/>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ca" sz="1300"/>
                        <a:t>-0,15</a:t>
                      </a:r>
                      <a:endParaRPr sz="1300"/>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ca" sz="1300"/>
                        <a:t>-0,18</a:t>
                      </a:r>
                      <a:endParaRPr sz="1300"/>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CE159"/>
                    </a:solidFill>
                  </a:tcPr>
                </a:tc>
                <a:extLst>
                  <a:ext uri="{0D108BD9-81ED-4DB2-BD59-A6C34878D82A}">
                    <a16:rowId xmlns:a16="http://schemas.microsoft.com/office/drawing/2014/main" val="10003"/>
                  </a:ext>
                </a:extLst>
              </a:tr>
              <a:tr h="508472">
                <a:tc>
                  <a:txBody>
                    <a:bodyPr/>
                    <a:lstStyle/>
                    <a:p>
                      <a:pPr marL="0" lvl="0" indent="0" rtl="0">
                        <a:lnSpc>
                          <a:spcPct val="115000"/>
                        </a:lnSpc>
                        <a:spcBef>
                          <a:spcPts val="0"/>
                        </a:spcBef>
                        <a:spcAft>
                          <a:spcPts val="0"/>
                        </a:spcAft>
                        <a:buNone/>
                      </a:pPr>
                      <a:r>
                        <a:rPr lang="ca" sz="1100" b="1"/>
                        <a:t>NIVELL ACA</a:t>
                      </a:r>
                      <a:endParaRPr sz="1100" b="1"/>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BFBF"/>
                    </a:solidFill>
                  </a:tcPr>
                </a:tc>
                <a:tc>
                  <a:txBody>
                    <a:bodyPr/>
                    <a:lstStyle/>
                    <a:p>
                      <a:pPr marL="0" lvl="0" indent="0" rtl="0">
                        <a:spcBef>
                          <a:spcPts val="0"/>
                        </a:spcBef>
                        <a:spcAft>
                          <a:spcPts val="0"/>
                        </a:spcAft>
                        <a:buNone/>
                      </a:pPr>
                      <a:endParaRPr sz="1500"/>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rtl="0">
                        <a:spcBef>
                          <a:spcPts val="0"/>
                        </a:spcBef>
                        <a:spcAft>
                          <a:spcPts val="0"/>
                        </a:spcAft>
                        <a:buNone/>
                      </a:pPr>
                      <a:endParaRPr sz="1500"/>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rtl="0">
                        <a:spcBef>
                          <a:spcPts val="0"/>
                        </a:spcBef>
                        <a:spcAft>
                          <a:spcPts val="0"/>
                        </a:spcAft>
                        <a:buNone/>
                      </a:pPr>
                      <a:endParaRPr sz="1500"/>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rtl="0">
                        <a:spcBef>
                          <a:spcPts val="0"/>
                        </a:spcBef>
                        <a:spcAft>
                          <a:spcPts val="0"/>
                        </a:spcAft>
                        <a:buNone/>
                      </a:pPr>
                      <a:endParaRPr sz="1500"/>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ca" sz="1300"/>
                        <a:t>-0,49</a:t>
                      </a:r>
                      <a:endParaRPr sz="1300"/>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6DC037"/>
                    </a:solidFill>
                  </a:tcPr>
                </a:tc>
                <a:tc>
                  <a:txBody>
                    <a:bodyPr/>
                    <a:lstStyle/>
                    <a:p>
                      <a:pPr marL="0" lvl="0" indent="0" algn="r" rtl="0">
                        <a:lnSpc>
                          <a:spcPct val="115000"/>
                        </a:lnSpc>
                        <a:spcBef>
                          <a:spcPts val="0"/>
                        </a:spcBef>
                        <a:spcAft>
                          <a:spcPts val="0"/>
                        </a:spcAft>
                        <a:buNone/>
                      </a:pPr>
                      <a:r>
                        <a:rPr lang="ca" sz="1300" dirty="0"/>
                        <a:t>0,41</a:t>
                      </a:r>
                      <a:endParaRPr sz="1300" dirty="0"/>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ca" sz="1300"/>
                        <a:t>0,12</a:t>
                      </a:r>
                      <a:endParaRPr sz="1300"/>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ca" sz="1300"/>
                        <a:t>-0,89</a:t>
                      </a:r>
                      <a:endParaRPr sz="1300"/>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578625"/>
                    </a:solidFill>
                  </a:tcPr>
                </a:tc>
                <a:extLst>
                  <a:ext uri="{0D108BD9-81ED-4DB2-BD59-A6C34878D82A}">
                    <a16:rowId xmlns:a16="http://schemas.microsoft.com/office/drawing/2014/main" val="10004"/>
                  </a:ext>
                </a:extLst>
              </a:tr>
              <a:tr h="508472">
                <a:tc>
                  <a:txBody>
                    <a:bodyPr/>
                    <a:lstStyle/>
                    <a:p>
                      <a:pPr marL="0" lvl="0" indent="0" rtl="0">
                        <a:lnSpc>
                          <a:spcPct val="115000"/>
                        </a:lnSpc>
                        <a:spcBef>
                          <a:spcPts val="0"/>
                        </a:spcBef>
                        <a:spcAft>
                          <a:spcPts val="0"/>
                        </a:spcAft>
                        <a:buNone/>
                      </a:pPr>
                      <a:r>
                        <a:rPr lang="ca" sz="1100" b="1"/>
                        <a:t>ESP VIDA</a:t>
                      </a:r>
                      <a:endParaRPr sz="1100" b="1"/>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BFBF"/>
                    </a:solidFill>
                  </a:tcPr>
                </a:tc>
                <a:tc>
                  <a:txBody>
                    <a:bodyPr/>
                    <a:lstStyle/>
                    <a:p>
                      <a:pPr marL="0" lvl="0" indent="0" rtl="0">
                        <a:spcBef>
                          <a:spcPts val="0"/>
                        </a:spcBef>
                        <a:spcAft>
                          <a:spcPts val="0"/>
                        </a:spcAft>
                        <a:buNone/>
                      </a:pPr>
                      <a:endParaRPr sz="1500"/>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rtl="0">
                        <a:spcBef>
                          <a:spcPts val="0"/>
                        </a:spcBef>
                        <a:spcAft>
                          <a:spcPts val="0"/>
                        </a:spcAft>
                        <a:buNone/>
                      </a:pPr>
                      <a:endParaRPr sz="1500"/>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rtl="0">
                        <a:spcBef>
                          <a:spcPts val="0"/>
                        </a:spcBef>
                        <a:spcAft>
                          <a:spcPts val="0"/>
                        </a:spcAft>
                        <a:buNone/>
                      </a:pPr>
                      <a:endParaRPr sz="1500"/>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rtl="0">
                        <a:spcBef>
                          <a:spcPts val="0"/>
                        </a:spcBef>
                        <a:spcAft>
                          <a:spcPts val="0"/>
                        </a:spcAft>
                        <a:buNone/>
                      </a:pPr>
                      <a:endParaRPr sz="1500"/>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rtl="0">
                        <a:spcBef>
                          <a:spcPts val="0"/>
                        </a:spcBef>
                        <a:spcAft>
                          <a:spcPts val="0"/>
                        </a:spcAft>
                        <a:buNone/>
                      </a:pPr>
                      <a:endParaRPr sz="1500"/>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ca" sz="1300"/>
                        <a:t>-0,29</a:t>
                      </a:r>
                      <a:endParaRPr sz="1300"/>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CE159"/>
                    </a:solidFill>
                  </a:tcPr>
                </a:tc>
                <a:tc>
                  <a:txBody>
                    <a:bodyPr/>
                    <a:lstStyle/>
                    <a:p>
                      <a:pPr marL="0" lvl="0" indent="0" algn="r" rtl="0">
                        <a:lnSpc>
                          <a:spcPct val="115000"/>
                        </a:lnSpc>
                        <a:spcBef>
                          <a:spcPts val="0"/>
                        </a:spcBef>
                        <a:spcAft>
                          <a:spcPts val="0"/>
                        </a:spcAft>
                        <a:buNone/>
                      </a:pPr>
                      <a:r>
                        <a:rPr lang="ca" sz="1300"/>
                        <a:t>-0,39</a:t>
                      </a:r>
                      <a:endParaRPr sz="1300"/>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6DC037"/>
                    </a:solidFill>
                  </a:tcPr>
                </a:tc>
                <a:tc>
                  <a:txBody>
                    <a:bodyPr/>
                    <a:lstStyle/>
                    <a:p>
                      <a:pPr marL="0" lvl="0" indent="0" algn="r" rtl="0">
                        <a:lnSpc>
                          <a:spcPct val="115000"/>
                        </a:lnSpc>
                        <a:spcBef>
                          <a:spcPts val="0"/>
                        </a:spcBef>
                        <a:spcAft>
                          <a:spcPts val="0"/>
                        </a:spcAft>
                        <a:buNone/>
                      </a:pPr>
                      <a:r>
                        <a:rPr lang="ca" sz="1300"/>
                        <a:t>0,63</a:t>
                      </a:r>
                      <a:endParaRPr sz="1300"/>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6DC037"/>
                    </a:solidFill>
                  </a:tcPr>
                </a:tc>
                <a:extLst>
                  <a:ext uri="{0D108BD9-81ED-4DB2-BD59-A6C34878D82A}">
                    <a16:rowId xmlns:a16="http://schemas.microsoft.com/office/drawing/2014/main" val="10005"/>
                  </a:ext>
                </a:extLst>
              </a:tr>
              <a:tr h="508472">
                <a:tc>
                  <a:txBody>
                    <a:bodyPr/>
                    <a:lstStyle/>
                    <a:p>
                      <a:pPr marL="0" lvl="0" indent="0" rtl="0">
                        <a:lnSpc>
                          <a:spcPct val="115000"/>
                        </a:lnSpc>
                        <a:spcBef>
                          <a:spcPts val="0"/>
                        </a:spcBef>
                        <a:spcAft>
                          <a:spcPts val="0"/>
                        </a:spcAft>
                        <a:buNone/>
                      </a:pPr>
                      <a:r>
                        <a:rPr lang="ca" sz="1100" b="1"/>
                        <a:t>POB EXTRACOM</a:t>
                      </a:r>
                      <a:endParaRPr sz="1100" b="1"/>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BFBF"/>
                    </a:solidFill>
                  </a:tcPr>
                </a:tc>
                <a:tc>
                  <a:txBody>
                    <a:bodyPr/>
                    <a:lstStyle/>
                    <a:p>
                      <a:pPr marL="0" lvl="0" indent="0" rtl="0">
                        <a:spcBef>
                          <a:spcPts val="0"/>
                        </a:spcBef>
                        <a:spcAft>
                          <a:spcPts val="0"/>
                        </a:spcAft>
                        <a:buNone/>
                      </a:pPr>
                      <a:endParaRPr sz="1500"/>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rtl="0">
                        <a:spcBef>
                          <a:spcPts val="0"/>
                        </a:spcBef>
                        <a:spcAft>
                          <a:spcPts val="0"/>
                        </a:spcAft>
                        <a:buNone/>
                      </a:pPr>
                      <a:endParaRPr sz="1500"/>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rtl="0">
                        <a:spcBef>
                          <a:spcPts val="0"/>
                        </a:spcBef>
                        <a:spcAft>
                          <a:spcPts val="0"/>
                        </a:spcAft>
                        <a:buNone/>
                      </a:pPr>
                      <a:endParaRPr sz="1500"/>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rtl="0">
                        <a:spcBef>
                          <a:spcPts val="0"/>
                        </a:spcBef>
                        <a:spcAft>
                          <a:spcPts val="0"/>
                        </a:spcAft>
                        <a:buNone/>
                      </a:pPr>
                      <a:endParaRPr sz="1500"/>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rtl="0">
                        <a:spcBef>
                          <a:spcPts val="0"/>
                        </a:spcBef>
                        <a:spcAft>
                          <a:spcPts val="0"/>
                        </a:spcAft>
                        <a:buNone/>
                      </a:pPr>
                      <a:endParaRPr sz="1500"/>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rtl="0">
                        <a:spcBef>
                          <a:spcPts val="0"/>
                        </a:spcBef>
                        <a:spcAft>
                          <a:spcPts val="0"/>
                        </a:spcAft>
                        <a:buNone/>
                      </a:pPr>
                      <a:endParaRPr sz="1500"/>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ca" sz="1300"/>
                        <a:t>0,4</a:t>
                      </a:r>
                      <a:endParaRPr sz="1300"/>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6DC037"/>
                    </a:solidFill>
                  </a:tcPr>
                </a:tc>
                <a:tc>
                  <a:txBody>
                    <a:bodyPr/>
                    <a:lstStyle/>
                    <a:p>
                      <a:pPr marL="0" lvl="0" indent="0" algn="r" rtl="0">
                        <a:lnSpc>
                          <a:spcPct val="115000"/>
                        </a:lnSpc>
                        <a:spcBef>
                          <a:spcPts val="0"/>
                        </a:spcBef>
                        <a:spcAft>
                          <a:spcPts val="0"/>
                        </a:spcAft>
                        <a:buNone/>
                      </a:pPr>
                      <a:r>
                        <a:rPr lang="ca" sz="1300"/>
                        <a:t>-0,57</a:t>
                      </a:r>
                      <a:endParaRPr sz="1300"/>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6DC037"/>
                    </a:solidFill>
                  </a:tcPr>
                </a:tc>
                <a:extLst>
                  <a:ext uri="{0D108BD9-81ED-4DB2-BD59-A6C34878D82A}">
                    <a16:rowId xmlns:a16="http://schemas.microsoft.com/office/drawing/2014/main" val="10006"/>
                  </a:ext>
                </a:extLst>
              </a:tr>
              <a:tr h="508472">
                <a:tc>
                  <a:txBody>
                    <a:bodyPr/>
                    <a:lstStyle/>
                    <a:p>
                      <a:pPr marL="0" lvl="0" indent="0" rtl="0">
                        <a:lnSpc>
                          <a:spcPct val="115000"/>
                        </a:lnSpc>
                        <a:spcBef>
                          <a:spcPts val="0"/>
                        </a:spcBef>
                        <a:spcAft>
                          <a:spcPts val="0"/>
                        </a:spcAft>
                        <a:buNone/>
                      </a:pPr>
                      <a:r>
                        <a:rPr lang="ca" sz="1100" b="1"/>
                        <a:t>SEGURETAT</a:t>
                      </a:r>
                      <a:endParaRPr sz="1100" b="1"/>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FBFBF"/>
                    </a:solidFill>
                  </a:tcPr>
                </a:tc>
                <a:tc>
                  <a:txBody>
                    <a:bodyPr/>
                    <a:lstStyle/>
                    <a:p>
                      <a:pPr marL="0" lvl="0" indent="0" rtl="0">
                        <a:spcBef>
                          <a:spcPts val="0"/>
                        </a:spcBef>
                        <a:spcAft>
                          <a:spcPts val="0"/>
                        </a:spcAft>
                        <a:buNone/>
                      </a:pPr>
                      <a:endParaRPr sz="1500"/>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rtl="0">
                        <a:spcBef>
                          <a:spcPts val="0"/>
                        </a:spcBef>
                        <a:spcAft>
                          <a:spcPts val="0"/>
                        </a:spcAft>
                        <a:buNone/>
                      </a:pPr>
                      <a:endParaRPr sz="1500"/>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rtl="0">
                        <a:spcBef>
                          <a:spcPts val="0"/>
                        </a:spcBef>
                        <a:spcAft>
                          <a:spcPts val="0"/>
                        </a:spcAft>
                        <a:buNone/>
                      </a:pPr>
                      <a:endParaRPr sz="1500"/>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rtl="0">
                        <a:spcBef>
                          <a:spcPts val="0"/>
                        </a:spcBef>
                        <a:spcAft>
                          <a:spcPts val="0"/>
                        </a:spcAft>
                        <a:buNone/>
                      </a:pPr>
                      <a:endParaRPr sz="1500"/>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rtl="0">
                        <a:spcBef>
                          <a:spcPts val="0"/>
                        </a:spcBef>
                        <a:spcAft>
                          <a:spcPts val="0"/>
                        </a:spcAft>
                        <a:buNone/>
                      </a:pPr>
                      <a:endParaRPr sz="1500"/>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rtl="0">
                        <a:spcBef>
                          <a:spcPts val="0"/>
                        </a:spcBef>
                        <a:spcAft>
                          <a:spcPts val="0"/>
                        </a:spcAft>
                        <a:buNone/>
                      </a:pPr>
                      <a:endParaRPr sz="1500"/>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rtl="0">
                        <a:spcBef>
                          <a:spcPts val="0"/>
                        </a:spcBef>
                        <a:spcAft>
                          <a:spcPts val="0"/>
                        </a:spcAft>
                        <a:buNone/>
                      </a:pPr>
                      <a:endParaRPr sz="1500"/>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ca" sz="1300" dirty="0"/>
                        <a:t>-0,41</a:t>
                      </a:r>
                      <a:endParaRPr sz="1300" dirty="0"/>
                    </a:p>
                  </a:txBody>
                  <a:tcPr marL="30082" marR="30082" marT="96246" marB="96246"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6DC037"/>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Shape 147"/>
          <p:cNvPicPr preferRelativeResize="0"/>
          <p:nvPr/>
        </p:nvPicPr>
        <p:blipFill>
          <a:blip r:embed="rId3">
            <a:alphaModFix/>
          </a:blip>
          <a:stretch>
            <a:fillRect/>
          </a:stretch>
        </p:blipFill>
        <p:spPr>
          <a:xfrm>
            <a:off x="655321" y="208276"/>
            <a:ext cx="6294000" cy="6294000"/>
          </a:xfrm>
          <a:prstGeom prst="rect">
            <a:avLst/>
          </a:prstGeom>
          <a:noFill/>
          <a:ln>
            <a:noFill/>
          </a:ln>
        </p:spPr>
      </p:pic>
      <p:sp>
        <p:nvSpPr>
          <p:cNvPr id="148" name="Shape 148"/>
          <p:cNvSpPr txBox="1">
            <a:spLocks noGrp="1"/>
          </p:cNvSpPr>
          <p:nvPr>
            <p:ph type="ctrTitle"/>
          </p:nvPr>
        </p:nvSpPr>
        <p:spPr>
          <a:xfrm>
            <a:off x="4004550" y="255225"/>
            <a:ext cx="6372900" cy="706200"/>
          </a:xfrm>
          <a:prstGeom prst="rect">
            <a:avLst/>
          </a:prstGeom>
        </p:spPr>
        <p:txBody>
          <a:bodyPr spcFirstLastPara="1" wrap="square" lIns="91425" tIns="91425" rIns="91425" bIns="91425" anchor="t" anchorCtr="0">
            <a:noAutofit/>
          </a:bodyPr>
          <a:lstStyle/>
          <a:p>
            <a:pPr algn="r"/>
            <a:r>
              <a:rPr lang="ca" sz="3000" b="1"/>
              <a:t>Índex sintètic de cohesió social</a:t>
            </a:r>
            <a:endParaRPr sz="3000" b="1"/>
          </a:p>
          <a:p>
            <a:pPr algn="r"/>
            <a:endParaRPr sz="3600" b="1"/>
          </a:p>
          <a:p>
            <a:pPr algn="r"/>
            <a:endParaRPr sz="3600" b="1"/>
          </a:p>
        </p:txBody>
      </p:sp>
      <p:sp>
        <p:nvSpPr>
          <p:cNvPr id="149" name="Shape 149"/>
          <p:cNvSpPr txBox="1">
            <a:spLocks noGrp="1"/>
          </p:cNvSpPr>
          <p:nvPr>
            <p:ph type="ctrTitle"/>
          </p:nvPr>
        </p:nvSpPr>
        <p:spPr>
          <a:xfrm>
            <a:off x="7290815" y="1035525"/>
            <a:ext cx="4289100" cy="5469300"/>
          </a:xfrm>
          <a:prstGeom prst="rect">
            <a:avLst/>
          </a:prstGeom>
        </p:spPr>
        <p:txBody>
          <a:bodyPr spcFirstLastPara="1" wrap="square" lIns="91425" tIns="91425" rIns="91425" bIns="91425" anchor="t" anchorCtr="0">
            <a:noAutofit/>
          </a:bodyPr>
          <a:lstStyle/>
          <a:p>
            <a:pPr marL="457200" indent="-342900" algn="l">
              <a:buSzPts val="1800"/>
              <a:buChar char="●"/>
            </a:pPr>
            <a:r>
              <a:rPr lang="ca" sz="2000" dirty="0"/>
              <a:t>la cohesió social va per barris: presenta una distribució desigual</a:t>
            </a:r>
            <a:endParaRPr sz="2000" dirty="0"/>
          </a:p>
          <a:p>
            <a:pPr algn="l"/>
            <a:endParaRPr sz="2000" dirty="0"/>
          </a:p>
          <a:p>
            <a:pPr marL="457200" indent="-342900" algn="l">
              <a:buSzPts val="1800"/>
              <a:buChar char="●"/>
            </a:pPr>
            <a:r>
              <a:rPr lang="ca" sz="2000" dirty="0"/>
              <a:t>La majoria d’indicadors (tret de l’esperança de vida) presenten resultats més favorables en les mateixes zones i també ho fa l’índex de cohesió social</a:t>
            </a:r>
            <a:endParaRPr sz="2000" dirty="0"/>
          </a:p>
          <a:p>
            <a:pPr algn="l"/>
            <a:endParaRPr sz="2000" dirty="0"/>
          </a:p>
          <a:p>
            <a:pPr marL="457200" indent="-342900" algn="l">
              <a:buSzPts val="1800"/>
              <a:buChar char="●"/>
            </a:pPr>
            <a:r>
              <a:rPr lang="ca" sz="2000" dirty="0"/>
              <a:t>Les zones amb menys cohesió social, amb un important risc de fractura i segregació son el barri de la Marina del Prat Vermell, el barri del Raval i barris del districte de Nou Barris</a:t>
            </a:r>
            <a:endParaRPr sz="2000" dirty="0"/>
          </a:p>
          <a:p>
            <a:pPr algn="l"/>
            <a:endParaRPr sz="2400" b="1" dirty="0"/>
          </a:p>
        </p:txBody>
      </p:sp>
      <p:sp>
        <p:nvSpPr>
          <p:cNvPr id="150" name="Shape 150"/>
          <p:cNvSpPr txBox="1">
            <a:spLocks noGrp="1"/>
          </p:cNvSpPr>
          <p:nvPr>
            <p:ph type="ctrTitle"/>
          </p:nvPr>
        </p:nvSpPr>
        <p:spPr>
          <a:xfrm>
            <a:off x="1310640" y="5897879"/>
            <a:ext cx="5364479" cy="743815"/>
          </a:xfrm>
          <a:prstGeom prst="rect">
            <a:avLst/>
          </a:prstGeom>
        </p:spPr>
        <p:txBody>
          <a:bodyPr spcFirstLastPara="1" wrap="square" lIns="91425" tIns="91425" rIns="91425" bIns="91425" anchor="t" anchorCtr="0">
            <a:noAutofit/>
          </a:bodyPr>
          <a:lstStyle/>
          <a:p>
            <a:pPr algn="l"/>
            <a:r>
              <a:rPr lang="ca" sz="1800" b="1" dirty="0"/>
              <a:t>Com més fosc és el color, més cohesió social.</a:t>
            </a:r>
            <a:endParaRPr sz="18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5154125" y="255225"/>
            <a:ext cx="5223300" cy="706200"/>
          </a:xfrm>
          <a:prstGeom prst="rect">
            <a:avLst/>
          </a:prstGeom>
        </p:spPr>
        <p:txBody>
          <a:bodyPr spcFirstLastPara="1" wrap="square" lIns="91425" tIns="91425" rIns="91425" bIns="91425" anchor="t" anchorCtr="0">
            <a:noAutofit/>
          </a:bodyPr>
          <a:lstStyle/>
          <a:p>
            <a:pPr algn="r"/>
            <a:r>
              <a:rPr lang="ca" sz="3000" b="1"/>
              <a:t>Introducció</a:t>
            </a:r>
            <a:endParaRPr sz="3000" b="1"/>
          </a:p>
          <a:p>
            <a:pPr algn="r"/>
            <a:endParaRPr sz="3600" b="1"/>
          </a:p>
          <a:p>
            <a:pPr algn="r"/>
            <a:endParaRPr sz="3600" b="1"/>
          </a:p>
        </p:txBody>
      </p:sp>
      <p:sp>
        <p:nvSpPr>
          <p:cNvPr id="68" name="Shape 68"/>
          <p:cNvSpPr txBox="1">
            <a:spLocks noGrp="1"/>
          </p:cNvSpPr>
          <p:nvPr>
            <p:ph type="ctrTitle"/>
          </p:nvPr>
        </p:nvSpPr>
        <p:spPr>
          <a:xfrm>
            <a:off x="2190600" y="1481325"/>
            <a:ext cx="7959000" cy="5063700"/>
          </a:xfrm>
          <a:prstGeom prst="rect">
            <a:avLst/>
          </a:prstGeom>
        </p:spPr>
        <p:txBody>
          <a:bodyPr spcFirstLastPara="1" wrap="square" lIns="91425" tIns="91425" rIns="91425" bIns="91425" anchor="t" anchorCtr="0">
            <a:noAutofit/>
          </a:bodyPr>
          <a:lstStyle/>
          <a:p>
            <a:pPr algn="l"/>
            <a:r>
              <a:rPr lang="ca" sz="2400" dirty="0"/>
              <a:t>Diem que hi ha </a:t>
            </a:r>
            <a:r>
              <a:rPr lang="ca" sz="2400" b="1" dirty="0"/>
              <a:t>cohesió social</a:t>
            </a:r>
            <a:r>
              <a:rPr lang="ca" sz="2400" dirty="0"/>
              <a:t> quan els individus que habiten en un territori reconeixen als altres com que pertanyen a la mateixa comunitat.</a:t>
            </a:r>
            <a:endParaRPr sz="2400" dirty="0"/>
          </a:p>
          <a:p>
            <a:pPr algn="l"/>
            <a:endParaRPr sz="2400" dirty="0"/>
          </a:p>
          <a:p>
            <a:pPr algn="l"/>
            <a:r>
              <a:rPr lang="ca" sz="2400" dirty="0"/>
              <a:t>Les diverses desigualtats afebleixen la cohesió social.</a:t>
            </a:r>
            <a:endParaRPr sz="2400" dirty="0"/>
          </a:p>
          <a:p>
            <a:pPr algn="l"/>
            <a:endParaRPr sz="2400" dirty="0"/>
          </a:p>
          <a:p>
            <a:pPr algn="l"/>
            <a:r>
              <a:rPr lang="ca" sz="2400" dirty="0"/>
              <a:t>La manera de conèixer la cohesió social es mesurant les desigualtats.</a:t>
            </a:r>
            <a:endParaRPr sz="2400" dirty="0"/>
          </a:p>
          <a:p>
            <a:pPr algn="l"/>
            <a:endParaRPr sz="2400" dirty="0"/>
          </a:p>
          <a:p>
            <a:pPr algn="l">
              <a:buSzPts val="1100"/>
            </a:pPr>
            <a:r>
              <a:rPr lang="ca" sz="2400" dirty="0"/>
              <a:t>Mesurem la cohesió social per barris de Barcelona a partir de dades del repositori Open Data BCN</a:t>
            </a:r>
            <a:endParaRPr sz="2400" dirty="0"/>
          </a:p>
          <a:p>
            <a:pPr algn="l"/>
            <a:endParaRPr sz="2400" dirty="0">
              <a:solidFill>
                <a:schemeClr val="accent2"/>
              </a:solidFill>
              <a:highlight>
                <a:srgbClr val="FFFFFF"/>
              </a:highlight>
            </a:endParaRPr>
          </a:p>
          <a:p>
            <a:pPr algn="l"/>
            <a:endParaRPr sz="1800" b="1" dirty="0"/>
          </a:p>
          <a:p>
            <a:pPr algn="l"/>
            <a:r>
              <a:rPr lang="ca" sz="1800" b="1" dirty="0"/>
              <a:t> </a:t>
            </a:r>
            <a:endParaRPr sz="1800" b="1" dirty="0"/>
          </a:p>
          <a:p>
            <a:pPr algn="l"/>
            <a:endParaRPr sz="1800" b="1" dirty="0"/>
          </a:p>
          <a:p>
            <a:pPr algn="l"/>
            <a:endParaRPr sz="1800" b="1" dirty="0"/>
          </a:p>
          <a:p>
            <a:pPr algn="l"/>
            <a:endParaRPr sz="1800" b="1" dirty="0"/>
          </a:p>
          <a:p>
            <a:pPr algn="l"/>
            <a:endParaRPr sz="24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ctrTitle"/>
          </p:nvPr>
        </p:nvSpPr>
        <p:spPr>
          <a:xfrm>
            <a:off x="5154125" y="255225"/>
            <a:ext cx="5223300" cy="706200"/>
          </a:xfrm>
          <a:prstGeom prst="rect">
            <a:avLst/>
          </a:prstGeom>
        </p:spPr>
        <p:txBody>
          <a:bodyPr spcFirstLastPara="1" wrap="square" lIns="91425" tIns="91425" rIns="91425" bIns="91425" anchor="t" anchorCtr="0">
            <a:noAutofit/>
          </a:bodyPr>
          <a:lstStyle/>
          <a:p>
            <a:pPr algn="r"/>
            <a:r>
              <a:rPr lang="ca" sz="3000" b="1"/>
              <a:t>Metodologia</a:t>
            </a:r>
            <a:br>
              <a:rPr lang="ca" sz="3000" b="1"/>
            </a:br>
            <a:endParaRPr sz="3000" b="1"/>
          </a:p>
          <a:p>
            <a:pPr algn="r"/>
            <a:endParaRPr sz="3600" b="1"/>
          </a:p>
          <a:p>
            <a:pPr algn="r"/>
            <a:endParaRPr sz="3600" b="1"/>
          </a:p>
        </p:txBody>
      </p:sp>
      <p:sp>
        <p:nvSpPr>
          <p:cNvPr id="74" name="Shape 74"/>
          <p:cNvSpPr txBox="1">
            <a:spLocks noGrp="1"/>
          </p:cNvSpPr>
          <p:nvPr>
            <p:ph type="ctrTitle"/>
          </p:nvPr>
        </p:nvSpPr>
        <p:spPr>
          <a:xfrm>
            <a:off x="6019800" y="1035525"/>
            <a:ext cx="4968240" cy="5509500"/>
          </a:xfrm>
          <a:prstGeom prst="rect">
            <a:avLst/>
          </a:prstGeom>
        </p:spPr>
        <p:txBody>
          <a:bodyPr spcFirstLastPara="1" wrap="square" lIns="91425" tIns="91425" rIns="91425" bIns="91425" anchor="t" anchorCtr="0">
            <a:noAutofit/>
          </a:bodyPr>
          <a:lstStyle/>
          <a:p>
            <a:pPr algn="l"/>
            <a:r>
              <a:rPr lang="ca" sz="2400" b="1" dirty="0"/>
              <a:t>Índex de Cohesió Social (ICS)</a:t>
            </a:r>
            <a:r>
              <a:rPr lang="ca" sz="2400" dirty="0"/>
              <a:t>:</a:t>
            </a:r>
            <a:br>
              <a:rPr lang="ca" sz="2400" dirty="0"/>
            </a:br>
            <a:r>
              <a:rPr lang="ca" sz="2400" dirty="0"/>
              <a:t>Mitjana de 7 indicadors que mesuren 7 aspectes de la cohesió social.</a:t>
            </a:r>
            <a:endParaRPr sz="2400" dirty="0"/>
          </a:p>
          <a:p>
            <a:pPr algn="l"/>
            <a:r>
              <a:rPr lang="ca-ES" sz="2400" dirty="0" smtClean="0"/>
              <a:t/>
            </a:r>
            <a:br>
              <a:rPr lang="ca-ES" sz="2400" dirty="0" smtClean="0"/>
            </a:br>
            <a:endParaRPr sz="2400" dirty="0"/>
          </a:p>
          <a:p>
            <a:pPr algn="l"/>
            <a:r>
              <a:rPr lang="ca" sz="2400" b="1" dirty="0"/>
              <a:t>Procediment:</a:t>
            </a:r>
            <a:endParaRPr sz="2400" b="1" dirty="0"/>
          </a:p>
          <a:p>
            <a:pPr marL="457200" indent="-381000" algn="l">
              <a:buSzPts val="2400"/>
              <a:buChar char="➔"/>
            </a:pPr>
            <a:r>
              <a:rPr lang="ca" sz="2400" dirty="0"/>
              <a:t>Definició dels indicadors</a:t>
            </a:r>
            <a:endParaRPr sz="2400" dirty="0"/>
          </a:p>
          <a:p>
            <a:pPr marL="457200" indent="-381000" algn="l">
              <a:buSzPts val="2400"/>
              <a:buChar char="➔"/>
            </a:pPr>
            <a:r>
              <a:rPr lang="ca" sz="2400" dirty="0"/>
              <a:t>Cerca de dades</a:t>
            </a:r>
            <a:endParaRPr sz="2400" dirty="0"/>
          </a:p>
          <a:p>
            <a:pPr marL="457200" indent="-381000" algn="l">
              <a:buSzPts val="2400"/>
              <a:buChar char="➔"/>
            </a:pPr>
            <a:r>
              <a:rPr lang="ca" sz="2400" dirty="0"/>
              <a:t>Càlcul i anàlisi dels indicadors</a:t>
            </a:r>
            <a:endParaRPr sz="2400" dirty="0"/>
          </a:p>
          <a:p>
            <a:pPr marL="457200" indent="-381000" algn="l">
              <a:buSzPts val="2400"/>
              <a:buChar char="➔"/>
            </a:pPr>
            <a:r>
              <a:rPr lang="ca" sz="2400" dirty="0"/>
              <a:t>Normalització dels indicadors</a:t>
            </a:r>
            <a:endParaRPr sz="2400" dirty="0"/>
          </a:p>
          <a:p>
            <a:pPr marL="457200" indent="-381000" algn="l">
              <a:buSzPts val="2400"/>
              <a:buChar char="➔"/>
            </a:pPr>
            <a:r>
              <a:rPr lang="ca" sz="2400" dirty="0"/>
              <a:t>Càlcul del ICS</a:t>
            </a:r>
            <a:endParaRPr sz="2400" dirty="0"/>
          </a:p>
          <a:p>
            <a:pPr marL="457200" indent="-381000" algn="l">
              <a:buSzPts val="2400"/>
              <a:buChar char="➔"/>
            </a:pPr>
            <a:r>
              <a:rPr lang="ca" sz="2400" dirty="0"/>
              <a:t>Anàlisi i conclusions</a:t>
            </a:r>
            <a:endParaRPr sz="2400" dirty="0"/>
          </a:p>
          <a:p>
            <a:pPr algn="l"/>
            <a:endParaRPr sz="1800" b="1" dirty="0"/>
          </a:p>
          <a:p>
            <a:pPr algn="l"/>
            <a:endParaRPr sz="1800" b="1" dirty="0"/>
          </a:p>
          <a:p>
            <a:pPr algn="l"/>
            <a:endParaRPr sz="1200" dirty="0">
              <a:solidFill>
                <a:schemeClr val="accent2"/>
              </a:solidFill>
              <a:highlight>
                <a:srgbClr val="FFFFFF"/>
              </a:highlight>
            </a:endParaRPr>
          </a:p>
          <a:p>
            <a:pPr algn="l"/>
            <a:endParaRPr sz="1200" dirty="0">
              <a:solidFill>
                <a:schemeClr val="accent2"/>
              </a:solidFill>
              <a:highlight>
                <a:srgbClr val="FFFFFF"/>
              </a:highlight>
            </a:endParaRPr>
          </a:p>
          <a:p>
            <a:pPr algn="l"/>
            <a:endParaRPr sz="1800" b="1" dirty="0"/>
          </a:p>
          <a:p>
            <a:pPr algn="l"/>
            <a:r>
              <a:rPr lang="ca" sz="1800" b="1" dirty="0"/>
              <a:t> </a:t>
            </a:r>
            <a:endParaRPr sz="1800" b="1" dirty="0"/>
          </a:p>
          <a:p>
            <a:pPr algn="l"/>
            <a:endParaRPr sz="1800" b="1" dirty="0"/>
          </a:p>
          <a:p>
            <a:pPr algn="l"/>
            <a:endParaRPr sz="1800" b="1" dirty="0"/>
          </a:p>
          <a:p>
            <a:pPr algn="l"/>
            <a:endParaRPr sz="1800" b="1" dirty="0"/>
          </a:p>
          <a:p>
            <a:pPr algn="l"/>
            <a:endParaRPr sz="2400" b="1" dirty="0"/>
          </a:p>
        </p:txBody>
      </p:sp>
      <p:pic>
        <p:nvPicPr>
          <p:cNvPr id="75" name="Shape 75"/>
          <p:cNvPicPr preferRelativeResize="0"/>
          <p:nvPr/>
        </p:nvPicPr>
        <p:blipFill>
          <a:blip r:embed="rId3">
            <a:alphaModFix/>
          </a:blip>
          <a:stretch>
            <a:fillRect/>
          </a:stretch>
        </p:blipFill>
        <p:spPr>
          <a:xfrm>
            <a:off x="1130620" y="1143225"/>
            <a:ext cx="3469069" cy="893080"/>
          </a:xfrm>
          <a:prstGeom prst="rect">
            <a:avLst/>
          </a:prstGeom>
          <a:noFill/>
          <a:ln>
            <a:noFill/>
          </a:ln>
        </p:spPr>
      </p:pic>
      <p:pic>
        <p:nvPicPr>
          <p:cNvPr id="76" name="Shape 76"/>
          <p:cNvPicPr preferRelativeResize="0"/>
          <p:nvPr/>
        </p:nvPicPr>
        <p:blipFill>
          <a:blip r:embed="rId4">
            <a:alphaModFix/>
          </a:blip>
          <a:stretch>
            <a:fillRect/>
          </a:stretch>
        </p:blipFill>
        <p:spPr>
          <a:xfrm>
            <a:off x="1095828" y="3035088"/>
            <a:ext cx="3538650" cy="1510374"/>
          </a:xfrm>
          <a:prstGeom prst="rect">
            <a:avLst/>
          </a:prstGeom>
          <a:noFill/>
          <a:ln>
            <a:noFill/>
          </a:ln>
        </p:spPr>
      </p:pic>
      <p:sp>
        <p:nvSpPr>
          <p:cNvPr id="77" name="Shape 77"/>
          <p:cNvSpPr txBox="1">
            <a:spLocks noGrp="1"/>
          </p:cNvSpPr>
          <p:nvPr>
            <p:ph type="ctrTitle"/>
          </p:nvPr>
        </p:nvSpPr>
        <p:spPr>
          <a:xfrm>
            <a:off x="1273090" y="5168275"/>
            <a:ext cx="3538800" cy="1438200"/>
          </a:xfrm>
          <a:prstGeom prst="rect">
            <a:avLst/>
          </a:prstGeom>
        </p:spPr>
        <p:txBody>
          <a:bodyPr spcFirstLastPara="1" wrap="square" lIns="91425" tIns="91425" rIns="91425" bIns="91425" anchor="t" anchorCtr="0">
            <a:noAutofit/>
          </a:bodyPr>
          <a:lstStyle/>
          <a:p>
            <a:r>
              <a:rPr lang="ca" sz="2400"/>
              <a:t>0&lt;ICS&lt;1</a:t>
            </a:r>
            <a:endParaRPr sz="2400"/>
          </a:p>
          <a:p>
            <a:endParaRPr sz="1800" b="1"/>
          </a:p>
          <a:p>
            <a:endParaRPr sz="1800" b="1"/>
          </a:p>
          <a:p>
            <a:endParaRPr sz="1200">
              <a:solidFill>
                <a:schemeClr val="accent2"/>
              </a:solidFill>
              <a:highlight>
                <a:srgbClr val="FFFFFF"/>
              </a:highlight>
            </a:endParaRPr>
          </a:p>
          <a:p>
            <a:endParaRPr sz="1200">
              <a:solidFill>
                <a:schemeClr val="accent2"/>
              </a:solidFill>
              <a:highlight>
                <a:srgbClr val="FFFFFF"/>
              </a:highlight>
            </a:endParaRPr>
          </a:p>
          <a:p>
            <a:endParaRPr sz="1800" b="1"/>
          </a:p>
          <a:p>
            <a:r>
              <a:rPr lang="ca" sz="1800" b="1"/>
              <a:t> </a:t>
            </a:r>
            <a:endParaRPr sz="1800" b="1"/>
          </a:p>
          <a:p>
            <a:endParaRPr sz="1800" b="1"/>
          </a:p>
          <a:p>
            <a:endParaRPr sz="1800" b="1"/>
          </a:p>
          <a:p>
            <a:endParaRPr sz="1800" b="1"/>
          </a:p>
          <a:p>
            <a:endParaRPr sz="24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ctrTitle"/>
          </p:nvPr>
        </p:nvSpPr>
        <p:spPr>
          <a:xfrm>
            <a:off x="6743760" y="1079000"/>
            <a:ext cx="4579500" cy="5778900"/>
          </a:xfrm>
          <a:prstGeom prst="rect">
            <a:avLst/>
          </a:prstGeom>
        </p:spPr>
        <p:txBody>
          <a:bodyPr spcFirstLastPara="1" wrap="square" lIns="91425" tIns="91425" rIns="91425" bIns="91425" anchor="t" anchorCtr="0">
            <a:noAutofit/>
          </a:bodyPr>
          <a:lstStyle/>
          <a:p>
            <a:pPr marL="457200" indent="-355600" algn="l">
              <a:buClr>
                <a:srgbClr val="2F2F2F"/>
              </a:buClr>
              <a:buSzPts val="2000"/>
              <a:buChar char="●"/>
            </a:pPr>
            <a:r>
              <a:rPr lang="ca" sz="2000" dirty="0">
                <a:solidFill>
                  <a:srgbClr val="2F2F2F"/>
                </a:solidFill>
              </a:rPr>
              <a:t>Aquest indicador mesura la renda relativa dels diferents barris de Barcelona</a:t>
            </a:r>
            <a:endParaRPr sz="2000" dirty="0">
              <a:solidFill>
                <a:srgbClr val="2F2F2F"/>
              </a:solidFill>
            </a:endParaRPr>
          </a:p>
          <a:p>
            <a:pPr algn="l"/>
            <a:endParaRPr sz="2000" dirty="0">
              <a:solidFill>
                <a:srgbClr val="2F2F2F"/>
              </a:solidFill>
            </a:endParaRPr>
          </a:p>
          <a:p>
            <a:pPr marL="457200" indent="-355600" algn="l">
              <a:buClr>
                <a:srgbClr val="2F2F2F"/>
              </a:buClr>
              <a:buSzPts val="2000"/>
              <a:buChar char="●"/>
            </a:pPr>
            <a:r>
              <a:rPr lang="ca" sz="2000" dirty="0">
                <a:solidFill>
                  <a:srgbClr val="2F2F2F"/>
                </a:solidFill>
              </a:rPr>
              <a:t>Els valors de la distribució estan calculats en relació al valor mitjà de la ciutat, fixat en 100.</a:t>
            </a:r>
            <a:endParaRPr sz="2000" dirty="0">
              <a:solidFill>
                <a:srgbClr val="2F2F2F"/>
              </a:solidFill>
            </a:endParaRPr>
          </a:p>
          <a:p>
            <a:pPr algn="l"/>
            <a:endParaRPr sz="2000" dirty="0">
              <a:solidFill>
                <a:srgbClr val="2F2F2F"/>
              </a:solidFill>
            </a:endParaRPr>
          </a:p>
          <a:p>
            <a:pPr marL="457200" indent="-355600" algn="l">
              <a:buClr>
                <a:srgbClr val="2F2F2F"/>
              </a:buClr>
              <a:buSzPts val="2000"/>
              <a:buChar char="●"/>
            </a:pPr>
            <a:r>
              <a:rPr lang="ca" sz="2000" dirty="0">
                <a:solidFill>
                  <a:srgbClr val="2F2F2F"/>
                </a:solidFill>
              </a:rPr>
              <a:t>Els barris de Pedralbes (250,5) i Les Tres Torres compten amb la mitjana de renda familiar més elevada. </a:t>
            </a:r>
            <a:endParaRPr sz="2000" dirty="0">
              <a:solidFill>
                <a:srgbClr val="2F2F2F"/>
              </a:solidFill>
            </a:endParaRPr>
          </a:p>
          <a:p>
            <a:pPr algn="l"/>
            <a:endParaRPr sz="2000" dirty="0">
              <a:solidFill>
                <a:srgbClr val="2F2F2F"/>
              </a:solidFill>
            </a:endParaRPr>
          </a:p>
          <a:p>
            <a:pPr marL="457200" indent="-355600" algn="l">
              <a:buClr>
                <a:srgbClr val="2F2F2F"/>
              </a:buClr>
              <a:buSzPts val="2000"/>
              <a:buChar char="●"/>
            </a:pPr>
            <a:r>
              <a:rPr lang="ca" sz="2000" dirty="0">
                <a:solidFill>
                  <a:srgbClr val="2F2F2F"/>
                </a:solidFill>
              </a:rPr>
              <a:t>Ciutat Meridiana (34,5) la Trinitat Nova (35,6) i La Marina del Prat Vermell - AEI Zona Franca (36,9) que registren la més baixa. </a:t>
            </a:r>
            <a:endParaRPr sz="2000" dirty="0">
              <a:solidFill>
                <a:srgbClr val="2F2F2F"/>
              </a:solidFill>
            </a:endParaRPr>
          </a:p>
        </p:txBody>
      </p:sp>
      <p:pic>
        <p:nvPicPr>
          <p:cNvPr id="83" name="Shape 83"/>
          <p:cNvPicPr preferRelativeResize="0"/>
          <p:nvPr/>
        </p:nvPicPr>
        <p:blipFill>
          <a:blip r:embed="rId3">
            <a:alphaModFix/>
          </a:blip>
          <a:stretch>
            <a:fillRect/>
          </a:stretch>
        </p:blipFill>
        <p:spPr>
          <a:xfrm>
            <a:off x="815762" y="373800"/>
            <a:ext cx="6027000" cy="6027000"/>
          </a:xfrm>
          <a:prstGeom prst="rect">
            <a:avLst/>
          </a:prstGeom>
          <a:noFill/>
          <a:ln>
            <a:noFill/>
          </a:ln>
        </p:spPr>
      </p:pic>
      <p:sp>
        <p:nvSpPr>
          <p:cNvPr id="84" name="Shape 84"/>
          <p:cNvSpPr txBox="1">
            <a:spLocks noGrp="1"/>
          </p:cNvSpPr>
          <p:nvPr>
            <p:ph type="ctrTitle"/>
          </p:nvPr>
        </p:nvSpPr>
        <p:spPr>
          <a:xfrm>
            <a:off x="5154125" y="255225"/>
            <a:ext cx="5223300" cy="706200"/>
          </a:xfrm>
          <a:prstGeom prst="rect">
            <a:avLst/>
          </a:prstGeom>
        </p:spPr>
        <p:txBody>
          <a:bodyPr spcFirstLastPara="1" wrap="square" lIns="91425" tIns="91425" rIns="91425" bIns="91425" anchor="t" anchorCtr="0">
            <a:noAutofit/>
          </a:bodyPr>
          <a:lstStyle/>
          <a:p>
            <a:pPr algn="r"/>
            <a:r>
              <a:rPr lang="ca" sz="3000" b="1" dirty="0"/>
              <a:t>Renda Familiar Disponible</a:t>
            </a:r>
            <a:endParaRPr sz="3000" b="1" dirty="0"/>
          </a:p>
          <a:p>
            <a:pPr algn="r"/>
            <a:endParaRPr sz="3600" b="1" dirty="0"/>
          </a:p>
          <a:p>
            <a:pPr algn="r"/>
            <a:endParaRPr sz="3600" b="1" dirty="0"/>
          </a:p>
        </p:txBody>
      </p:sp>
      <p:sp>
        <p:nvSpPr>
          <p:cNvPr id="85" name="Shape 85"/>
          <p:cNvSpPr txBox="1">
            <a:spLocks noGrp="1"/>
          </p:cNvSpPr>
          <p:nvPr>
            <p:ph type="ctrTitle"/>
          </p:nvPr>
        </p:nvSpPr>
        <p:spPr>
          <a:xfrm>
            <a:off x="1310640" y="5989320"/>
            <a:ext cx="5303520" cy="868680"/>
          </a:xfrm>
          <a:prstGeom prst="rect">
            <a:avLst/>
          </a:prstGeom>
          <a:noFill/>
        </p:spPr>
        <p:txBody>
          <a:bodyPr spcFirstLastPara="1" wrap="square" lIns="91425" tIns="91425" rIns="91425" bIns="91425" anchor="t" anchorCtr="0">
            <a:noAutofit/>
          </a:bodyPr>
          <a:lstStyle/>
          <a:p>
            <a:pPr algn="l"/>
            <a:r>
              <a:rPr lang="ca" sz="2000" b="1" dirty="0">
                <a:solidFill>
                  <a:srgbClr val="2F2F2F"/>
                </a:solidFill>
              </a:rPr>
              <a:t>La diferència entre el barri amb renda més baixa i la més alta és de 216. </a:t>
            </a:r>
            <a:endParaRPr sz="2000" b="1" dirty="0">
              <a:solidFill>
                <a:srgbClr val="2F2F2F"/>
              </a:solidFill>
            </a:endParaRPr>
          </a:p>
          <a:p>
            <a:pPr algn="l"/>
            <a:endParaRPr sz="1800" b="1" dirty="0"/>
          </a:p>
          <a:p>
            <a:pPr algn="l"/>
            <a:endParaRPr sz="18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1" name="Shape 91"/>
          <p:cNvPicPr preferRelativeResize="0"/>
          <p:nvPr/>
        </p:nvPicPr>
        <p:blipFill>
          <a:blip r:embed="rId3">
            <a:alphaModFix/>
          </a:blip>
          <a:stretch>
            <a:fillRect/>
          </a:stretch>
        </p:blipFill>
        <p:spPr>
          <a:xfrm>
            <a:off x="391671" y="450001"/>
            <a:ext cx="6054849" cy="6054849"/>
          </a:xfrm>
          <a:prstGeom prst="rect">
            <a:avLst/>
          </a:prstGeom>
          <a:noFill/>
          <a:ln>
            <a:noFill/>
          </a:ln>
        </p:spPr>
      </p:pic>
      <p:sp>
        <p:nvSpPr>
          <p:cNvPr id="90" name="Shape 90"/>
          <p:cNvSpPr txBox="1">
            <a:spLocks noGrp="1"/>
          </p:cNvSpPr>
          <p:nvPr>
            <p:ph type="ctrTitle"/>
          </p:nvPr>
        </p:nvSpPr>
        <p:spPr>
          <a:xfrm>
            <a:off x="6812280" y="961425"/>
            <a:ext cx="4861560" cy="6134400"/>
          </a:xfrm>
          <a:prstGeom prst="rect">
            <a:avLst/>
          </a:prstGeom>
        </p:spPr>
        <p:txBody>
          <a:bodyPr spcFirstLastPara="1" wrap="square" lIns="91425" tIns="91425" rIns="91425" bIns="91425" anchor="t" anchorCtr="0">
            <a:noAutofit/>
          </a:bodyPr>
          <a:lstStyle/>
          <a:p>
            <a:pPr marL="457200" indent="-355600" algn="l">
              <a:buSzPts val="2000"/>
              <a:buChar char="●"/>
            </a:pPr>
            <a:r>
              <a:rPr lang="ca" sz="1900" dirty="0"/>
              <a:t>Indicador per conèixer problemes de soledat entre la gent gran. </a:t>
            </a:r>
            <a:endParaRPr sz="1900" dirty="0"/>
          </a:p>
          <a:p>
            <a:pPr algn="l"/>
            <a:endParaRPr sz="1900" dirty="0"/>
          </a:p>
          <a:p>
            <a:pPr marL="457200" indent="-355600" algn="l">
              <a:buSzPts val="2000"/>
              <a:buChar char="●"/>
            </a:pPr>
            <a:r>
              <a:rPr lang="ca" sz="1900" dirty="0"/>
              <a:t>Els més grans de 75 anys que viuen sols són el 3,4% de la població de Barcelona</a:t>
            </a:r>
            <a:r>
              <a:rPr lang="ca" sz="1900" dirty="0"/>
              <a:t>.</a:t>
            </a:r>
            <a:br>
              <a:rPr lang="ca" sz="1900" dirty="0"/>
            </a:br>
            <a:endParaRPr sz="1900" dirty="0"/>
          </a:p>
          <a:p>
            <a:pPr marL="457200" indent="-355600" algn="l">
              <a:buSzPts val="2000"/>
              <a:buChar char="●"/>
            </a:pPr>
            <a:r>
              <a:rPr lang="ca" sz="1900" dirty="0"/>
              <a:t>Montbau és el barri amb més percentatge amb un 6,5</a:t>
            </a:r>
            <a:r>
              <a:rPr lang="ca" sz="1900" dirty="0"/>
              <a:t>%.</a:t>
            </a:r>
            <a:endParaRPr sz="1900" dirty="0"/>
          </a:p>
          <a:p>
            <a:pPr marL="457200" indent="-355600" algn="l">
              <a:buSzPts val="2000"/>
              <a:buChar char="●"/>
            </a:pPr>
            <a:r>
              <a:rPr lang="ca" sz="1900" dirty="0"/>
              <a:t>Vallvidrera és el barri amb menys percentatge amb un 1</a:t>
            </a:r>
            <a:r>
              <a:rPr lang="ca" sz="1900" dirty="0"/>
              <a:t>%. La </a:t>
            </a:r>
            <a:r>
              <a:rPr lang="ca" sz="1900" dirty="0"/>
              <a:t>seva </a:t>
            </a:r>
            <a:r>
              <a:rPr lang="ca" sz="1900" dirty="0"/>
              <a:t>diferència </a:t>
            </a:r>
            <a:r>
              <a:rPr lang="ca" sz="1900" dirty="0"/>
              <a:t>es un 5,5</a:t>
            </a:r>
            <a:r>
              <a:rPr lang="ca" sz="1900" dirty="0"/>
              <a:t>%.</a:t>
            </a:r>
            <a:br>
              <a:rPr lang="ca" sz="1900" dirty="0"/>
            </a:br>
            <a:endParaRPr sz="1900" dirty="0"/>
          </a:p>
          <a:p>
            <a:pPr marL="457200" indent="-355600" algn="l">
              <a:buSzPts val="2000"/>
              <a:buChar char="●"/>
            </a:pPr>
            <a:r>
              <a:rPr lang="ca" sz="1900" dirty="0"/>
              <a:t>podria haver una relació entre el envelliment, les característiques dels habitatges i famílies extenses.</a:t>
            </a:r>
            <a:endParaRPr sz="1900" dirty="0"/>
          </a:p>
          <a:p>
            <a:pPr marL="457200" indent="-355600" algn="l">
              <a:buSzPts val="2000"/>
              <a:buChar char="●"/>
            </a:pPr>
            <a:r>
              <a:rPr lang="ca" sz="1900" dirty="0"/>
              <a:t>Hi ha una baixa ràtio en els barris “nous”, com la Vila Olímpica i Diagonal mar.</a:t>
            </a:r>
            <a:endParaRPr sz="1900" dirty="0"/>
          </a:p>
          <a:p>
            <a:pPr algn="l">
              <a:buSzPts val="1100"/>
            </a:pPr>
            <a:endParaRPr sz="2000" dirty="0">
              <a:solidFill>
                <a:srgbClr val="2F2F2F"/>
              </a:solidFill>
            </a:endParaRPr>
          </a:p>
          <a:p>
            <a:pPr algn="l">
              <a:buSzPts val="1100"/>
            </a:pPr>
            <a:endParaRPr sz="2000" dirty="0">
              <a:solidFill>
                <a:srgbClr val="2F2F2F"/>
              </a:solidFill>
            </a:endParaRPr>
          </a:p>
          <a:p>
            <a:pPr algn="l">
              <a:buSzPts val="1100"/>
            </a:pPr>
            <a:endParaRPr sz="2000" b="1" dirty="0">
              <a:solidFill>
                <a:srgbClr val="2F2F2F"/>
              </a:solidFill>
            </a:endParaRPr>
          </a:p>
        </p:txBody>
      </p:sp>
      <p:sp>
        <p:nvSpPr>
          <p:cNvPr id="92" name="Shape 92"/>
          <p:cNvSpPr txBox="1">
            <a:spLocks noGrp="1"/>
          </p:cNvSpPr>
          <p:nvPr>
            <p:ph type="ctrTitle"/>
          </p:nvPr>
        </p:nvSpPr>
        <p:spPr>
          <a:xfrm>
            <a:off x="3773425" y="255225"/>
            <a:ext cx="6603900" cy="706200"/>
          </a:xfrm>
          <a:prstGeom prst="rect">
            <a:avLst/>
          </a:prstGeom>
        </p:spPr>
        <p:txBody>
          <a:bodyPr spcFirstLastPara="1" wrap="square" lIns="91425" tIns="91425" rIns="91425" bIns="91425" anchor="t" anchorCtr="0">
            <a:noAutofit/>
          </a:bodyPr>
          <a:lstStyle/>
          <a:p>
            <a:pPr algn="r"/>
            <a:r>
              <a:rPr lang="ca" sz="3000" b="1" dirty="0"/>
              <a:t>Població &gt; 75 anys que viu sola</a:t>
            </a:r>
            <a:endParaRPr sz="3000" b="1" dirty="0"/>
          </a:p>
          <a:p>
            <a:pPr algn="r"/>
            <a:endParaRPr sz="3600" b="1" dirty="0"/>
          </a:p>
          <a:p>
            <a:pPr algn="r"/>
            <a:endParaRPr sz="3600" b="1" dirty="0"/>
          </a:p>
        </p:txBody>
      </p:sp>
      <p:sp>
        <p:nvSpPr>
          <p:cNvPr id="93" name="Shape 93"/>
          <p:cNvSpPr txBox="1">
            <a:spLocks noGrp="1"/>
          </p:cNvSpPr>
          <p:nvPr>
            <p:ph type="ctrTitle"/>
          </p:nvPr>
        </p:nvSpPr>
        <p:spPr>
          <a:xfrm>
            <a:off x="762000" y="6035040"/>
            <a:ext cx="5440679" cy="822960"/>
          </a:xfrm>
          <a:prstGeom prst="rect">
            <a:avLst/>
          </a:prstGeom>
        </p:spPr>
        <p:txBody>
          <a:bodyPr spcFirstLastPara="1" wrap="square" lIns="91425" tIns="91425" rIns="91425" bIns="91425" anchor="t" anchorCtr="0">
            <a:noAutofit/>
          </a:bodyPr>
          <a:lstStyle/>
          <a:p>
            <a:pPr algn="l"/>
            <a:r>
              <a:rPr lang="ca" sz="1800" b="1" dirty="0"/>
              <a:t>Quant mes fosc és el color més persones de 75 o més anys viuen soles</a:t>
            </a:r>
            <a:endParaRPr sz="1800" b="1" dirty="0"/>
          </a:p>
          <a:p>
            <a:pPr algn="l"/>
            <a:endParaRPr sz="24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4248900" y="255225"/>
            <a:ext cx="6128400" cy="706200"/>
          </a:xfrm>
          <a:prstGeom prst="rect">
            <a:avLst/>
          </a:prstGeom>
        </p:spPr>
        <p:txBody>
          <a:bodyPr spcFirstLastPara="1" wrap="square" lIns="91425" tIns="91425" rIns="91425" bIns="91425" anchor="t" anchorCtr="0">
            <a:noAutofit/>
          </a:bodyPr>
          <a:lstStyle/>
          <a:p>
            <a:pPr algn="r"/>
            <a:r>
              <a:rPr lang="ca" sz="3000" b="1"/>
              <a:t>Taxa d’atur registrat</a:t>
            </a:r>
            <a:endParaRPr sz="3000" b="1"/>
          </a:p>
          <a:p>
            <a:pPr algn="r"/>
            <a:endParaRPr sz="3000" b="1"/>
          </a:p>
          <a:p>
            <a:pPr algn="r"/>
            <a:endParaRPr sz="3600" b="1"/>
          </a:p>
        </p:txBody>
      </p:sp>
      <p:sp>
        <p:nvSpPr>
          <p:cNvPr id="99" name="Shape 99"/>
          <p:cNvSpPr txBox="1">
            <a:spLocks noGrp="1"/>
          </p:cNvSpPr>
          <p:nvPr>
            <p:ph type="ctrTitle"/>
          </p:nvPr>
        </p:nvSpPr>
        <p:spPr>
          <a:xfrm>
            <a:off x="7208520" y="961425"/>
            <a:ext cx="4166100" cy="5786700"/>
          </a:xfrm>
          <a:prstGeom prst="rect">
            <a:avLst/>
          </a:prstGeom>
        </p:spPr>
        <p:txBody>
          <a:bodyPr spcFirstLastPara="1" wrap="square" lIns="91425" tIns="91425" rIns="91425" bIns="91425" anchor="t" anchorCtr="0">
            <a:noAutofit/>
          </a:bodyPr>
          <a:lstStyle/>
          <a:p>
            <a:pPr marL="457200" indent="-355600" algn="l">
              <a:buSzPts val="2000"/>
              <a:buChar char="●"/>
            </a:pPr>
            <a:r>
              <a:rPr lang="ca" sz="2000" dirty="0">
                <a:solidFill>
                  <a:schemeClr val="tx1"/>
                </a:solidFill>
              </a:rPr>
              <a:t>É</a:t>
            </a:r>
            <a:r>
              <a:rPr lang="ca" sz="2000" dirty="0">
                <a:solidFill>
                  <a:schemeClr val="tx1"/>
                </a:solidFill>
              </a:rPr>
              <a:t>s </a:t>
            </a:r>
            <a:r>
              <a:rPr lang="ca" sz="2000" dirty="0">
                <a:solidFill>
                  <a:schemeClr val="tx1"/>
                </a:solidFill>
              </a:rPr>
              <a:t>un dels indicadors més importants sobre la situació del mercat de treball. </a:t>
            </a:r>
            <a:endParaRPr sz="2000" dirty="0">
              <a:solidFill>
                <a:schemeClr val="tx1"/>
              </a:solidFill>
            </a:endParaRPr>
          </a:p>
          <a:p>
            <a:pPr algn="l"/>
            <a:endParaRPr sz="2000" dirty="0">
              <a:solidFill>
                <a:schemeClr val="tx1"/>
              </a:solidFill>
            </a:endParaRPr>
          </a:p>
          <a:p>
            <a:pPr marL="457200" indent="-355600" algn="l">
              <a:buSzPts val="2000"/>
              <a:buChar char="●"/>
            </a:pPr>
            <a:r>
              <a:rPr lang="ca" sz="2000" dirty="0">
                <a:solidFill>
                  <a:schemeClr val="tx1"/>
                </a:solidFill>
              </a:rPr>
              <a:t>Es pot veure que els barris més afectats per l’atur són La Marina del Prat Vermell (19,4%), Ciutat Meridiana (18,2%), La Trinitat Nova (17,6%), Vallbona (16,6 %) i La Trinitat Vella (16,4%)</a:t>
            </a:r>
            <a:endParaRPr sz="2000" dirty="0">
              <a:solidFill>
                <a:schemeClr val="tx1"/>
              </a:solidFill>
            </a:endParaRPr>
          </a:p>
          <a:p>
            <a:pPr algn="l"/>
            <a:endParaRPr sz="2000" dirty="0">
              <a:solidFill>
                <a:schemeClr val="tx1"/>
              </a:solidFill>
            </a:endParaRPr>
          </a:p>
          <a:p>
            <a:pPr marL="457200" indent="-355600" algn="l">
              <a:buSzPts val="2000"/>
              <a:buChar char="●"/>
            </a:pPr>
            <a:r>
              <a:rPr lang="ca" sz="2000" dirty="0">
                <a:solidFill>
                  <a:schemeClr val="tx1"/>
                </a:solidFill>
              </a:rPr>
              <a:t>E</a:t>
            </a:r>
            <a:r>
              <a:rPr lang="ca" sz="2000" dirty="0">
                <a:solidFill>
                  <a:schemeClr val="tx1"/>
                </a:solidFill>
              </a:rPr>
              <a:t>xcepte </a:t>
            </a:r>
            <a:r>
              <a:rPr lang="ca" sz="2000" dirty="0">
                <a:solidFill>
                  <a:schemeClr val="tx1"/>
                </a:solidFill>
              </a:rPr>
              <a:t>el primer, la resta de barris pertanyen al districte de Nou Barris, en el que 9 dels seus barris es troben dins de les 12 primeres posicions de la taula. </a:t>
            </a:r>
            <a:endParaRPr sz="2000" dirty="0">
              <a:solidFill>
                <a:schemeClr val="tx1"/>
              </a:solidFill>
            </a:endParaRPr>
          </a:p>
          <a:p>
            <a:pPr algn="l"/>
            <a:endParaRPr sz="2000" b="1" dirty="0">
              <a:solidFill>
                <a:schemeClr val="tx1"/>
              </a:solidFill>
            </a:endParaRPr>
          </a:p>
        </p:txBody>
      </p:sp>
      <p:pic>
        <p:nvPicPr>
          <p:cNvPr id="100" name="Shape 100"/>
          <p:cNvPicPr preferRelativeResize="0"/>
          <p:nvPr/>
        </p:nvPicPr>
        <p:blipFill>
          <a:blip r:embed="rId3">
            <a:alphaModFix/>
          </a:blip>
          <a:stretch>
            <a:fillRect/>
          </a:stretch>
        </p:blipFill>
        <p:spPr>
          <a:xfrm>
            <a:off x="833032" y="352874"/>
            <a:ext cx="5849805" cy="5849805"/>
          </a:xfrm>
          <a:prstGeom prst="rect">
            <a:avLst/>
          </a:prstGeom>
          <a:noFill/>
          <a:ln>
            <a:noFill/>
          </a:ln>
        </p:spPr>
      </p:pic>
      <p:sp>
        <p:nvSpPr>
          <p:cNvPr id="101" name="Shape 101"/>
          <p:cNvSpPr txBox="1"/>
          <p:nvPr/>
        </p:nvSpPr>
        <p:spPr>
          <a:xfrm>
            <a:off x="746760" y="5745479"/>
            <a:ext cx="5752200" cy="860995"/>
          </a:xfrm>
          <a:prstGeom prst="rect">
            <a:avLst/>
          </a:prstGeom>
          <a:noFill/>
          <a:ln>
            <a:noFill/>
          </a:ln>
        </p:spPr>
        <p:txBody>
          <a:bodyPr spcFirstLastPara="1" wrap="square" lIns="91425" tIns="91425" rIns="91425" bIns="91425" anchor="t" anchorCtr="0">
            <a:noAutofit/>
          </a:bodyPr>
          <a:lstStyle/>
          <a:p>
            <a:pPr>
              <a:lnSpc>
                <a:spcPct val="115000"/>
              </a:lnSpc>
              <a:buClr>
                <a:schemeClr val="dk1"/>
              </a:buClr>
              <a:buSzPts val="1100"/>
            </a:pPr>
            <a:r>
              <a:rPr lang="ca" sz="1800" b="1" dirty="0">
                <a:solidFill>
                  <a:schemeClr val="accent2"/>
                </a:solidFill>
              </a:rPr>
              <a:t>la zona més fosca mostra que hi ha </a:t>
            </a:r>
            <a:r>
              <a:rPr lang="ca" sz="1800" b="1" dirty="0">
                <a:solidFill>
                  <a:schemeClr val="accent2"/>
                </a:solidFill>
              </a:rPr>
              <a:t>una més alta taxa </a:t>
            </a:r>
            <a:r>
              <a:rPr lang="ca" sz="1800" b="1" dirty="0">
                <a:solidFill>
                  <a:schemeClr val="accent2"/>
                </a:solidFill>
              </a:rPr>
              <a:t>d’atur i la zona més clara és que hi ha menys.</a:t>
            </a:r>
            <a:endParaRPr sz="1800" b="1" dirty="0">
              <a:solidFill>
                <a:schemeClr val="accent2"/>
              </a:solidFill>
            </a:endParaRPr>
          </a:p>
          <a:p>
            <a:pPr>
              <a:lnSpc>
                <a:spcPct val="115000"/>
              </a:lnSpc>
              <a:buClr>
                <a:schemeClr val="dk1"/>
              </a:buClr>
              <a:buSzPts val="1100"/>
            </a:pPr>
            <a:endParaRPr sz="100" dirty="0">
              <a:solidFill>
                <a:schemeClr val="accent2"/>
              </a:solidFill>
            </a:endParaRPr>
          </a:p>
          <a:p>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ctrTitle"/>
          </p:nvPr>
        </p:nvSpPr>
        <p:spPr>
          <a:xfrm>
            <a:off x="7063800" y="1039500"/>
            <a:ext cx="4509000" cy="5567100"/>
          </a:xfrm>
          <a:prstGeom prst="rect">
            <a:avLst/>
          </a:prstGeom>
        </p:spPr>
        <p:txBody>
          <a:bodyPr spcFirstLastPara="1" wrap="square" lIns="91425" tIns="91425" rIns="91425" bIns="91425" anchor="t" anchorCtr="0">
            <a:noAutofit/>
          </a:bodyPr>
          <a:lstStyle/>
          <a:p>
            <a:pPr marL="457200" indent="-355600" algn="l">
              <a:buSzPts val="2000"/>
              <a:buChar char="●"/>
            </a:pPr>
            <a:r>
              <a:rPr lang="ca" sz="2000" dirty="0"/>
              <a:t>És la edat teòrica que un nadó viurà en el supòsit que les condicions de mortalitat no variessin. És el indicador principal per mesurar l’estat de salut de la població. </a:t>
            </a:r>
            <a:endParaRPr sz="2000" dirty="0"/>
          </a:p>
          <a:p>
            <a:pPr algn="l"/>
            <a:endParaRPr sz="2000" dirty="0"/>
          </a:p>
          <a:p>
            <a:pPr marL="457200" indent="-355600" algn="l">
              <a:buSzPts val="2000"/>
              <a:buChar char="●"/>
            </a:pPr>
            <a:r>
              <a:rPr lang="ca" sz="2000" dirty="0"/>
              <a:t>Es pot observar que la distribució per barris està força repartida. </a:t>
            </a:r>
            <a:endParaRPr sz="2000" dirty="0"/>
          </a:p>
          <a:p>
            <a:pPr algn="l"/>
            <a:endParaRPr sz="2000" dirty="0"/>
          </a:p>
          <a:p>
            <a:pPr marL="457200" indent="-355600" algn="l">
              <a:buSzPts val="2000"/>
              <a:buChar char="●"/>
            </a:pPr>
            <a:r>
              <a:rPr lang="ca" sz="2000" dirty="0"/>
              <a:t>El barri amb menys esperança de vida es Torre Baró (77’2 anys)  i la més alta es la Maternitat i Sant Ramon (86’5 anys)</a:t>
            </a:r>
            <a:endParaRPr sz="2000" dirty="0"/>
          </a:p>
          <a:p>
            <a:pPr algn="l"/>
            <a:endParaRPr sz="2000" dirty="0"/>
          </a:p>
          <a:p>
            <a:pPr marL="457200" indent="-355600" algn="l">
              <a:buSzPts val="2000"/>
              <a:buChar char="●"/>
            </a:pPr>
            <a:r>
              <a:rPr lang="ca" sz="2000" dirty="0"/>
              <a:t>Una </a:t>
            </a:r>
            <a:r>
              <a:rPr lang="ca" sz="2000" dirty="0"/>
              <a:t>diferència </a:t>
            </a:r>
            <a:r>
              <a:rPr lang="ca" sz="2000" dirty="0"/>
              <a:t>de 9’3 anys entre elles.</a:t>
            </a:r>
            <a:endParaRPr sz="2000" dirty="0"/>
          </a:p>
          <a:p>
            <a:pPr algn="l">
              <a:buSzPts val="1100"/>
            </a:pPr>
            <a:endParaRPr sz="1800" dirty="0">
              <a:solidFill>
                <a:srgbClr val="2F2F2F"/>
              </a:solidFill>
            </a:endParaRPr>
          </a:p>
          <a:p>
            <a:pPr algn="l"/>
            <a:endParaRPr sz="1800" dirty="0"/>
          </a:p>
          <a:p>
            <a:pPr algn="l"/>
            <a:endParaRPr sz="1800" dirty="0"/>
          </a:p>
          <a:p>
            <a:pPr algn="l"/>
            <a:endParaRPr sz="1800" dirty="0"/>
          </a:p>
        </p:txBody>
      </p:sp>
      <p:pic>
        <p:nvPicPr>
          <p:cNvPr id="107" name="Shape 107"/>
          <p:cNvPicPr preferRelativeResize="0"/>
          <p:nvPr/>
        </p:nvPicPr>
        <p:blipFill rotWithShape="1">
          <a:blip r:embed="rId3">
            <a:alphaModFix/>
          </a:blip>
          <a:srcRect l="-4418" r="-3085"/>
          <a:stretch/>
        </p:blipFill>
        <p:spPr>
          <a:xfrm>
            <a:off x="594082" y="363026"/>
            <a:ext cx="6324762" cy="6022534"/>
          </a:xfrm>
          <a:prstGeom prst="rect">
            <a:avLst/>
          </a:prstGeom>
          <a:noFill/>
          <a:ln>
            <a:noFill/>
          </a:ln>
        </p:spPr>
      </p:pic>
      <p:sp>
        <p:nvSpPr>
          <p:cNvPr id="108" name="Shape 108"/>
          <p:cNvSpPr txBox="1">
            <a:spLocks noGrp="1"/>
          </p:cNvSpPr>
          <p:nvPr>
            <p:ph type="ctrTitle"/>
          </p:nvPr>
        </p:nvSpPr>
        <p:spPr>
          <a:xfrm>
            <a:off x="5154125" y="255225"/>
            <a:ext cx="5223300" cy="706200"/>
          </a:xfrm>
          <a:prstGeom prst="rect">
            <a:avLst/>
          </a:prstGeom>
          <a:ln>
            <a:noFill/>
          </a:ln>
        </p:spPr>
        <p:txBody>
          <a:bodyPr spcFirstLastPara="1" wrap="square" lIns="91425" tIns="91425" rIns="91425" bIns="91425" anchor="t" anchorCtr="0">
            <a:noAutofit/>
          </a:bodyPr>
          <a:lstStyle/>
          <a:p>
            <a:pPr algn="r"/>
            <a:r>
              <a:rPr lang="ca" sz="3000" b="1">
                <a:solidFill>
                  <a:srgbClr val="000000"/>
                </a:solidFill>
              </a:rPr>
              <a:t>Esperança de vida</a:t>
            </a:r>
            <a:endParaRPr sz="3000" b="1">
              <a:solidFill>
                <a:srgbClr val="000000"/>
              </a:solidFill>
            </a:endParaRPr>
          </a:p>
          <a:p>
            <a:pPr algn="l"/>
            <a:endParaRPr sz="2800" b="1"/>
          </a:p>
          <a:p>
            <a:pPr algn="r"/>
            <a:endParaRPr sz="3600" b="1"/>
          </a:p>
        </p:txBody>
      </p:sp>
      <p:sp>
        <p:nvSpPr>
          <p:cNvPr id="109" name="Shape 109"/>
          <p:cNvSpPr txBox="1">
            <a:spLocks noGrp="1"/>
          </p:cNvSpPr>
          <p:nvPr>
            <p:ph type="ctrTitle"/>
          </p:nvPr>
        </p:nvSpPr>
        <p:spPr>
          <a:xfrm>
            <a:off x="1097280" y="6019800"/>
            <a:ext cx="5057060" cy="701040"/>
          </a:xfrm>
          <a:prstGeom prst="rect">
            <a:avLst/>
          </a:prstGeom>
        </p:spPr>
        <p:txBody>
          <a:bodyPr spcFirstLastPara="1" wrap="square" lIns="91425" tIns="91425" rIns="91425" bIns="91425" anchor="t" anchorCtr="0">
            <a:noAutofit/>
          </a:bodyPr>
          <a:lstStyle/>
          <a:p>
            <a:pPr algn="l"/>
            <a:r>
              <a:rPr lang="ca" sz="1800" b="1" dirty="0"/>
              <a:t>Quant més fosc és el color, major és l’esperança de vida.</a:t>
            </a:r>
            <a:endParaRPr sz="1800" b="1" dirty="0"/>
          </a:p>
        </p:txBody>
      </p:sp>
      <p:sp>
        <p:nvSpPr>
          <p:cNvPr id="110" name="Shape 110"/>
          <p:cNvSpPr txBox="1"/>
          <p:nvPr/>
        </p:nvSpPr>
        <p:spPr>
          <a:xfrm>
            <a:off x="2018150" y="5399625"/>
            <a:ext cx="204900" cy="48300"/>
          </a:xfrm>
          <a:prstGeom prst="rect">
            <a:avLst/>
          </a:prstGeom>
          <a:noFill/>
          <a:ln>
            <a:noFill/>
          </a:ln>
        </p:spPr>
        <p:txBody>
          <a:bodyPr spcFirstLastPara="1" wrap="square" lIns="91425" tIns="91425" rIns="91425" bIns="91425" anchor="t" anchorCtr="0">
            <a:noAutofit/>
          </a:bodyPr>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Shape 115"/>
          <p:cNvPicPr preferRelativeResize="0"/>
          <p:nvPr/>
        </p:nvPicPr>
        <p:blipFill>
          <a:blip r:embed="rId3">
            <a:alphaModFix/>
          </a:blip>
          <a:stretch>
            <a:fillRect/>
          </a:stretch>
        </p:blipFill>
        <p:spPr>
          <a:xfrm>
            <a:off x="700130" y="364850"/>
            <a:ext cx="6020710" cy="6020710"/>
          </a:xfrm>
          <a:prstGeom prst="rect">
            <a:avLst/>
          </a:prstGeom>
          <a:noFill/>
          <a:ln>
            <a:noFill/>
          </a:ln>
        </p:spPr>
      </p:pic>
      <p:sp>
        <p:nvSpPr>
          <p:cNvPr id="116" name="Shape 116"/>
          <p:cNvSpPr txBox="1">
            <a:spLocks noGrp="1"/>
          </p:cNvSpPr>
          <p:nvPr>
            <p:ph type="ctrTitle"/>
          </p:nvPr>
        </p:nvSpPr>
        <p:spPr>
          <a:xfrm>
            <a:off x="7226265" y="1630680"/>
            <a:ext cx="4296300" cy="4552320"/>
          </a:xfrm>
          <a:prstGeom prst="rect">
            <a:avLst/>
          </a:prstGeom>
        </p:spPr>
        <p:txBody>
          <a:bodyPr spcFirstLastPara="1" wrap="square" lIns="91425" tIns="91425" rIns="91425" bIns="91425" anchor="t" anchorCtr="0">
            <a:noAutofit/>
          </a:bodyPr>
          <a:lstStyle/>
          <a:p>
            <a:pPr marL="457200" indent="-342900" algn="l">
              <a:buClr>
                <a:srgbClr val="2F2F2F"/>
              </a:buClr>
              <a:buSzPts val="1800"/>
              <a:buChar char="●"/>
            </a:pPr>
            <a:r>
              <a:rPr lang="ca" sz="2000" dirty="0">
                <a:solidFill>
                  <a:srgbClr val="2F2F2F"/>
                </a:solidFill>
              </a:rPr>
              <a:t>El 24,72% de la població de Barcelona no té la ESO. </a:t>
            </a:r>
            <a:endParaRPr sz="2000" dirty="0">
              <a:solidFill>
                <a:srgbClr val="2F2F2F"/>
              </a:solidFill>
            </a:endParaRPr>
          </a:p>
          <a:p>
            <a:pPr algn="l"/>
            <a:endParaRPr sz="2000" dirty="0">
              <a:solidFill>
                <a:srgbClr val="2F2F2F"/>
              </a:solidFill>
            </a:endParaRPr>
          </a:p>
          <a:p>
            <a:pPr marL="457200" indent="-342900" algn="l">
              <a:buClr>
                <a:srgbClr val="2F2F2F"/>
              </a:buClr>
              <a:buSzPts val="1800"/>
              <a:buChar char="●"/>
            </a:pPr>
            <a:r>
              <a:rPr lang="ca" sz="2000" dirty="0">
                <a:solidFill>
                  <a:srgbClr val="2F2F2F"/>
                </a:solidFill>
              </a:rPr>
              <a:t>La Marina del Prat Vermell i 8 barris del Districte de Nou Barris tenen més del 40% </a:t>
            </a:r>
            <a:r>
              <a:rPr lang="ca" sz="2000" dirty="0">
                <a:solidFill>
                  <a:srgbClr val="2F2F2F"/>
                </a:solidFill>
              </a:rPr>
              <a:t>de la població major de 16 anys sense </a:t>
            </a:r>
            <a:r>
              <a:rPr lang="ca" sz="2000" dirty="0">
                <a:solidFill>
                  <a:srgbClr val="2F2F2F"/>
                </a:solidFill>
              </a:rPr>
              <a:t>la ESO </a:t>
            </a:r>
            <a:endParaRPr sz="2000" dirty="0">
              <a:solidFill>
                <a:srgbClr val="2F2F2F"/>
              </a:solidFill>
            </a:endParaRPr>
          </a:p>
          <a:p>
            <a:pPr algn="l"/>
            <a:endParaRPr sz="2000" dirty="0">
              <a:solidFill>
                <a:srgbClr val="2F2F2F"/>
              </a:solidFill>
            </a:endParaRPr>
          </a:p>
          <a:p>
            <a:pPr marL="457200" indent="-342900" algn="l">
              <a:buClr>
                <a:srgbClr val="2F2F2F"/>
              </a:buClr>
              <a:buSzPts val="1800"/>
              <a:buChar char="●"/>
            </a:pPr>
            <a:r>
              <a:rPr lang="ca" sz="2000" dirty="0">
                <a:solidFill>
                  <a:srgbClr val="2F2F2F"/>
                </a:solidFill>
              </a:rPr>
              <a:t>Al districte de Sarrià-Sant Gervasi i el barri de Pedralbes hi ha un 9%.</a:t>
            </a:r>
            <a:endParaRPr sz="2000" dirty="0">
              <a:solidFill>
                <a:srgbClr val="2F2F2F"/>
              </a:solidFill>
            </a:endParaRPr>
          </a:p>
          <a:p>
            <a:pPr algn="l"/>
            <a:endParaRPr sz="1800" b="1" dirty="0">
              <a:solidFill>
                <a:srgbClr val="2F2F2F"/>
              </a:solidFill>
            </a:endParaRPr>
          </a:p>
        </p:txBody>
      </p:sp>
      <p:sp>
        <p:nvSpPr>
          <p:cNvPr id="117" name="Shape 117"/>
          <p:cNvSpPr txBox="1">
            <a:spLocks noGrp="1"/>
          </p:cNvSpPr>
          <p:nvPr>
            <p:ph type="ctrTitle"/>
          </p:nvPr>
        </p:nvSpPr>
        <p:spPr>
          <a:xfrm>
            <a:off x="1799700" y="255225"/>
            <a:ext cx="8577600" cy="706200"/>
          </a:xfrm>
          <a:prstGeom prst="rect">
            <a:avLst/>
          </a:prstGeom>
        </p:spPr>
        <p:txBody>
          <a:bodyPr spcFirstLastPara="1" wrap="square" lIns="91425" tIns="91425" rIns="91425" bIns="91425" anchor="t" anchorCtr="0">
            <a:noAutofit/>
          </a:bodyPr>
          <a:lstStyle/>
          <a:p>
            <a:pPr algn="r"/>
            <a:r>
              <a:rPr lang="ca" sz="3000" b="1" dirty="0"/>
              <a:t>Població sense estudis o estudis primaris</a:t>
            </a:r>
            <a:endParaRPr sz="3000" b="1" dirty="0"/>
          </a:p>
          <a:p>
            <a:pPr algn="r"/>
            <a:endParaRPr sz="3000" b="1" dirty="0"/>
          </a:p>
          <a:p>
            <a:pPr algn="r"/>
            <a:endParaRPr sz="3600" b="1" dirty="0"/>
          </a:p>
        </p:txBody>
      </p:sp>
      <p:sp>
        <p:nvSpPr>
          <p:cNvPr id="119" name="Shape 119"/>
          <p:cNvSpPr txBox="1">
            <a:spLocks noGrp="1"/>
          </p:cNvSpPr>
          <p:nvPr>
            <p:ph type="ctrTitle"/>
          </p:nvPr>
        </p:nvSpPr>
        <p:spPr>
          <a:xfrm>
            <a:off x="1051560" y="5654040"/>
            <a:ext cx="5669280" cy="1203960"/>
          </a:xfrm>
          <a:prstGeom prst="rect">
            <a:avLst/>
          </a:prstGeom>
        </p:spPr>
        <p:txBody>
          <a:bodyPr spcFirstLastPara="1" wrap="square" lIns="91425" tIns="91425" rIns="91425" bIns="91425" anchor="t" anchorCtr="0">
            <a:noAutofit/>
          </a:bodyPr>
          <a:lstStyle/>
          <a:p>
            <a:pPr algn="l"/>
            <a:r>
              <a:rPr lang="ca" sz="1800" b="1" dirty="0"/>
              <a:t>Quant més fosc és el color, major és la taxa de població sense estudis o estudis primaris.</a:t>
            </a:r>
            <a:endParaRPr sz="18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Shape 124"/>
          <p:cNvPicPr preferRelativeResize="0"/>
          <p:nvPr/>
        </p:nvPicPr>
        <p:blipFill>
          <a:blip r:embed="rId3">
            <a:alphaModFix/>
          </a:blip>
          <a:stretch>
            <a:fillRect/>
          </a:stretch>
        </p:blipFill>
        <p:spPr>
          <a:xfrm>
            <a:off x="663359" y="297600"/>
            <a:ext cx="6057480" cy="6057480"/>
          </a:xfrm>
          <a:prstGeom prst="rect">
            <a:avLst/>
          </a:prstGeom>
          <a:noFill/>
          <a:ln>
            <a:noFill/>
          </a:ln>
        </p:spPr>
      </p:pic>
      <p:sp>
        <p:nvSpPr>
          <p:cNvPr id="125" name="Shape 125"/>
          <p:cNvSpPr txBox="1">
            <a:spLocks noGrp="1"/>
          </p:cNvSpPr>
          <p:nvPr>
            <p:ph type="ctrTitle"/>
          </p:nvPr>
        </p:nvSpPr>
        <p:spPr>
          <a:xfrm>
            <a:off x="1706075" y="255225"/>
            <a:ext cx="8671375" cy="706200"/>
          </a:xfrm>
          <a:prstGeom prst="rect">
            <a:avLst/>
          </a:prstGeom>
        </p:spPr>
        <p:txBody>
          <a:bodyPr spcFirstLastPara="1" wrap="square" lIns="91425" tIns="91425" rIns="91425" bIns="91425" anchor="t" anchorCtr="0">
            <a:noAutofit/>
          </a:bodyPr>
          <a:lstStyle/>
          <a:p>
            <a:pPr algn="r"/>
            <a:r>
              <a:rPr lang="ca" sz="3000" b="1" dirty="0"/>
              <a:t>Població estrangera extracomunitària</a:t>
            </a:r>
            <a:endParaRPr sz="3000" b="1" dirty="0"/>
          </a:p>
          <a:p>
            <a:pPr algn="r"/>
            <a:endParaRPr sz="3600" b="1" dirty="0"/>
          </a:p>
          <a:p>
            <a:pPr algn="r"/>
            <a:endParaRPr sz="3600" b="1" dirty="0"/>
          </a:p>
        </p:txBody>
      </p:sp>
      <p:sp>
        <p:nvSpPr>
          <p:cNvPr id="126" name="Shape 126"/>
          <p:cNvSpPr txBox="1">
            <a:spLocks noGrp="1"/>
          </p:cNvSpPr>
          <p:nvPr>
            <p:ph type="ctrTitle"/>
          </p:nvPr>
        </p:nvSpPr>
        <p:spPr>
          <a:xfrm>
            <a:off x="6922015" y="1035600"/>
            <a:ext cx="4581600" cy="5822400"/>
          </a:xfrm>
          <a:prstGeom prst="rect">
            <a:avLst/>
          </a:prstGeom>
        </p:spPr>
        <p:txBody>
          <a:bodyPr spcFirstLastPara="1" wrap="square" lIns="91425" tIns="91425" rIns="91425" bIns="91425" anchor="t" anchorCtr="0">
            <a:noAutofit/>
          </a:bodyPr>
          <a:lstStyle/>
          <a:p>
            <a:pPr marL="457200" indent="-355600" algn="l">
              <a:buSzPts val="2000"/>
              <a:buChar char="●"/>
            </a:pPr>
            <a:r>
              <a:rPr lang="ca" sz="2000" dirty="0"/>
              <a:t>És un indicador que </a:t>
            </a:r>
            <a:r>
              <a:rPr lang="ca" sz="2000" dirty="0" smtClean="0"/>
              <a:t>reflecteix </a:t>
            </a:r>
            <a:r>
              <a:rPr lang="ca" sz="2000" dirty="0"/>
              <a:t>una dificultat afegida per la comprensió compartida d’elements culturals. </a:t>
            </a:r>
            <a:endParaRPr sz="2000" dirty="0"/>
          </a:p>
          <a:p>
            <a:pPr algn="l"/>
            <a:endParaRPr sz="2000" dirty="0"/>
          </a:p>
          <a:p>
            <a:pPr marL="457200" indent="-355600" algn="l">
              <a:buSzPts val="2000"/>
              <a:buChar char="●"/>
            </a:pPr>
            <a:r>
              <a:rPr lang="ca" sz="2000" dirty="0"/>
              <a:t>Alta concentració en el barri del Raval amb un 38,4 % seguit de Ciutat Meridiana (26,3%), La Trinitat Vella (25,1 %), el Barri Gòtic (22,4 %), El Besòs i el Maresme (21,3 %) i El Poble Sec - Parc Montjuïc (21,2 %). </a:t>
            </a:r>
            <a:endParaRPr sz="2000" dirty="0"/>
          </a:p>
          <a:p>
            <a:pPr algn="l"/>
            <a:endParaRPr sz="2000" dirty="0"/>
          </a:p>
          <a:p>
            <a:pPr marL="457200" indent="-355600" algn="l">
              <a:buSzPts val="2000"/>
              <a:buChar char="●"/>
            </a:pPr>
            <a:r>
              <a:rPr lang="ca" sz="2000" dirty="0"/>
              <a:t>Per contra els barris amb menys extracomunitaris són Canyelles (3,2 %), la Font d'en Fargues (3,5 %), Vallvidrera, el Tibidabo i les Planes (4,7 %) i Sarrià (5,1 %). </a:t>
            </a:r>
            <a:endParaRPr sz="2000" dirty="0"/>
          </a:p>
        </p:txBody>
      </p:sp>
      <p:sp>
        <p:nvSpPr>
          <p:cNvPr id="127" name="Shape 127"/>
          <p:cNvSpPr txBox="1">
            <a:spLocks noGrp="1"/>
          </p:cNvSpPr>
          <p:nvPr>
            <p:ph type="ctrTitle"/>
          </p:nvPr>
        </p:nvSpPr>
        <p:spPr>
          <a:xfrm>
            <a:off x="853440" y="5608320"/>
            <a:ext cx="5867399" cy="998130"/>
          </a:xfrm>
          <a:prstGeom prst="rect">
            <a:avLst/>
          </a:prstGeom>
        </p:spPr>
        <p:txBody>
          <a:bodyPr spcFirstLastPara="1" wrap="square" lIns="91425" tIns="91425" rIns="91425" bIns="91425" anchor="t" anchorCtr="0">
            <a:noAutofit/>
          </a:bodyPr>
          <a:lstStyle/>
          <a:p>
            <a:pPr algn="l"/>
            <a:r>
              <a:rPr lang="ca" sz="1800" b="1" dirty="0"/>
              <a:t>Major concentració a les zones de color més fosc. La </a:t>
            </a:r>
            <a:r>
              <a:rPr lang="ca" sz="1800" b="1" dirty="0" smtClean="0"/>
              <a:t>diferència </a:t>
            </a:r>
            <a:r>
              <a:rPr lang="ca" sz="1800" b="1" dirty="0"/>
              <a:t>entre el barri amb més població extracomunitària i amb </a:t>
            </a:r>
            <a:r>
              <a:rPr lang="ca" sz="1800" b="1" dirty="0" smtClean="0"/>
              <a:t>el </a:t>
            </a:r>
            <a:r>
              <a:rPr lang="ca" sz="1800" b="1" dirty="0"/>
              <a:t>que menys és de 35,2%</a:t>
            </a:r>
            <a:endParaRPr sz="1800" b="1" dirty="0"/>
          </a:p>
          <a:p>
            <a:pPr algn="l"/>
            <a:endParaRPr sz="1800" b="1"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935</Words>
  <Application>Microsoft Office PowerPoint</Application>
  <PresentationFormat>Panorámica</PresentationFormat>
  <Paragraphs>155</Paragraphs>
  <Slides>12</Slides>
  <Notes>12</Notes>
  <HiddenSlides>0</HiddenSlides>
  <MMClips>0</MMClips>
  <ScaleCrop>false</ScaleCrop>
  <HeadingPairs>
    <vt:vector size="6" baseType="variant">
      <vt:variant>
        <vt:lpstr>Fuentes usadas</vt:lpstr>
      </vt:variant>
      <vt:variant>
        <vt:i4>1</vt:i4>
      </vt:variant>
      <vt:variant>
        <vt:lpstr>Tema</vt:lpstr>
      </vt:variant>
      <vt:variant>
        <vt:i4>1</vt:i4>
      </vt:variant>
      <vt:variant>
        <vt:lpstr>Títulos de diapositiva</vt:lpstr>
      </vt:variant>
      <vt:variant>
        <vt:i4>12</vt:i4>
      </vt:variant>
    </vt:vector>
  </HeadingPairs>
  <TitlesOfParts>
    <vt:vector size="14" baseType="lpstr">
      <vt:lpstr>Arial</vt:lpstr>
      <vt:lpstr>Simple Light</vt:lpstr>
      <vt:lpstr>la cohesió social va per barris</vt:lpstr>
      <vt:lpstr>Introducció  </vt:lpstr>
      <vt:lpstr>Metodologia   </vt:lpstr>
      <vt:lpstr>Aquest indicador mesura la renda relativa dels diferents barris de Barcelona  Els valors de la distribució estan calculats en relació al valor mitjà de la ciutat, fixat en 100.  Els barris de Pedralbes (250,5) i Les Tres Torres compten amb la mitjana de renda familiar més elevada.   Ciutat Meridiana (34,5) la Trinitat Nova (35,6) i La Marina del Prat Vermell - AEI Zona Franca (36,9) que registren la més baixa. </vt:lpstr>
      <vt:lpstr>Indicador per conèixer problemes de soledat entre la gent gran.   Els més grans de 75 anys que viuen sols són el 3,4% de la població de Barcelona.  Montbau és el barri amb més percentatge amb un 6,5%. Vallvidrera és el barri amb menys percentatge amb un 1%. La seva diferència es un 5,5%.  podria haver una relació entre el envelliment, les característiques dels habitatges i famílies extenses. Hi ha una baixa ràtio en els barris “nous”, com la Vila Olímpica i Diagonal mar.   </vt:lpstr>
      <vt:lpstr>Taxa d’atur registrat  </vt:lpstr>
      <vt:lpstr>És la edat teòrica que un nadó viurà en el supòsit que les condicions de mortalitat no variessin. És el indicador principal per mesurar l’estat de salut de la població.   Es pot observar que la distribució per barris està força repartida.   El barri amb menys esperança de vida es Torre Baró (77’2 anys)  i la més alta es la Maternitat i Sant Ramon (86’5 anys)  Una diferència de 9’3 anys entre elles.    </vt:lpstr>
      <vt:lpstr>El 24,72% de la població de Barcelona no té la ESO.   La Marina del Prat Vermell i 8 barris del Districte de Nou Barris tenen més del 40% de la població major de 16 anys sense la ESO   Al districte de Sarrià-Sant Gervasi i el barri de Pedralbes hi ha un 9%. </vt:lpstr>
      <vt:lpstr>Població estrangera extracomunitària  </vt:lpstr>
      <vt:lpstr>Seguretat i convivència  </vt:lpstr>
      <vt:lpstr>Correlació d’indicadors   </vt:lpstr>
      <vt:lpstr>Índex sintètic de cohesió social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cohesió social va per barris</dc:title>
  <dc:creator>prof</dc:creator>
  <cp:lastModifiedBy>Departament d'Educació</cp:lastModifiedBy>
  <cp:revision>5</cp:revision>
  <dcterms:modified xsi:type="dcterms:W3CDTF">2018-04-27T17:16:46Z</dcterms:modified>
</cp:coreProperties>
</file>